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51"/>
  </p:notesMasterIdLst>
  <p:handoutMasterIdLst>
    <p:handoutMasterId r:id="rId52"/>
  </p:handoutMasterIdLst>
  <p:sldIdLst>
    <p:sldId id="329" r:id="rId5"/>
    <p:sldId id="385" r:id="rId6"/>
    <p:sldId id="386" r:id="rId7"/>
    <p:sldId id="331" r:id="rId8"/>
    <p:sldId id="259" r:id="rId9"/>
    <p:sldId id="387" r:id="rId10"/>
    <p:sldId id="321"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262" r:id="rId25"/>
    <p:sldId id="37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352" r:id="rId44"/>
    <p:sldId id="353" r:id="rId45"/>
    <p:sldId id="354" r:id="rId46"/>
    <p:sldId id="355" r:id="rId47"/>
    <p:sldId id="356" r:id="rId48"/>
    <p:sldId id="384" r:id="rId49"/>
    <p:sldId id="3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58C3EB"/>
    <a:srgbClr val="E62D74"/>
    <a:srgbClr val="08149A"/>
    <a:srgbClr val="E62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88243" autoAdjust="0"/>
  </p:normalViewPr>
  <p:slideViewPr>
    <p:cSldViewPr snapToGrid="0" snapToObjects="1">
      <p:cViewPr varScale="1">
        <p:scale>
          <a:sx n="53" d="100"/>
          <a:sy n="53" d="100"/>
        </p:scale>
        <p:origin x="44" y="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5/21/2023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65DAD-1E74-DF43-B1C8-A3D0B88E4794}" type="datetimeFigureOut">
              <a:rPr lang="fr-FR" smtClean="0"/>
              <a:t>21/05/2023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F0025-0F53-1E45-A73E-237D7B656916}" type="slidenum">
              <a:rPr lang="fr-FR" smtClean="0"/>
              <a:t>‹#›</a:t>
            </a:fld>
            <a:endParaRPr lang="fr-FR"/>
          </a:p>
        </p:txBody>
      </p:sp>
    </p:spTree>
    <p:extLst>
      <p:ext uri="{BB962C8B-B14F-4D97-AF65-F5344CB8AC3E}">
        <p14:creationId xmlns:p14="http://schemas.microsoft.com/office/powerpoint/2010/main" val="290613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a:t>
            </a:r>
            <a:r>
              <a:rPr lang="fr-FR" dirty="0" err="1"/>
              <a:t>réproductive</a:t>
            </a:r>
            <a:r>
              <a:rPr lang="fr-FR" dirty="0"/>
              <a:t> et de la recherche de l'Organisation mondiale de la santé.</a:t>
            </a:r>
          </a:p>
          <a:p>
            <a:r>
              <a:rPr lang="fr-FR" dirty="0"/>
              <a:t>J'ai le plaisir de vous présenter un bref aperçu sur le module relatif à la contraception chez les adolescentes</a:t>
            </a: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178F0025-0F53-1E45-A73E-237D7B656916}" type="slidenum">
              <a:rPr lang="fr-FR" smtClean="0"/>
              <a:t>1</a:t>
            </a:fld>
            <a:endParaRPr lang="fr-FR"/>
          </a:p>
        </p:txBody>
      </p:sp>
    </p:spTree>
    <p:extLst>
      <p:ext uri="{BB962C8B-B14F-4D97-AF65-F5344CB8AC3E}">
        <p14:creationId xmlns:p14="http://schemas.microsoft.com/office/powerpoint/2010/main" val="318566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les obligations sur les états de fournir aux adolescents et adolescent(es)  les services de contraception, tout en impliquant les bénéficiaires dans l’ensemble du processus du planification et la mise en œuvre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10</a:t>
            </a:fld>
            <a:endParaRPr lang="fr-FR"/>
          </a:p>
        </p:txBody>
      </p:sp>
    </p:spTree>
    <p:extLst>
      <p:ext uri="{BB962C8B-B14F-4D97-AF65-F5344CB8AC3E}">
        <p14:creationId xmlns:p14="http://schemas.microsoft.com/office/powerpoint/2010/main" val="300723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en-US" dirty="0" err="1"/>
              <a:t>énumère</a:t>
            </a:r>
            <a:r>
              <a:rPr lang="en-US" dirty="0"/>
              <a:t> les  directives de </a:t>
            </a:r>
            <a:r>
              <a:rPr lang="en-US" dirty="0" err="1"/>
              <a:t>l'OMS</a:t>
            </a:r>
            <a:r>
              <a:rPr lang="en-US" dirty="0"/>
              <a:t> qui </a:t>
            </a:r>
            <a:r>
              <a:rPr lang="en-US" dirty="0" err="1"/>
              <a:t>traitent</a:t>
            </a:r>
            <a:r>
              <a:rPr lang="en-US" dirty="0"/>
              <a:t>  la contraception. </a:t>
            </a: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11</a:t>
            </a:fld>
            <a:endParaRPr lang="fr-FR"/>
          </a:p>
        </p:txBody>
      </p:sp>
    </p:spTree>
    <p:extLst>
      <p:ext uri="{BB962C8B-B14F-4D97-AF65-F5344CB8AC3E}">
        <p14:creationId xmlns:p14="http://schemas.microsoft.com/office/powerpoint/2010/main" val="324942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deuxième série de lignes directrices et d'outils de l'OMS</a:t>
            </a:r>
            <a:r>
              <a:rPr lang="en-US" dirty="0"/>
              <a:t>. </a:t>
            </a:r>
            <a:r>
              <a:rPr lang="en-US" dirty="0" err="1"/>
              <a:t>Toutes</a:t>
            </a:r>
            <a:r>
              <a:rPr lang="en-US" dirty="0"/>
              <a:t> ces directives </a:t>
            </a:r>
            <a:r>
              <a:rPr lang="en-US" dirty="0" err="1"/>
              <a:t>sont</a:t>
            </a:r>
            <a:r>
              <a:rPr lang="en-US" dirty="0"/>
              <a:t> </a:t>
            </a:r>
            <a:r>
              <a:rPr lang="en-US" dirty="0" err="1"/>
              <a:t>disponibles</a:t>
            </a:r>
            <a:r>
              <a:rPr lang="en-US" dirty="0"/>
              <a:t> en </a:t>
            </a:r>
            <a:r>
              <a:rPr lang="en-US" dirty="0" err="1"/>
              <a:t>ligne</a:t>
            </a:r>
            <a:r>
              <a:rPr lang="en-US" dirty="0"/>
              <a:t>. </a:t>
            </a:r>
            <a:endParaRPr lang="en-GB"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12</a:t>
            </a:fld>
            <a:endParaRPr lang="fr-FR"/>
          </a:p>
        </p:txBody>
      </p:sp>
    </p:spTree>
    <p:extLst>
      <p:ext uri="{BB962C8B-B14F-4D97-AF65-F5344CB8AC3E}">
        <p14:creationId xmlns:p14="http://schemas.microsoft.com/office/powerpoint/2010/main" val="320836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énumère les documents publiés par d'autres organisations qui complètent les lignes directrices publiées par l'OMS.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13</a:t>
            </a:fld>
            <a:endParaRPr lang="fr-FR"/>
          </a:p>
        </p:txBody>
      </p:sp>
    </p:spTree>
    <p:extLst>
      <p:ext uri="{BB962C8B-B14F-4D97-AF65-F5344CB8AC3E}">
        <p14:creationId xmlns:p14="http://schemas.microsoft.com/office/powerpoint/2010/main" val="427046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liste des documents complémentaires se poursuit sur cette diapositive.</a:t>
            </a:r>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14</a:t>
            </a:fld>
            <a:endParaRPr lang="fr-FR"/>
          </a:p>
        </p:txBody>
      </p:sp>
    </p:spTree>
    <p:extLst>
      <p:ext uri="{BB962C8B-B14F-4D97-AF65-F5344CB8AC3E}">
        <p14:creationId xmlns:p14="http://schemas.microsoft.com/office/powerpoint/2010/main" val="429106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programmes de service de contraception doivent tenir compte de la législation et les politiques qui empêchent l'accès à la contraception  mais aussi les idées fausses sur la contraception et comment les adolescent(es) peuvent obtenir des informations et des services.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7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programmes de service de contraception doivent également veiller à ce que les professionnels de la santé adoptent les bonnes attitudes et les bonnes compétences pour fournir des services de qualité aux différents groupes d'adolescents. Les agents de santé ont également besoin d'être soutenus et tenus responsables de leurs actions.</a:t>
            </a:r>
            <a:endParaRPr lang="en-US" dirty="0"/>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24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monde sort péniblement de la pandémie de COVID-19. De nombreuses autres crises humanitaires sont encore en cours. Nous devons nous appuyer sur les succès et les échecs du passé pour agir plus efficacement à l'avenir.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17</a:t>
            </a:fld>
            <a:endParaRPr lang="fr-FR"/>
          </a:p>
        </p:txBody>
      </p:sp>
    </p:spTree>
    <p:extLst>
      <p:ext uri="{BB962C8B-B14F-4D97-AF65-F5344CB8AC3E}">
        <p14:creationId xmlns:p14="http://schemas.microsoft.com/office/powerpoint/2010/main" val="227207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diapositive énumère des actions spécifiques. Elle souligne notamment la nécessité d'impliquer les adolescents de manière significative dans les politiques et les programmes qui leur sont destinés.</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18</a:t>
            </a:fld>
            <a:endParaRPr lang="fr-FR"/>
          </a:p>
        </p:txBody>
      </p:sp>
    </p:spTree>
    <p:extLst>
      <p:ext uri="{BB962C8B-B14F-4D97-AF65-F5344CB8AC3E}">
        <p14:creationId xmlns:p14="http://schemas.microsoft.com/office/powerpoint/2010/main" val="427756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diapositive poursuit avec des actions spécifiques. Elle appelle à prendre soigneusement en compte le contexte juridique et social lors de la fourniture d'informations et de services contraceptifs aux adolescents. </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19</a:t>
            </a:fld>
            <a:endParaRPr lang="fr-FR"/>
          </a:p>
        </p:txBody>
      </p:sp>
    </p:spTree>
    <p:extLst>
      <p:ext uri="{BB962C8B-B14F-4D97-AF65-F5344CB8AC3E}">
        <p14:creationId xmlns:p14="http://schemas.microsoft.com/office/powerpoint/2010/main" val="205440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auditeur doit être capable à la fin du module </a:t>
            </a:r>
          </a:p>
          <a:p>
            <a:endParaRPr lang="fr-FR"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2</a:t>
            </a:fld>
            <a:endParaRPr lang="fr-FR"/>
          </a:p>
        </p:txBody>
      </p:sp>
    </p:spTree>
    <p:extLst>
      <p:ext uri="{BB962C8B-B14F-4D97-AF65-F5344CB8AC3E}">
        <p14:creationId xmlns:p14="http://schemas.microsoft.com/office/powerpoint/2010/main" val="3559143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diapositive énumère les mesures à prendre lorsque la situation de crise humanitaire s'atténuera et que la normalité commencera à revenir.</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20</a:t>
            </a:fld>
            <a:endParaRPr lang="fr-FR"/>
          </a:p>
        </p:txBody>
      </p:sp>
    </p:spTree>
    <p:extLst>
      <p:ext uri="{BB962C8B-B14F-4D97-AF65-F5344CB8AC3E}">
        <p14:creationId xmlns:p14="http://schemas.microsoft.com/office/powerpoint/2010/main" val="394450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opportunités d'éducation ou de formation sont nécessaires pour faire évoluer la connaissances et réduire les fausses idées sur la contraception.</a:t>
            </a:r>
            <a:endParaRPr lang="en-GB" dirty="0"/>
          </a:p>
          <a:p>
            <a:endParaRPr lang="fr-FR"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21</a:t>
            </a:fld>
            <a:endParaRPr lang="fr-FR"/>
          </a:p>
        </p:txBody>
      </p:sp>
    </p:spTree>
    <p:extLst>
      <p:ext uri="{BB962C8B-B14F-4D97-AF65-F5344CB8AC3E}">
        <p14:creationId xmlns:p14="http://schemas.microsoft.com/office/powerpoint/2010/main" val="65635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Nos remerciements à Norbert Coulibaly pour sa contribution exceptionnelle.</a:t>
            </a:r>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22</a:t>
            </a:fld>
            <a:endParaRPr lang="fr-FR"/>
          </a:p>
        </p:txBody>
      </p:sp>
    </p:spTree>
    <p:extLst>
      <p:ext uri="{BB962C8B-B14F-4D97-AF65-F5344CB8AC3E}">
        <p14:creationId xmlns:p14="http://schemas.microsoft.com/office/powerpoint/2010/main" val="270078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groupe d’adolescent(es)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424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quelques indicateurs clés,  ces indicateurs permettent de savoir jusqu’à quel niveau les défis sont à relever,  que cela soit du TPC, du BNS mais aussi du taux de mariage précoce…</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51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Selon les données de la Banque Mondiale, nous avons la liste des pays avec un taux  de fécondité très élevé en Afrique subsaharienne chez les adolescentes. C’est surtout le Niger et le Mali qui occupent la tête de peloton.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073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données du PRB, nous enseignent sur les pays ou les femmes mariées ayant une demande de planification familiale satisfaite par des méthodes modernes . Alors, le Burkina Faso et le Sénégal qui occupent la tête de peloton. Cela dénote quelque part l’effort consentis par ces pays.</a:t>
            </a:r>
          </a:p>
          <a:p>
            <a:pPr marL="0" indent="0">
              <a:buNone/>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659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pour l’offre de services de contraception chez les adolescent(es) sont énormes et ce sont entres autres : l’environnement social et institutionnel ; le manque de connaissances  et surtout la non solvabilité des adolescent(es)…</a:t>
            </a:r>
            <a:endParaRPr kumimoji="0" lang="en-US" sz="1200" b="1" i="0" u="none" strike="noStrike" kern="0" cap="none" spc="0" normalizeH="0" baseline="0" noProof="0" dirty="0">
              <a:ln>
                <a:noFill/>
              </a:ln>
              <a:solidFill>
                <a:srgbClr val="FF0000"/>
              </a:solidFill>
              <a:effectLst/>
              <a:uLnTx/>
              <a:uFillTx/>
              <a:latin typeface="Arial"/>
              <a:ea typeface="+mn-ea"/>
              <a:cs typeface="Arial"/>
            </a:endParaRPr>
          </a:p>
          <a:p>
            <a:endParaRPr lang="fr-F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29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pour l’offre de services de contraception chez les adolescent(es) sont énormes et ce sont aussi : la qualité du service, les crises humanitaires.</a:t>
            </a:r>
            <a:endParaRPr kumimoji="0" lang="en-US" sz="1200" b="1" i="0" u="none" strike="noStrike" kern="0" cap="none" spc="0" normalizeH="0" baseline="0" noProof="0" dirty="0">
              <a:ln>
                <a:noFill/>
              </a:ln>
              <a:solidFill>
                <a:srgbClr val="FF0000"/>
              </a:solidFill>
              <a:effectLst/>
              <a:uLnTx/>
              <a:uFillTx/>
              <a:latin typeface="Arial"/>
              <a:ea typeface="+mn-ea"/>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456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plupart des indicateurs de santé étant faibles en Afrique de l’Ouest et du Centre, cela a nécessité la mise en place d’initiatives régionales comme le PO afin d’adresser la question.</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1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endParaRPr lang="fr-FR"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3</a:t>
            </a:fld>
            <a:endParaRPr lang="fr-FR"/>
          </a:p>
        </p:txBody>
      </p:sp>
    </p:spTree>
    <p:extLst>
      <p:ext uri="{BB962C8B-B14F-4D97-AF65-F5344CB8AC3E}">
        <p14:creationId xmlns:p14="http://schemas.microsoft.com/office/powerpoint/2010/main" val="273264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ici quelques  éléments clés du PO : Un accent est mis sur les objectifs en phase 1 et 2  qui sont ambitieuses mais aussi  le principe de coordination et de coopération nationale et régionale, ces dernières permettent de pouvoir maximiser les ressources.</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67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ici quelques  résultats encourageants du PO. </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71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PO a mis en œuvre certains  projets, qui constituent des véritables tremplins pour les jeunes de l’espace en question.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57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agendas à différents niveaux permettent aussi de concourir à l’amélioration de la sante des adolescent(es), véritables opportunités que les pays doivent saisir.</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658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améliorer l’offre de la contraception chez les adolescent(es), nous devons tenir compte du contexte dans lequel se fait la mise en œuvre, la contraception peut être intégrée à d’autres interventions afin d’atteindre ces objectifs.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7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améliorer l’offre de la contraception chez les adolescent(es), nous devons tenir compte du contexte dans lequel se fait la mise en œuvre, la contraception peut être intégrer à d’autres interventions afin d’atteindre ces objectifs.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93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ces quelques message que nous devons retenir en ce qui concerne l’offre de services de contraception aux adolescent(es).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851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453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838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15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mondiale.</a:t>
            </a:r>
            <a:endParaRPr lang="en-US" dirty="0"/>
          </a:p>
          <a:p>
            <a:endParaRPr lang="fr-CH" dirty="0"/>
          </a:p>
          <a:p>
            <a:endParaRPr lang="fr-CH" dirty="0"/>
          </a:p>
        </p:txBody>
      </p:sp>
      <p:sp>
        <p:nvSpPr>
          <p:cNvPr id="4" name="Slide Number Placeholder 3"/>
          <p:cNvSpPr>
            <a:spLocks noGrp="1"/>
          </p:cNvSpPr>
          <p:nvPr>
            <p:ph type="sldNum" sz="quarter" idx="5"/>
          </p:nvPr>
        </p:nvSpPr>
        <p:spPr/>
        <p:txBody>
          <a:bodyPr/>
          <a:lstStyle/>
          <a:p>
            <a:fld id="{178F0025-0F53-1E45-A73E-237D7B656916}" type="slidenum">
              <a:rPr lang="fr-FR" smtClean="0"/>
              <a:t>4</a:t>
            </a:fld>
            <a:endParaRPr lang="fr-FR"/>
          </a:p>
        </p:txBody>
      </p:sp>
    </p:spTree>
    <p:extLst>
      <p:ext uri="{BB962C8B-B14F-4D97-AF65-F5344CB8AC3E}">
        <p14:creationId xmlns:p14="http://schemas.microsoft.com/office/powerpoint/2010/main" val="740375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466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3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données de Population Reference Bureau, nous montrent la situation de la prévalence contraceptive moderne sur les cinq continents .  En termes de légende,  il est à retenir que plus la couleur est foncée, plus la prévalence est élevée. Cependant, nous constatons que les pays de l’Afrique de l’Ouest et du Centre ont  des colorations surtout moins foncées donc faible prévalence contraceptive.</a:t>
            </a: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5</a:t>
            </a:fld>
            <a:endParaRPr lang="fr-FR"/>
          </a:p>
        </p:txBody>
      </p:sp>
    </p:spTree>
    <p:extLst>
      <p:ext uri="{BB962C8B-B14F-4D97-AF65-F5344CB8AC3E}">
        <p14:creationId xmlns:p14="http://schemas.microsoft.com/office/powerpoint/2010/main" val="57171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permet de donner la définition de la contraception.</a:t>
            </a: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6</a:t>
            </a:fld>
            <a:endParaRPr lang="fr-FR"/>
          </a:p>
        </p:txBody>
      </p:sp>
    </p:spTree>
    <p:extLst>
      <p:ext uri="{BB962C8B-B14F-4D97-AF65-F5344CB8AC3E}">
        <p14:creationId xmlns:p14="http://schemas.microsoft.com/office/powerpoint/2010/main" val="309546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illustre parfaitement les méthodes contraceptives en fonction de leur durée parmi lesquelles nous avons les méthodes permanentes, longue durée, courte durée.</a:t>
            </a:r>
          </a:p>
          <a:p>
            <a:r>
              <a:rPr lang="fr-FR" dirty="0"/>
              <a:t>Parmi les méthodes de courte durée, nous mettons un accent particulier sur  le préservatif à cause surtout de sa double protection)</a:t>
            </a:r>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7</a:t>
            </a:fld>
            <a:endParaRPr lang="fr-FR"/>
          </a:p>
        </p:txBody>
      </p:sp>
    </p:spTree>
    <p:extLst>
      <p:ext uri="{BB962C8B-B14F-4D97-AF65-F5344CB8AC3E}">
        <p14:creationId xmlns:p14="http://schemas.microsoft.com/office/powerpoint/2010/main" val="419027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aborde les conséquences sanitaires et sociales d'une grossesse précoce chez les adolescentes.</a:t>
            </a: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8</a:t>
            </a:fld>
            <a:endParaRPr lang="fr-FR" dirty="0"/>
          </a:p>
        </p:txBody>
      </p:sp>
    </p:spTree>
    <p:extLst>
      <p:ext uri="{BB962C8B-B14F-4D97-AF65-F5344CB8AC3E}">
        <p14:creationId xmlns:p14="http://schemas.microsoft.com/office/powerpoint/2010/main" val="295490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C3EB"/>
                </a:solidFill>
              </a:rPr>
              <a:t>La promotion de </a:t>
            </a:r>
            <a:r>
              <a:rPr lang="en-US" dirty="0" err="1">
                <a:solidFill>
                  <a:srgbClr val="58C3EB"/>
                </a:solidFill>
              </a:rPr>
              <a:t>l'utilisation</a:t>
            </a:r>
            <a:r>
              <a:rPr lang="en-US" dirty="0">
                <a:solidFill>
                  <a:srgbClr val="58C3EB"/>
                </a:solidFill>
              </a:rPr>
              <a:t> des </a:t>
            </a:r>
            <a:r>
              <a:rPr lang="en-US" dirty="0" err="1">
                <a:solidFill>
                  <a:srgbClr val="58C3EB"/>
                </a:solidFill>
              </a:rPr>
              <a:t>contraceptifs</a:t>
            </a:r>
            <a:r>
              <a:rPr lang="en-US" dirty="0">
                <a:solidFill>
                  <a:srgbClr val="58C3EB"/>
                </a:solidFill>
              </a:rPr>
              <a:t>  chez les </a:t>
            </a:r>
            <a:r>
              <a:rPr lang="en-US" dirty="0" err="1">
                <a:solidFill>
                  <a:srgbClr val="58C3EB"/>
                </a:solidFill>
              </a:rPr>
              <a:t>adolescentes</a:t>
            </a:r>
            <a:r>
              <a:rPr lang="en-US" dirty="0">
                <a:solidFill>
                  <a:srgbClr val="58C3EB"/>
                </a:solidFill>
              </a:rPr>
              <a:t> </a:t>
            </a:r>
            <a:r>
              <a:rPr lang="en-US" dirty="0" err="1">
                <a:solidFill>
                  <a:srgbClr val="58C3EB"/>
                </a:solidFill>
              </a:rPr>
              <a:t>permet</a:t>
            </a:r>
            <a:r>
              <a:rPr lang="en-US" dirty="0">
                <a:solidFill>
                  <a:srgbClr val="58C3EB"/>
                </a:solidFill>
              </a:rPr>
              <a:t> de </a:t>
            </a:r>
            <a:r>
              <a:rPr lang="en-US" dirty="0" err="1">
                <a:solidFill>
                  <a:srgbClr val="58C3EB"/>
                </a:solidFill>
              </a:rPr>
              <a:t>lutter</a:t>
            </a:r>
            <a:r>
              <a:rPr lang="en-US" dirty="0">
                <a:solidFill>
                  <a:srgbClr val="58C3EB"/>
                </a:solidFill>
              </a:rPr>
              <a:t> </a:t>
            </a:r>
            <a:r>
              <a:rPr lang="en-US" dirty="0" err="1">
                <a:solidFill>
                  <a:srgbClr val="58C3EB"/>
                </a:solidFill>
              </a:rPr>
              <a:t>contre</a:t>
            </a:r>
            <a:r>
              <a:rPr lang="en-US" dirty="0">
                <a:solidFill>
                  <a:srgbClr val="58C3EB"/>
                </a:solidFill>
              </a:rPr>
              <a:t> les </a:t>
            </a:r>
            <a:r>
              <a:rPr lang="en-US" dirty="0" err="1">
                <a:solidFill>
                  <a:srgbClr val="58C3EB"/>
                </a:solidFill>
              </a:rPr>
              <a:t>grossesses</a:t>
            </a:r>
            <a:r>
              <a:rPr lang="en-US" dirty="0">
                <a:solidFill>
                  <a:srgbClr val="58C3EB"/>
                </a:solidFill>
              </a:rPr>
              <a:t> </a:t>
            </a:r>
            <a:r>
              <a:rPr lang="en-US" dirty="0" err="1">
                <a:solidFill>
                  <a:srgbClr val="58C3EB"/>
                </a:solidFill>
              </a:rPr>
              <a:t>précoces</a:t>
            </a:r>
            <a:r>
              <a:rPr lang="en-US" dirty="0">
                <a:solidFill>
                  <a:srgbClr val="58C3EB"/>
                </a:solidFill>
              </a:rPr>
              <a:t> /</a:t>
            </a:r>
            <a:r>
              <a:rPr lang="en-US" dirty="0"/>
              <a:t>non </a:t>
            </a:r>
            <a:r>
              <a:rPr lang="en-US" dirty="0" err="1"/>
              <a:t>désirées</a:t>
            </a:r>
            <a:r>
              <a:rPr lang="en-US" dirty="0"/>
              <a:t> et </a:t>
            </a:r>
            <a:r>
              <a:rPr lang="en-US" dirty="0" err="1"/>
              <a:t>réduire</a:t>
            </a:r>
            <a:r>
              <a:rPr lang="en-US" dirty="0"/>
              <a:t> </a:t>
            </a:r>
            <a:r>
              <a:rPr lang="en-US" dirty="0" err="1"/>
              <a:t>ainsi</a:t>
            </a:r>
            <a:r>
              <a:rPr lang="en-US" dirty="0"/>
              <a:t> la </a:t>
            </a:r>
            <a:r>
              <a:rPr lang="en-US" dirty="0" err="1"/>
              <a:t>mortalité</a:t>
            </a:r>
            <a:r>
              <a:rPr lang="en-US" dirty="0"/>
              <a:t> et la </a:t>
            </a:r>
            <a:r>
              <a:rPr lang="en-US" dirty="0" err="1"/>
              <a:t>morbidité</a:t>
            </a:r>
            <a:r>
              <a:rPr lang="en-US" dirty="0"/>
              <a:t> </a:t>
            </a:r>
            <a:r>
              <a:rPr lang="en-US" dirty="0" err="1"/>
              <a:t>maternelles</a:t>
            </a:r>
            <a:r>
              <a:rPr lang="en-US" dirty="0"/>
              <a:t> et </a:t>
            </a:r>
            <a:r>
              <a:rPr lang="en-US" dirty="0" err="1"/>
              <a:t>néonatales</a:t>
            </a:r>
            <a:r>
              <a:rPr lang="en-US" dirty="0"/>
              <a:t>.  </a:t>
            </a:r>
            <a:r>
              <a:rPr lang="en-US" dirty="0" err="1"/>
              <a:t>Mais</a:t>
            </a:r>
            <a:r>
              <a:rPr lang="en-US" dirty="0"/>
              <a:t> pour </a:t>
            </a:r>
            <a:r>
              <a:rPr lang="en-US" dirty="0" err="1"/>
              <a:t>cela</a:t>
            </a:r>
            <a:r>
              <a:rPr lang="en-US" dirty="0"/>
              <a:t>, nous </a:t>
            </a:r>
            <a:r>
              <a:rPr lang="en-US" dirty="0" err="1"/>
              <a:t>devons</a:t>
            </a:r>
            <a:r>
              <a:rPr lang="en-US" dirty="0"/>
              <a:t> render les politiques </a:t>
            </a:r>
            <a:r>
              <a:rPr lang="en-US" dirty="0" err="1"/>
              <a:t>favorables</a:t>
            </a:r>
            <a:r>
              <a:rPr lang="en-US" dirty="0"/>
              <a:t> et </a:t>
            </a:r>
            <a:r>
              <a:rPr lang="en-US" dirty="0" err="1"/>
              <a:t>reduire</a:t>
            </a:r>
            <a:r>
              <a:rPr lang="en-US" dirty="0"/>
              <a:t> les </a:t>
            </a:r>
            <a:r>
              <a:rPr lang="en-US" dirty="0" err="1"/>
              <a:t>besoin</a:t>
            </a:r>
            <a:r>
              <a:rPr lang="en-US" dirty="0"/>
              <a:t> non </a:t>
            </a:r>
            <a:r>
              <a:rPr lang="en-US" dirty="0" err="1"/>
              <a:t>satifait</a:t>
            </a:r>
            <a:r>
              <a:rPr lang="en-US" dirty="0"/>
              <a:t> </a:t>
            </a:r>
            <a:r>
              <a:rPr lang="fr-FR" dirty="0"/>
              <a:t>avec une forte mise en œuvre du programme </a:t>
            </a:r>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9</a:t>
            </a:fld>
            <a:endParaRPr lang="fr-FR" dirty="0"/>
          </a:p>
        </p:txBody>
      </p:sp>
    </p:spTree>
    <p:extLst>
      <p:ext uri="{BB962C8B-B14F-4D97-AF65-F5344CB8AC3E}">
        <p14:creationId xmlns:p14="http://schemas.microsoft.com/office/powerpoint/2010/main" val="163798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pps.who.int/iris/bitstream/handle/10665/311413/9789242514605-fre.pdf?ua=1"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www.prb.org/wp-content/uploads/2017/03/Tableau_de_bord_des_politiques_planification_familiale-pour-les-jeunes_3_5_2018.pdf" TargetMode="External"/><Relationship Id="rId5" Type="http://schemas.openxmlformats.org/officeDocument/2006/relationships/hyperlink" Target="https://www.guttmacher.org/fr/fact-sheet/investir-dans-la-sante-sexuelle-et-reproductive-des-adolescentes-dans-les-pays-revenu" TargetMode="External"/><Relationship Id="rId4" Type="http://schemas.openxmlformats.org/officeDocument/2006/relationships/hyperlink" Target="https://obgyn.onlinelibrary.wiley.com/doi/10.1111/j.1600-0412.2012.01467.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who.int/fr/news-room/fact-sheets/detail/adolescents-health-risks-and-solutions" TargetMode="External"/><Relationship Id="rId2" Type="http://schemas.openxmlformats.org/officeDocument/2006/relationships/hyperlink" Target="https://www.unfpa.org/sites/default/files/pub-pdf/266214fre.pdf" TargetMode="External"/><Relationship Id="rId1" Type="http://schemas.openxmlformats.org/officeDocument/2006/relationships/slideLayout" Target="../slideLayouts/slideLayout8.xml"/><Relationship Id="rId6" Type="http://schemas.openxmlformats.org/officeDocument/2006/relationships/hyperlink" Target="https://www.unfpa.org/sites/default/files/resource-pdf/Not_on_Pause.pdf" TargetMode="External"/><Relationship Id="rId5" Type="http://schemas.openxmlformats.org/officeDocument/2006/relationships/hyperlink" Target="https://www.unfpa.org/sites/default/files/pub-pdf/UNFPA-Adolescent_Girls_in_Disaster_Conflict-Web.pdf" TargetMode="External"/><Relationship Id="rId4" Type="http://schemas.openxmlformats.org/officeDocument/2006/relationships/hyperlink" Target="https://www.unfpa.org/resources/maternal-mortality-humanitarian-crises-and-fragile-setting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prb.org/wp-content/uploads/2012/10/ouagadougou-partnership_fr.pdf" TargetMode="External"/><Relationship Id="rId2" Type="http://schemas.openxmlformats.org/officeDocument/2006/relationships/hyperlink" Target="https://donnees.banquemondiale.org/indicateur/SP.DYN.CONM.ZS" TargetMode="External"/><Relationship Id="rId1" Type="http://schemas.openxmlformats.org/officeDocument/2006/relationships/slideLayout" Target="../slideLayouts/slideLayout8.xml"/><Relationship Id="rId6" Type="http://schemas.openxmlformats.org/officeDocument/2006/relationships/hyperlink" Target="https://www.prb.org/wp-content/uploads/2021/02/Family-Planning-Saves-Lives_Fr.pdf" TargetMode="External"/><Relationship Id="rId5" Type="http://schemas.openxmlformats.org/officeDocument/2006/relationships/hyperlink" Target="https://donnees.banquemondiale.org/indicator/SP.ADO.TFRT" TargetMode="External"/><Relationship Id="rId4" Type="http://schemas.openxmlformats.org/officeDocument/2006/relationships/hyperlink" Target="https://www.adeanet.org/fr/system/files/rapport_adolescents_et_jeunes_en_afrique_subsaharienn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uttmacher.org/sites/default/files/report_pdf/adding-it-up-adolescents-report.pdf" TargetMode="External"/><Relationship Id="rId7" Type="http://schemas.openxmlformats.org/officeDocument/2006/relationships/hyperlink" Target="http://dx.doi.org/10.1186/s13031-019-0240-y" TargetMode="External"/><Relationship Id="rId2" Type="http://schemas.openxmlformats.org/officeDocument/2006/relationships/hyperlink" Target="https://www.who.int/fr/news-room/fact-sheets/detail/adolescent-pregnancy" TargetMode="External"/><Relationship Id="rId1" Type="http://schemas.openxmlformats.org/officeDocument/2006/relationships/slideLayout" Target="../slideLayouts/slideLayout8.xml"/><Relationship Id="rId6" Type="http://schemas.openxmlformats.org/officeDocument/2006/relationships/hyperlink" Target="https://www.unfpa.org/fr/data/dashboard/adolescent-youth" TargetMode="External"/><Relationship Id="rId5" Type="http://schemas.openxmlformats.org/officeDocument/2006/relationships/hyperlink" Target="https://equipop.org/publications/Factsheet_Equipop_Obstacles_Acces_PF_Adolescentes.pdf" TargetMode="External"/><Relationship Id="rId4" Type="http://schemas.openxmlformats.org/officeDocument/2006/relationships/hyperlink" Target="https://www.prb.org/wp-content/uploads/2019/09/PRB-fiche-de-donn&#233;es-sur-la-planification-familial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artenariatouaga.org/a-propos/le-partenariat/" TargetMode="External"/><Relationship Id="rId2" Type="http://schemas.openxmlformats.org/officeDocument/2006/relationships/hyperlink" Target="https://equipop.org/publications/les-enjeux-de-la-PF.pdf" TargetMode="External"/><Relationship Id="rId1" Type="http://schemas.openxmlformats.org/officeDocument/2006/relationships/slideLayout" Target="../slideLayouts/slideLayout8.xml"/><Relationship Id="rId6" Type="http://schemas.openxmlformats.org/officeDocument/2006/relationships/hyperlink" Target="https://apps.who.int/iris/bitstream/handle/10665/272299/9789242512342-fre.pdf?ua=1" TargetMode="External"/><Relationship Id="rId5" Type="http://schemas.openxmlformats.org/officeDocument/2006/relationships/hyperlink" Target="https://www.everywomaneverychild.org/wp-content/uploads/2016/11/EWEC_globalstrategyreport_200915_FINAL_WEB.pdf" TargetMode="External"/><Relationship Id="rId4" Type="http://schemas.openxmlformats.org/officeDocument/2006/relationships/hyperlink" Target="https://breakthroughactionandresearch.org/wp-content/uploads/2020/01/OP-Shared-Agenda-Summary-FR.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phighimpactpractices.org/fr/briefs/services-mobiles-de-proximite/"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hyperlink" Target="https://reproductive-health-journal.biomedcentral.com/track/pdf/10.1186/1742-4755-11-1.pdf" TargetMode="External"/><Relationship Id="rId4" Type="http://schemas.openxmlformats.org/officeDocument/2006/relationships/hyperlink" Target="https://www.unfpa.org/resources/minimum-initial-service-package-misp-srh-crisis-situation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x.doi.org/10.1016/j.bpobgyn.2020.04.003"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hyperlink" Target="https://www.who.int/fr/publications/i/item/9789241549998" TargetMode="External"/><Relationship Id="rId5" Type="http://schemas.openxmlformats.org/officeDocument/2006/relationships/hyperlink" Target="https://www.diplomatie.gouv.fr/IMG/pdf/les_consequences_sanitaires_et_sociales_de_la_covid_19_cle8a3222.pdf" TargetMode="External"/><Relationship Id="rId4" Type="http://schemas.openxmlformats.org/officeDocument/2006/relationships/hyperlink" Target="https://fphandbook.org/sites/default/files/factsforfamilyplanningfre.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blogs.worldbank.org/fr/health/les-risques-dune-crise-sanitaire-secondaire-pour-les-femmes-et-les-enfants-3-choses-savoir" TargetMode="External"/><Relationship Id="rId3" Type="http://schemas.openxmlformats.org/officeDocument/2006/relationships/hyperlink" Target="http://www.fphighimpactpractices.org/briefs/adolescentresponsive-contraceptive-services" TargetMode="External"/><Relationship Id="rId7" Type="http://schemas.openxmlformats.org/officeDocument/2006/relationships/hyperlink" Target="https://data.unicef.org/resources/child-marriage-latest-trends-and-future-prospects/"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https://www.unhcr.org/fr/news/stories/2020/4/5e9d5726a/afrique-louest-double-defi-pose-fois-conflits-coronavirus-menace-millions.html" TargetMode="External"/><Relationship Id="rId5" Type="http://schemas.openxmlformats.org/officeDocument/2006/relationships/hyperlink" Target="https://guinea-bissau.unfpa.org/sites/default/files/pub-pdf/FR_SWOP2012_Report_0.pdf" TargetMode="External"/><Relationship Id="rId4" Type="http://schemas.openxmlformats.org/officeDocument/2006/relationships/hyperlink" Target="https://donnees.banquemondiale.org/indicateur/SP.DYN.CONU.ZS?locations=Z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chive.prb.org/fpdata/#section_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bgyn.onlinelibrary.wiley.com/doi/10.1111/j.1600-0412.2012.01467.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rchive.prb.org/fpdata/#section_7"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7ECD40-0888-AB44-972D-49BEC0DF8BAE}"/>
              </a:ext>
            </a:extLst>
          </p:cNvPr>
          <p:cNvSpPr>
            <a:spLocks noGrp="1"/>
          </p:cNvSpPr>
          <p:nvPr>
            <p:ph type="subTitle" idx="1"/>
          </p:nvPr>
        </p:nvSpPr>
        <p:spPr>
          <a:xfrm>
            <a:off x="1524000" y="4545314"/>
            <a:ext cx="9144000" cy="1655762"/>
          </a:xfrm>
        </p:spPr>
        <p:txBody>
          <a:bodyPr/>
          <a:lstStyle/>
          <a:p>
            <a:r>
              <a:rPr lang="en-US" dirty="0"/>
              <a:t>VENKATRAMAN CHANDRA-MOULI </a:t>
            </a:r>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1183907" y="1921261"/>
            <a:ext cx="7806089" cy="2387600"/>
          </a:xfrm>
        </p:spPr>
        <p:txBody>
          <a:bodyPr/>
          <a:lstStyle/>
          <a:p>
            <a:r>
              <a:rPr lang="en-US" dirty="0"/>
              <a:t>OFFRE DE </a:t>
            </a:r>
            <a:r>
              <a:rPr lang="fr-FR" dirty="0"/>
              <a:t>SERVICES DE </a:t>
            </a:r>
            <a:r>
              <a:rPr lang="en-US" dirty="0"/>
              <a:t>CONTRACEPTION</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731414" y="945061"/>
            <a:ext cx="3128029" cy="3281867"/>
          </a:xfrm>
          <a:prstGeom prst="rect">
            <a:avLst/>
          </a:prstGeom>
        </p:spPr>
      </p:pic>
    </p:spTree>
    <p:extLst>
      <p:ext uri="{BB962C8B-B14F-4D97-AF65-F5344CB8AC3E}">
        <p14:creationId xmlns:p14="http://schemas.microsoft.com/office/powerpoint/2010/main" val="299996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43454" y="2207184"/>
            <a:ext cx="3439798" cy="1821720"/>
          </a:xfrm>
        </p:spPr>
        <p:txBody>
          <a:bodyPr/>
          <a:lstStyle/>
          <a:p>
            <a:pPr algn="ctr"/>
            <a:r>
              <a:rPr lang="en-US" sz="3200" dirty="0"/>
              <a:t>OBLIGATIONS EN MATIÈRE DE DROITS DE L'HOMME</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927632" y="975152"/>
            <a:ext cx="7920914" cy="5387148"/>
          </a:xfrm>
        </p:spPr>
        <p:txBody>
          <a:bodyPr/>
          <a:lstStyle/>
          <a:p>
            <a:pPr algn="just">
              <a:buClr>
                <a:srgbClr val="58C3EB"/>
              </a:buClr>
            </a:pPr>
            <a:r>
              <a:rPr lang="en-US" b="1" dirty="0">
                <a:solidFill>
                  <a:srgbClr val="58C3EB"/>
                </a:solidFill>
              </a:rPr>
              <a:t>Les États sont tenus, en vertu de la législation sur les droits de l'homme</a:t>
            </a:r>
            <a:r>
              <a:rPr lang="en-US" dirty="0"/>
              <a:t>, de fournir des informations et des services de contraception aux adolescents, et d'adopter des mesures juridiques et politiques pour garantir leur </a:t>
            </a:r>
            <a:r>
              <a:rPr lang="en-US" dirty="0" err="1"/>
              <a:t>accès</a:t>
            </a:r>
            <a:r>
              <a:rPr lang="en-US" dirty="0"/>
              <a:t> à </a:t>
            </a:r>
            <a:r>
              <a:rPr lang="en-US" dirty="0" err="1"/>
              <a:t>une</a:t>
            </a:r>
            <a:r>
              <a:rPr lang="en-US" dirty="0"/>
              <a:t> contraception </a:t>
            </a:r>
            <a:r>
              <a:rPr lang="en-US" dirty="0" err="1"/>
              <a:t>abordable</a:t>
            </a:r>
            <a:r>
              <a:rPr lang="en-US" dirty="0"/>
              <a:t>, </a:t>
            </a:r>
            <a:r>
              <a:rPr lang="en-US" dirty="0" err="1"/>
              <a:t>sûre</a:t>
            </a:r>
            <a:r>
              <a:rPr lang="en-US" dirty="0"/>
              <a:t> et efficace.</a:t>
            </a:r>
            <a:r>
              <a:rPr lang="en-US" baseline="30000" dirty="0"/>
              <a:t> 1</a:t>
            </a:r>
          </a:p>
          <a:p>
            <a:pPr algn="just">
              <a:buClr>
                <a:srgbClr val="58C3EB"/>
              </a:buClr>
            </a:pPr>
            <a:endParaRPr lang="en-US" dirty="0"/>
          </a:p>
          <a:p>
            <a:pPr algn="just">
              <a:buClr>
                <a:srgbClr val="58C3EB"/>
              </a:buClr>
            </a:pPr>
            <a:r>
              <a:rPr lang="en-US" b="1" dirty="0">
                <a:solidFill>
                  <a:srgbClr val="58C3EB"/>
                </a:solidFill>
              </a:rPr>
              <a:t>Les informations et les services en matière de contraception doivent </a:t>
            </a:r>
            <a:r>
              <a:rPr lang="en-US" b="1" dirty="0" err="1">
                <a:solidFill>
                  <a:srgbClr val="58C3EB"/>
                </a:solidFill>
              </a:rPr>
              <a:t>être</a:t>
            </a:r>
            <a:r>
              <a:rPr lang="en-US" b="1" dirty="0">
                <a:solidFill>
                  <a:srgbClr val="58C3EB"/>
                </a:solidFill>
              </a:rPr>
              <a:t> </a:t>
            </a:r>
            <a:r>
              <a:rPr lang="en-US" b="1" dirty="0" err="1">
                <a:solidFill>
                  <a:srgbClr val="58C3EB"/>
                </a:solidFill>
              </a:rPr>
              <a:t>gratuits</a:t>
            </a:r>
            <a:r>
              <a:rPr lang="en-US" b="1" dirty="0">
                <a:solidFill>
                  <a:srgbClr val="58C3EB"/>
                </a:solidFill>
              </a:rPr>
              <a:t>, </a:t>
            </a:r>
            <a:r>
              <a:rPr lang="en-US" b="1" dirty="0" err="1">
                <a:solidFill>
                  <a:srgbClr val="58C3EB"/>
                </a:solidFill>
              </a:rPr>
              <a:t>confidentiels</a:t>
            </a:r>
            <a:r>
              <a:rPr lang="en-US" b="1" dirty="0">
                <a:solidFill>
                  <a:srgbClr val="58C3EB"/>
                </a:solidFill>
              </a:rPr>
              <a:t>, </a:t>
            </a:r>
            <a:r>
              <a:rPr lang="en-US" b="1" dirty="0" err="1">
                <a:solidFill>
                  <a:srgbClr val="58C3EB"/>
                </a:solidFill>
              </a:rPr>
              <a:t>adaptés</a:t>
            </a:r>
            <a:r>
              <a:rPr lang="en-US" b="1" dirty="0">
                <a:solidFill>
                  <a:srgbClr val="58C3EB"/>
                </a:solidFill>
              </a:rPr>
              <a:t> aux adolescents et non </a:t>
            </a:r>
            <a:r>
              <a:rPr lang="en-US" b="1" dirty="0" err="1">
                <a:solidFill>
                  <a:srgbClr val="58C3EB"/>
                </a:solidFill>
              </a:rPr>
              <a:t>discriminatoires</a:t>
            </a:r>
            <a:r>
              <a:rPr lang="en-US" b="1" dirty="0">
                <a:solidFill>
                  <a:srgbClr val="58C3EB"/>
                </a:solidFill>
              </a:rPr>
              <a:t> </a:t>
            </a:r>
            <a:r>
              <a:rPr lang="en-US" dirty="0"/>
              <a:t>; les obstacles </a:t>
            </a:r>
            <a:r>
              <a:rPr lang="en-US" dirty="0" err="1"/>
              <a:t>tels</a:t>
            </a:r>
            <a:r>
              <a:rPr lang="en-US" dirty="0"/>
              <a:t> que les exigences </a:t>
            </a:r>
            <a:r>
              <a:rPr lang="en-US" dirty="0" err="1"/>
              <a:t>d'autorisation</a:t>
            </a:r>
            <a:r>
              <a:rPr lang="en-US" dirty="0"/>
              <a:t> par un tiers doivent </a:t>
            </a:r>
            <a:r>
              <a:rPr lang="en-US" dirty="0" err="1"/>
              <a:t>être</a:t>
            </a:r>
            <a:r>
              <a:rPr lang="en-US" dirty="0"/>
              <a:t> </a:t>
            </a:r>
            <a:r>
              <a:rPr lang="en-US" dirty="0" err="1"/>
              <a:t>supprimés</a:t>
            </a:r>
            <a:r>
              <a:rPr lang="en-US" dirty="0"/>
              <a:t>. </a:t>
            </a:r>
            <a:r>
              <a:rPr lang="en-US" baseline="30000" dirty="0"/>
              <a:t>1</a:t>
            </a:r>
            <a:r>
              <a:rPr lang="en-US" dirty="0"/>
              <a:t> </a:t>
            </a:r>
          </a:p>
          <a:p>
            <a:pPr algn="just">
              <a:buClr>
                <a:srgbClr val="58C3EB"/>
              </a:buClr>
            </a:pPr>
            <a:endParaRPr lang="en-US" dirty="0"/>
          </a:p>
          <a:p>
            <a:pPr algn="just">
              <a:buClr>
                <a:srgbClr val="58C3EB"/>
              </a:buClr>
            </a:pPr>
            <a:r>
              <a:rPr lang="en-US" b="1" dirty="0">
                <a:solidFill>
                  <a:srgbClr val="58C3EB"/>
                </a:solidFill>
              </a:rPr>
              <a:t>Les adolescents doivent </a:t>
            </a:r>
            <a:r>
              <a:rPr lang="en-US" b="1" dirty="0" err="1">
                <a:solidFill>
                  <a:srgbClr val="58C3EB"/>
                </a:solidFill>
              </a:rPr>
              <a:t>avoir</a:t>
            </a:r>
            <a:r>
              <a:rPr lang="en-US" b="1" dirty="0">
                <a:solidFill>
                  <a:srgbClr val="58C3EB"/>
                </a:solidFill>
              </a:rPr>
              <a:t> </a:t>
            </a:r>
            <a:r>
              <a:rPr lang="en-US" b="1" dirty="0" err="1">
                <a:solidFill>
                  <a:srgbClr val="58C3EB"/>
                </a:solidFill>
              </a:rPr>
              <a:t>facilement</a:t>
            </a:r>
            <a:r>
              <a:rPr lang="en-US" b="1" dirty="0">
                <a:solidFill>
                  <a:srgbClr val="58C3EB"/>
                </a:solidFill>
              </a:rPr>
              <a:t> </a:t>
            </a:r>
            <a:r>
              <a:rPr lang="en-US" b="1" dirty="0" err="1">
                <a:solidFill>
                  <a:srgbClr val="58C3EB"/>
                </a:solidFill>
              </a:rPr>
              <a:t>accès</a:t>
            </a:r>
            <a:r>
              <a:rPr lang="en-US" b="1" dirty="0">
                <a:solidFill>
                  <a:srgbClr val="58C3EB"/>
                </a:solidFill>
              </a:rPr>
              <a:t> à </a:t>
            </a:r>
            <a:r>
              <a:rPr lang="en-US" b="1" dirty="0" err="1">
                <a:solidFill>
                  <a:srgbClr val="58C3EB"/>
                </a:solidFill>
              </a:rPr>
              <a:t>toute</a:t>
            </a:r>
            <a:r>
              <a:rPr lang="en-US" b="1" dirty="0">
                <a:solidFill>
                  <a:srgbClr val="58C3EB"/>
                </a:solidFill>
              </a:rPr>
              <a:t> la </a:t>
            </a:r>
            <a:r>
              <a:rPr lang="en-US" b="1" dirty="0" err="1">
                <a:solidFill>
                  <a:srgbClr val="58C3EB"/>
                </a:solidFill>
              </a:rPr>
              <a:t>gamme</a:t>
            </a:r>
            <a:r>
              <a:rPr lang="en-US" b="1" dirty="0">
                <a:solidFill>
                  <a:srgbClr val="58C3EB"/>
                </a:solidFill>
              </a:rPr>
              <a:t> des contraceptifs</a:t>
            </a:r>
            <a:r>
              <a:rPr lang="en-US" b="1" dirty="0">
                <a:solidFill>
                  <a:schemeClr val="bg1"/>
                </a:solidFill>
              </a:rPr>
              <a:t> </a:t>
            </a:r>
            <a:r>
              <a:rPr lang="en-US" dirty="0"/>
              <a:t>; </a:t>
            </a:r>
            <a:r>
              <a:rPr lang="en-US" dirty="0" err="1"/>
              <a:t>cet</a:t>
            </a:r>
            <a:r>
              <a:rPr lang="en-US" dirty="0"/>
              <a:t> </a:t>
            </a:r>
            <a:r>
              <a:rPr lang="en-US" dirty="0" err="1"/>
              <a:t>accès</a:t>
            </a:r>
            <a:r>
              <a:rPr lang="en-US" dirty="0"/>
              <a:t> ne doit pas </a:t>
            </a:r>
            <a:r>
              <a:rPr lang="en-US" dirty="0" err="1"/>
              <a:t>être</a:t>
            </a:r>
            <a:r>
              <a:rPr lang="en-US" dirty="0"/>
              <a:t> </a:t>
            </a:r>
            <a:r>
              <a:rPr lang="en-US" dirty="0" err="1"/>
              <a:t>entravé</a:t>
            </a:r>
            <a:r>
              <a:rPr lang="en-US" dirty="0"/>
              <a:t> par </a:t>
            </a:r>
            <a:r>
              <a:rPr lang="en-US" dirty="0" err="1"/>
              <a:t>l'état</a:t>
            </a:r>
            <a:r>
              <a:rPr lang="en-US" dirty="0"/>
              <a:t> civil </a:t>
            </a:r>
            <a:r>
              <a:rPr lang="en-US" dirty="0" err="1"/>
              <a:t>ou</a:t>
            </a:r>
            <a:r>
              <a:rPr lang="en-US" dirty="0"/>
              <a:t> les objections de conscience des </a:t>
            </a:r>
            <a:r>
              <a:rPr lang="en-US" dirty="0" err="1"/>
              <a:t>prestataires</a:t>
            </a:r>
            <a:r>
              <a:rPr lang="en-US" dirty="0"/>
              <a:t>. </a:t>
            </a:r>
          </a:p>
        </p:txBody>
      </p:sp>
    </p:spTree>
    <p:extLst>
      <p:ext uri="{BB962C8B-B14F-4D97-AF65-F5344CB8AC3E}">
        <p14:creationId xmlns:p14="http://schemas.microsoft.com/office/powerpoint/2010/main" val="259654433"/>
      </p:ext>
    </p:extLst>
  </p:cSld>
  <p:clrMapOvr>
    <a:masterClrMapping/>
  </p:clrMapOvr>
  <mc:AlternateContent xmlns:mc="http://schemas.openxmlformats.org/markup-compatibility/2006" xmlns:p14="http://schemas.microsoft.com/office/powerpoint/2010/main">
    <mc:Choice Requires="p14">
      <p:transition spd="slow" p14:dur="2000" advTm="18406"/>
    </mc:Choice>
    <mc:Fallback xmlns="">
      <p:transition spd="slow" advTm="184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47201" y="2226436"/>
            <a:ext cx="3584177" cy="1821720"/>
          </a:xfrm>
        </p:spPr>
        <p:txBody>
          <a:bodyPr/>
          <a:lstStyle/>
          <a:p>
            <a:pPr algn="ctr"/>
            <a:r>
              <a:rPr lang="en-US" sz="3200" dirty="0"/>
              <a:t>LIGNES DIRECTRICES DE L'OMS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138862" y="792271"/>
            <a:ext cx="7594333" cy="5724032"/>
          </a:xfrm>
        </p:spPr>
        <p:txBody>
          <a:bodyPr/>
          <a:lstStyle/>
          <a:p>
            <a:pPr algn="just">
              <a:buClr>
                <a:srgbClr val="58C3EB"/>
              </a:buClr>
            </a:pPr>
            <a:r>
              <a:rPr lang="en-US" i="1" dirty="0">
                <a:solidFill>
                  <a:srgbClr val="C00000"/>
                </a:solidFill>
              </a:rPr>
              <a:t>Directives de </a:t>
            </a:r>
            <a:r>
              <a:rPr lang="en-US" i="1" dirty="0" err="1">
                <a:solidFill>
                  <a:srgbClr val="C00000"/>
                </a:solidFill>
              </a:rPr>
              <a:t>l'OMS</a:t>
            </a:r>
            <a:r>
              <a:rPr lang="en-US" i="1" dirty="0">
                <a:solidFill>
                  <a:srgbClr val="C00000"/>
                </a:solidFill>
              </a:rPr>
              <a:t> sur la </a:t>
            </a:r>
            <a:r>
              <a:rPr lang="en-US" i="1" dirty="0" err="1">
                <a:solidFill>
                  <a:srgbClr val="C00000"/>
                </a:solidFill>
              </a:rPr>
              <a:t>prévention</a:t>
            </a:r>
            <a:r>
              <a:rPr lang="en-US" i="1" dirty="0">
                <a:solidFill>
                  <a:srgbClr val="C00000"/>
                </a:solidFill>
              </a:rPr>
              <a:t> des grossesses précoces et des </a:t>
            </a:r>
            <a:r>
              <a:rPr lang="en-US" i="1" dirty="0" err="1">
                <a:solidFill>
                  <a:srgbClr val="C00000"/>
                </a:solidFill>
              </a:rPr>
              <a:t>mauvais</a:t>
            </a:r>
            <a:r>
              <a:rPr lang="en-US" i="1" dirty="0">
                <a:solidFill>
                  <a:srgbClr val="C00000"/>
                </a:solidFill>
              </a:rPr>
              <a:t> </a:t>
            </a:r>
            <a:r>
              <a:rPr lang="en-US" i="1" dirty="0" err="1">
                <a:solidFill>
                  <a:srgbClr val="C00000"/>
                </a:solidFill>
              </a:rPr>
              <a:t>résultats</a:t>
            </a:r>
            <a:r>
              <a:rPr lang="en-US" i="1" dirty="0">
                <a:solidFill>
                  <a:srgbClr val="C00000"/>
                </a:solidFill>
              </a:rPr>
              <a:t> en matière de </a:t>
            </a:r>
            <a:r>
              <a:rPr lang="en-US" i="1" dirty="0" err="1">
                <a:solidFill>
                  <a:srgbClr val="C00000"/>
                </a:solidFill>
              </a:rPr>
              <a:t>procréation</a:t>
            </a:r>
            <a:r>
              <a:rPr lang="en-US" i="1" dirty="0">
                <a:solidFill>
                  <a:srgbClr val="C00000"/>
                </a:solidFill>
              </a:rPr>
              <a:t> chez les adolescents des pays en </a:t>
            </a:r>
            <a:r>
              <a:rPr lang="en-US" i="1" dirty="0" err="1">
                <a:solidFill>
                  <a:srgbClr val="C00000"/>
                </a:solidFill>
              </a:rPr>
              <a:t>développement</a:t>
            </a:r>
            <a:r>
              <a:rPr lang="en-US" i="1" dirty="0">
                <a:solidFill>
                  <a:srgbClr val="C00000"/>
                </a:solidFill>
              </a:rPr>
              <a:t> (2011).</a:t>
            </a:r>
          </a:p>
          <a:p>
            <a:pPr algn="just">
              <a:buClr>
                <a:srgbClr val="58C3EB"/>
              </a:buClr>
            </a:pPr>
            <a:r>
              <a:rPr lang="en-US" i="1" dirty="0" err="1"/>
              <a:t>Critères</a:t>
            </a:r>
            <a:r>
              <a:rPr lang="en-US" i="1" dirty="0"/>
              <a:t> </a:t>
            </a:r>
            <a:r>
              <a:rPr lang="en-US" i="1" dirty="0" err="1"/>
              <a:t>d'éligibilité</a:t>
            </a:r>
            <a:r>
              <a:rPr lang="en-US" i="1" dirty="0"/>
              <a:t> </a:t>
            </a:r>
            <a:r>
              <a:rPr lang="en-US" i="1" dirty="0" err="1"/>
              <a:t>médicale</a:t>
            </a:r>
            <a:r>
              <a:rPr lang="en-US" i="1" dirty="0"/>
              <a:t> pour l'utilisation de contraceptifs, </a:t>
            </a:r>
            <a:r>
              <a:rPr lang="en-US" i="1" baseline="30000" dirty="0"/>
              <a:t>5e </a:t>
            </a:r>
            <a:r>
              <a:rPr lang="en-US" i="1" dirty="0" err="1"/>
              <a:t>édition</a:t>
            </a:r>
            <a:r>
              <a:rPr lang="en-US" i="1" dirty="0"/>
              <a:t> (2015).</a:t>
            </a:r>
          </a:p>
          <a:p>
            <a:pPr algn="just">
              <a:buClr>
                <a:srgbClr val="58C3EB"/>
              </a:buClr>
            </a:pPr>
            <a:r>
              <a:rPr lang="en-US" i="1" dirty="0" err="1">
                <a:solidFill>
                  <a:srgbClr val="C00000"/>
                </a:solidFill>
              </a:rPr>
              <a:t>Recommandations</a:t>
            </a:r>
            <a:r>
              <a:rPr lang="en-US" i="1" dirty="0">
                <a:solidFill>
                  <a:srgbClr val="C00000"/>
                </a:solidFill>
              </a:rPr>
              <a:t> pratiques </a:t>
            </a:r>
            <a:r>
              <a:rPr lang="en-US" i="1" dirty="0" err="1">
                <a:solidFill>
                  <a:srgbClr val="C00000"/>
                </a:solidFill>
              </a:rPr>
              <a:t>sélectionnées</a:t>
            </a:r>
            <a:r>
              <a:rPr lang="en-US" i="1" dirty="0">
                <a:solidFill>
                  <a:srgbClr val="C00000"/>
                </a:solidFill>
              </a:rPr>
              <a:t> pour l'utilisation de la contraception (2016).</a:t>
            </a:r>
          </a:p>
          <a:p>
            <a:pPr algn="just">
              <a:buClr>
                <a:srgbClr val="58C3EB"/>
              </a:buClr>
            </a:pPr>
            <a:r>
              <a:rPr lang="en-US" i="1" dirty="0"/>
              <a:t>Garantir les droits de l'homme dans la </a:t>
            </a:r>
            <a:r>
              <a:rPr lang="en-US" i="1" dirty="0" err="1"/>
              <a:t>fourniture</a:t>
            </a:r>
            <a:r>
              <a:rPr lang="en-US" i="1" dirty="0"/>
              <a:t> </a:t>
            </a:r>
            <a:r>
              <a:rPr lang="en-US" i="1" dirty="0" err="1"/>
              <a:t>d'informations</a:t>
            </a:r>
            <a:r>
              <a:rPr lang="en-US" i="1" dirty="0"/>
              <a:t> et de services en matière de contraception : orientations et </a:t>
            </a:r>
            <a:r>
              <a:rPr lang="en-US" i="1" dirty="0" err="1"/>
              <a:t>recommandations</a:t>
            </a:r>
            <a:r>
              <a:rPr lang="en-US" i="1" dirty="0"/>
              <a:t> (2014).</a:t>
            </a:r>
          </a:p>
          <a:p>
            <a:pPr algn="just">
              <a:buClr>
                <a:srgbClr val="58C3EB"/>
              </a:buClr>
            </a:pPr>
            <a:r>
              <a:rPr lang="en-US" i="1" dirty="0">
                <a:solidFill>
                  <a:srgbClr val="C00000"/>
                </a:solidFill>
              </a:rPr>
              <a:t>Guide </a:t>
            </a:r>
            <a:r>
              <a:rPr lang="en-US" i="1" dirty="0" err="1">
                <a:solidFill>
                  <a:srgbClr val="C00000"/>
                </a:solidFill>
              </a:rPr>
              <a:t>consolidé</a:t>
            </a:r>
            <a:r>
              <a:rPr lang="en-US" i="1" dirty="0">
                <a:solidFill>
                  <a:srgbClr val="C00000"/>
                </a:solidFill>
              </a:rPr>
              <a:t> de </a:t>
            </a:r>
            <a:r>
              <a:rPr lang="en-US" i="1" dirty="0" err="1">
                <a:solidFill>
                  <a:srgbClr val="C00000"/>
                </a:solidFill>
              </a:rPr>
              <a:t>l'OMS</a:t>
            </a:r>
            <a:r>
              <a:rPr lang="en-US" i="1" dirty="0">
                <a:solidFill>
                  <a:srgbClr val="C00000"/>
                </a:solidFill>
              </a:rPr>
              <a:t> sur les interventions </a:t>
            </a:r>
            <a:r>
              <a:rPr lang="en-US" i="1" dirty="0" err="1">
                <a:solidFill>
                  <a:srgbClr val="C00000"/>
                </a:solidFill>
              </a:rPr>
              <a:t>d'autosoins</a:t>
            </a:r>
            <a:r>
              <a:rPr lang="en-US" i="1" dirty="0">
                <a:solidFill>
                  <a:srgbClr val="C00000"/>
                </a:solidFill>
              </a:rPr>
              <a:t> pour la </a:t>
            </a:r>
            <a:r>
              <a:rPr lang="en-US" i="1" dirty="0" err="1">
                <a:solidFill>
                  <a:srgbClr val="C00000"/>
                </a:solidFill>
              </a:rPr>
              <a:t>santé</a:t>
            </a:r>
            <a:r>
              <a:rPr lang="en-US" i="1" dirty="0">
                <a:solidFill>
                  <a:srgbClr val="C00000"/>
                </a:solidFill>
              </a:rPr>
              <a:t> : </a:t>
            </a:r>
            <a:r>
              <a:rPr lang="en-US" i="1" dirty="0" err="1">
                <a:solidFill>
                  <a:srgbClr val="C00000"/>
                </a:solidFill>
              </a:rPr>
              <a:t>santé</a:t>
            </a:r>
            <a:r>
              <a:rPr lang="en-US" i="1" dirty="0">
                <a:solidFill>
                  <a:srgbClr val="C00000"/>
                </a:solidFill>
              </a:rPr>
              <a:t> et droits </a:t>
            </a:r>
            <a:r>
              <a:rPr lang="en-US" i="1" dirty="0" err="1">
                <a:solidFill>
                  <a:srgbClr val="C00000"/>
                </a:solidFill>
              </a:rPr>
              <a:t>sexuels</a:t>
            </a:r>
            <a:r>
              <a:rPr lang="en-US" i="1" dirty="0">
                <a:solidFill>
                  <a:srgbClr val="C00000"/>
                </a:solidFill>
              </a:rPr>
              <a:t> et </a:t>
            </a:r>
            <a:r>
              <a:rPr lang="en-US" i="1" dirty="0" err="1">
                <a:solidFill>
                  <a:srgbClr val="C00000"/>
                </a:solidFill>
              </a:rPr>
              <a:t>reproductifs</a:t>
            </a:r>
            <a:r>
              <a:rPr lang="en-US" i="1" dirty="0">
                <a:solidFill>
                  <a:srgbClr val="C00000"/>
                </a:solidFill>
              </a:rPr>
              <a:t> (2019).</a:t>
            </a:r>
          </a:p>
          <a:p>
            <a:pPr algn="just">
              <a:buClr>
                <a:srgbClr val="58C3EB"/>
              </a:buClr>
            </a:pPr>
            <a:r>
              <a:rPr lang="en-US" i="1" dirty="0"/>
              <a:t>Directives </a:t>
            </a:r>
            <a:r>
              <a:rPr lang="en-US" i="1" dirty="0" err="1"/>
              <a:t>consolidées</a:t>
            </a:r>
            <a:r>
              <a:rPr lang="en-US" i="1" dirty="0"/>
              <a:t> sur la </a:t>
            </a:r>
            <a:r>
              <a:rPr lang="en-US" i="1" dirty="0" err="1"/>
              <a:t>santé</a:t>
            </a:r>
            <a:r>
              <a:rPr lang="en-US" i="1" dirty="0"/>
              <a:t> et les droits </a:t>
            </a:r>
            <a:r>
              <a:rPr lang="en-US" i="1" dirty="0" err="1"/>
              <a:t>sexuels</a:t>
            </a:r>
            <a:r>
              <a:rPr lang="en-US" i="1" dirty="0"/>
              <a:t> et </a:t>
            </a:r>
            <a:r>
              <a:rPr lang="en-US" i="1" dirty="0" err="1"/>
              <a:t>reproductifs</a:t>
            </a:r>
            <a:r>
              <a:rPr lang="en-US" i="1" dirty="0"/>
              <a:t> des femmes vivant avec le VIH (2017).</a:t>
            </a:r>
          </a:p>
        </p:txBody>
      </p:sp>
    </p:spTree>
    <p:extLst>
      <p:ext uri="{BB962C8B-B14F-4D97-AF65-F5344CB8AC3E}">
        <p14:creationId xmlns:p14="http://schemas.microsoft.com/office/powerpoint/2010/main" val="2814137914"/>
      </p:ext>
    </p:extLst>
  </p:cSld>
  <p:clrMapOvr>
    <a:masterClrMapping/>
  </p:clrMapOvr>
  <mc:AlternateContent xmlns:mc="http://schemas.openxmlformats.org/markup-compatibility/2006" xmlns:p14="http://schemas.microsoft.com/office/powerpoint/2010/main">
    <mc:Choice Requires="p14">
      <p:transition spd="slow" p14:dur="2000" advTm="9110"/>
    </mc:Choice>
    <mc:Fallback xmlns="">
      <p:transition spd="slow" advTm="91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4204" y="2055725"/>
            <a:ext cx="3584177" cy="1821720"/>
          </a:xfrm>
        </p:spPr>
        <p:txBody>
          <a:bodyPr/>
          <a:lstStyle/>
          <a:p>
            <a:pPr algn="ctr"/>
            <a:r>
              <a:rPr lang="en-US" sz="3200" dirty="0"/>
              <a:t>LIGNES DIRECTRICES DE L'OMS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042611" y="792271"/>
            <a:ext cx="7729086" cy="5252394"/>
          </a:xfrm>
        </p:spPr>
        <p:txBody>
          <a:bodyPr/>
          <a:lstStyle/>
          <a:p>
            <a:pPr algn="just">
              <a:buClr>
                <a:srgbClr val="58C3EB"/>
              </a:buClr>
            </a:pPr>
            <a:r>
              <a:rPr lang="en-US" i="1" dirty="0" err="1">
                <a:solidFill>
                  <a:schemeClr val="accent4">
                    <a:lumMod val="75000"/>
                  </a:schemeClr>
                </a:solidFill>
              </a:rPr>
              <a:t>Déclaration</a:t>
            </a:r>
            <a:r>
              <a:rPr lang="en-US" i="1" dirty="0">
                <a:solidFill>
                  <a:schemeClr val="accent4">
                    <a:lumMod val="75000"/>
                  </a:schemeClr>
                </a:solidFill>
              </a:rPr>
              <a:t> </a:t>
            </a:r>
            <a:r>
              <a:rPr lang="en-US" i="1" dirty="0" err="1">
                <a:solidFill>
                  <a:schemeClr val="accent4">
                    <a:lumMod val="75000"/>
                  </a:schemeClr>
                </a:solidFill>
              </a:rPr>
              <a:t>d'orientation</a:t>
            </a:r>
            <a:r>
              <a:rPr lang="en-US" i="1" dirty="0">
                <a:solidFill>
                  <a:schemeClr val="accent4">
                    <a:lumMod val="75000"/>
                  </a:schemeClr>
                </a:solidFill>
              </a:rPr>
              <a:t> : </a:t>
            </a:r>
            <a:r>
              <a:rPr lang="en-US" i="1" dirty="0" err="1">
                <a:solidFill>
                  <a:schemeClr val="accent4">
                    <a:lumMod val="75000"/>
                  </a:schemeClr>
                </a:solidFill>
              </a:rPr>
              <a:t>éligibilité</a:t>
            </a:r>
            <a:r>
              <a:rPr lang="en-US" i="1" dirty="0">
                <a:solidFill>
                  <a:schemeClr val="accent4">
                    <a:lumMod val="75000"/>
                  </a:schemeClr>
                </a:solidFill>
              </a:rPr>
              <a:t> des contraceptifs </a:t>
            </a:r>
            <a:r>
              <a:rPr lang="en-US" i="1" dirty="0" err="1">
                <a:solidFill>
                  <a:schemeClr val="accent4">
                    <a:lumMod val="75000"/>
                  </a:schemeClr>
                </a:solidFill>
              </a:rPr>
              <a:t>hormonaux</a:t>
            </a:r>
            <a:r>
              <a:rPr lang="en-US" i="1" dirty="0">
                <a:solidFill>
                  <a:schemeClr val="accent4">
                    <a:lumMod val="75000"/>
                  </a:schemeClr>
                </a:solidFill>
              </a:rPr>
              <a:t> pour les femmes à haut risque de VIH (2017).</a:t>
            </a:r>
          </a:p>
          <a:p>
            <a:pPr algn="just">
              <a:buClr>
                <a:srgbClr val="58C3EB"/>
              </a:buClr>
            </a:pPr>
            <a:endParaRPr lang="en-US" sz="100" i="1" dirty="0">
              <a:solidFill>
                <a:schemeClr val="accent6">
                  <a:lumMod val="75000"/>
                </a:schemeClr>
              </a:solidFill>
            </a:endParaRPr>
          </a:p>
          <a:p>
            <a:pPr algn="just">
              <a:buClr>
                <a:srgbClr val="58C3EB"/>
              </a:buClr>
            </a:pPr>
            <a:r>
              <a:rPr lang="en-US" i="1" dirty="0" err="1"/>
              <a:t>Recommandations</a:t>
            </a:r>
            <a:r>
              <a:rPr lang="en-US" i="1" dirty="0"/>
              <a:t> de </a:t>
            </a:r>
            <a:r>
              <a:rPr lang="en-US" i="1" dirty="0" err="1"/>
              <a:t>l'OMS</a:t>
            </a:r>
            <a:r>
              <a:rPr lang="en-US" i="1" dirty="0"/>
              <a:t> sur les interventions de promotion de la </a:t>
            </a:r>
            <a:r>
              <a:rPr lang="en-US" i="1" dirty="0" err="1"/>
              <a:t>santé</a:t>
            </a:r>
            <a:r>
              <a:rPr lang="en-US" i="1" dirty="0"/>
              <a:t> pour la </a:t>
            </a:r>
            <a:r>
              <a:rPr lang="en-US" i="1" dirty="0" err="1"/>
              <a:t>santé</a:t>
            </a:r>
            <a:r>
              <a:rPr lang="en-US" i="1" dirty="0"/>
              <a:t> </a:t>
            </a:r>
            <a:r>
              <a:rPr lang="en-US" i="1" dirty="0" err="1"/>
              <a:t>maternelle</a:t>
            </a:r>
            <a:r>
              <a:rPr lang="en-US" i="1" dirty="0"/>
              <a:t> et </a:t>
            </a:r>
            <a:r>
              <a:rPr lang="en-US" i="1" dirty="0" err="1"/>
              <a:t>néonatale</a:t>
            </a:r>
            <a:r>
              <a:rPr lang="en-US" i="1" dirty="0"/>
              <a:t> (2015).</a:t>
            </a:r>
          </a:p>
          <a:p>
            <a:pPr algn="just">
              <a:buClr>
                <a:srgbClr val="58C3EB"/>
              </a:buClr>
            </a:pPr>
            <a:endParaRPr lang="en-US" sz="100" i="1" dirty="0"/>
          </a:p>
          <a:p>
            <a:pPr algn="just">
              <a:buClr>
                <a:srgbClr val="58C3EB"/>
              </a:buClr>
            </a:pPr>
            <a:r>
              <a:rPr lang="en-US" i="1" dirty="0" err="1">
                <a:solidFill>
                  <a:schemeClr val="accent4">
                    <a:lumMod val="75000"/>
                  </a:schemeClr>
                </a:solidFill>
              </a:rPr>
              <a:t>Répondre</a:t>
            </a:r>
            <a:r>
              <a:rPr lang="en-US" i="1" dirty="0">
                <a:solidFill>
                  <a:schemeClr val="accent4">
                    <a:lumMod val="75000"/>
                  </a:schemeClr>
                </a:solidFill>
              </a:rPr>
              <a:t> aux enfants &amp; adolescents qui ont </a:t>
            </a:r>
            <a:r>
              <a:rPr lang="en-US" i="1" dirty="0" err="1">
                <a:solidFill>
                  <a:schemeClr val="accent4">
                    <a:lumMod val="75000"/>
                  </a:schemeClr>
                </a:solidFill>
              </a:rPr>
              <a:t>été</a:t>
            </a:r>
            <a:r>
              <a:rPr lang="en-US" i="1" dirty="0">
                <a:solidFill>
                  <a:schemeClr val="accent4">
                    <a:lumMod val="75000"/>
                  </a:schemeClr>
                </a:solidFill>
              </a:rPr>
              <a:t> </a:t>
            </a:r>
            <a:r>
              <a:rPr lang="en-US" i="1" dirty="0" err="1">
                <a:solidFill>
                  <a:schemeClr val="accent4">
                    <a:lumMod val="75000"/>
                  </a:schemeClr>
                </a:solidFill>
              </a:rPr>
              <a:t>victimes</a:t>
            </a:r>
            <a:r>
              <a:rPr lang="en-US" i="1" dirty="0">
                <a:solidFill>
                  <a:schemeClr val="accent4">
                    <a:lumMod val="75000"/>
                  </a:schemeClr>
                </a:solidFill>
              </a:rPr>
              <a:t> </a:t>
            </a:r>
            <a:r>
              <a:rPr lang="en-US" i="1" dirty="0" err="1">
                <a:solidFill>
                  <a:schemeClr val="accent4">
                    <a:lumMod val="75000"/>
                  </a:schemeClr>
                </a:solidFill>
              </a:rPr>
              <a:t>d'abus</a:t>
            </a:r>
            <a:r>
              <a:rPr lang="en-US" i="1" dirty="0">
                <a:solidFill>
                  <a:schemeClr val="accent4">
                    <a:lumMod val="75000"/>
                  </a:schemeClr>
                </a:solidFill>
              </a:rPr>
              <a:t> </a:t>
            </a:r>
            <a:r>
              <a:rPr lang="en-US" i="1" dirty="0" err="1">
                <a:solidFill>
                  <a:schemeClr val="accent4">
                    <a:lumMod val="75000"/>
                  </a:schemeClr>
                </a:solidFill>
              </a:rPr>
              <a:t>sexuels</a:t>
            </a:r>
            <a:r>
              <a:rPr lang="en-US" i="1" dirty="0">
                <a:solidFill>
                  <a:schemeClr val="accent4">
                    <a:lumMod val="75000"/>
                  </a:schemeClr>
                </a:solidFill>
              </a:rPr>
              <a:t> : Directives </a:t>
            </a:r>
            <a:r>
              <a:rPr lang="en-US" i="1" dirty="0" err="1">
                <a:solidFill>
                  <a:schemeClr val="accent4">
                    <a:lumMod val="75000"/>
                  </a:schemeClr>
                </a:solidFill>
              </a:rPr>
              <a:t>cliniques</a:t>
            </a:r>
            <a:r>
              <a:rPr lang="en-US" i="1" dirty="0">
                <a:solidFill>
                  <a:schemeClr val="accent4">
                    <a:lumMod val="75000"/>
                  </a:schemeClr>
                </a:solidFill>
              </a:rPr>
              <a:t> de </a:t>
            </a:r>
            <a:r>
              <a:rPr lang="en-US" i="1" dirty="0" err="1">
                <a:solidFill>
                  <a:schemeClr val="accent4">
                    <a:lumMod val="75000"/>
                  </a:schemeClr>
                </a:solidFill>
              </a:rPr>
              <a:t>l'OMS</a:t>
            </a:r>
            <a:r>
              <a:rPr lang="en-US" i="1" dirty="0">
                <a:solidFill>
                  <a:schemeClr val="accent4">
                    <a:lumMod val="75000"/>
                  </a:schemeClr>
                </a:solidFill>
              </a:rPr>
              <a:t> (2017)</a:t>
            </a:r>
          </a:p>
          <a:p>
            <a:pPr algn="just">
              <a:buClr>
                <a:srgbClr val="58C3EB"/>
              </a:buClr>
            </a:pPr>
            <a:endParaRPr lang="en-US" sz="100" i="1" dirty="0">
              <a:solidFill>
                <a:schemeClr val="accent6">
                  <a:lumMod val="75000"/>
                </a:schemeClr>
              </a:solidFill>
            </a:endParaRPr>
          </a:p>
          <a:p>
            <a:pPr algn="just">
              <a:buClr>
                <a:srgbClr val="58C3EB"/>
              </a:buClr>
            </a:pPr>
            <a:r>
              <a:rPr lang="en-US" i="1" dirty="0" err="1"/>
              <a:t>Répondre</a:t>
            </a:r>
            <a:r>
              <a:rPr lang="en-US" i="1" dirty="0"/>
              <a:t> à la violence du </a:t>
            </a:r>
            <a:r>
              <a:rPr lang="en-US" i="1" dirty="0" err="1"/>
              <a:t>partenaire</a:t>
            </a:r>
            <a:r>
              <a:rPr lang="en-US" i="1" dirty="0"/>
              <a:t> intime &amp; à la violence </a:t>
            </a:r>
            <a:r>
              <a:rPr lang="en-US" i="1" dirty="0" err="1"/>
              <a:t>sexuelle</a:t>
            </a:r>
            <a:r>
              <a:rPr lang="en-US" i="1" dirty="0"/>
              <a:t> contre les femmes : Directives </a:t>
            </a:r>
            <a:r>
              <a:rPr lang="en-US" i="1" dirty="0" err="1"/>
              <a:t>cliniques</a:t>
            </a:r>
            <a:r>
              <a:rPr lang="en-US" i="1" dirty="0"/>
              <a:t> et politiques de </a:t>
            </a:r>
            <a:r>
              <a:rPr lang="en-US" i="1" dirty="0" err="1"/>
              <a:t>l'OMS</a:t>
            </a:r>
            <a:r>
              <a:rPr lang="en-US" i="1" dirty="0"/>
              <a:t> (2013)</a:t>
            </a:r>
          </a:p>
        </p:txBody>
      </p:sp>
    </p:spTree>
    <p:extLst>
      <p:ext uri="{BB962C8B-B14F-4D97-AF65-F5344CB8AC3E}">
        <p14:creationId xmlns:p14="http://schemas.microsoft.com/office/powerpoint/2010/main" val="1473338437"/>
      </p:ext>
    </p:extLst>
  </p:cSld>
  <p:clrMapOvr>
    <a:masterClrMapping/>
  </p:clrMapOvr>
  <mc:AlternateContent xmlns:mc="http://schemas.openxmlformats.org/markup-compatibility/2006" xmlns:p14="http://schemas.microsoft.com/office/powerpoint/2010/main">
    <mc:Choice Requires="p14">
      <p:transition spd="slow" p14:dur="2000" advTm="12316"/>
    </mc:Choice>
    <mc:Fallback xmlns="">
      <p:transition spd="slow" advTm="123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14579" y="2091681"/>
            <a:ext cx="3584177" cy="1821720"/>
          </a:xfrm>
        </p:spPr>
        <p:txBody>
          <a:bodyPr/>
          <a:lstStyle/>
          <a:p>
            <a:pPr algn="ctr"/>
            <a:r>
              <a:rPr lang="en-US" sz="2400" dirty="0"/>
              <a:t>LIGNES DIRECTRICES COMPLÉMENTAIRES AUX LIGNES DIRECTRICES DE L’OMS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023360" y="792271"/>
            <a:ext cx="7854061" cy="5627780"/>
          </a:xfrm>
        </p:spPr>
        <p:txBody>
          <a:bodyPr/>
          <a:lstStyle/>
          <a:p>
            <a:pPr algn="just">
              <a:buClr>
                <a:srgbClr val="58C3EB"/>
              </a:buClr>
            </a:pPr>
            <a:r>
              <a:rPr lang="en-US" dirty="0">
                <a:solidFill>
                  <a:schemeClr val="accent4">
                    <a:lumMod val="75000"/>
                  </a:schemeClr>
                </a:solidFill>
              </a:rPr>
              <a:t>Adolescents et planification </a:t>
            </a:r>
            <a:r>
              <a:rPr lang="en-US" dirty="0" err="1">
                <a:solidFill>
                  <a:schemeClr val="accent4">
                    <a:lumMod val="75000"/>
                  </a:schemeClr>
                </a:solidFill>
              </a:rPr>
              <a:t>familiale</a:t>
            </a:r>
            <a:r>
              <a:rPr lang="en-US" dirty="0">
                <a:solidFill>
                  <a:schemeClr val="accent4">
                    <a:lumMod val="75000"/>
                  </a:schemeClr>
                </a:solidFill>
              </a:rPr>
              <a:t> : </a:t>
            </a:r>
            <a:r>
              <a:rPr lang="en-US" dirty="0" err="1">
                <a:solidFill>
                  <a:schemeClr val="accent4">
                    <a:lumMod val="75000"/>
                  </a:schemeClr>
                </a:solidFill>
              </a:rPr>
              <a:t>ce</a:t>
            </a:r>
            <a:r>
              <a:rPr lang="en-US" dirty="0">
                <a:solidFill>
                  <a:schemeClr val="accent4">
                    <a:lumMod val="75000"/>
                  </a:schemeClr>
                </a:solidFill>
              </a:rPr>
              <a:t> que les </a:t>
            </a:r>
            <a:r>
              <a:rPr lang="en-US" dirty="0" err="1">
                <a:solidFill>
                  <a:schemeClr val="accent4">
                    <a:lumMod val="75000"/>
                  </a:schemeClr>
                </a:solidFill>
              </a:rPr>
              <a:t>preuves</a:t>
            </a:r>
            <a:r>
              <a:rPr lang="en-US" dirty="0">
                <a:solidFill>
                  <a:schemeClr val="accent4">
                    <a:lumMod val="75000"/>
                  </a:schemeClr>
                </a:solidFill>
              </a:rPr>
              <a:t> </a:t>
            </a:r>
            <a:r>
              <a:rPr lang="en-US" dirty="0" err="1">
                <a:solidFill>
                  <a:schemeClr val="accent4">
                    <a:lumMod val="75000"/>
                  </a:schemeClr>
                </a:solidFill>
              </a:rPr>
              <a:t>montrent</a:t>
            </a:r>
            <a:r>
              <a:rPr lang="en-US" dirty="0">
                <a:solidFill>
                  <a:schemeClr val="accent4">
                    <a:lumMod val="75000"/>
                  </a:schemeClr>
                </a:solidFill>
              </a:rPr>
              <a:t> (ICRW, 2014).</a:t>
            </a:r>
          </a:p>
          <a:p>
            <a:pPr algn="just">
              <a:buClr>
                <a:srgbClr val="58C3EB"/>
              </a:buClr>
            </a:pPr>
            <a:endParaRPr lang="en-US" sz="100" dirty="0">
              <a:solidFill>
                <a:schemeClr val="accent4">
                  <a:lumMod val="75000"/>
                </a:schemeClr>
              </a:solidFill>
            </a:endParaRPr>
          </a:p>
          <a:p>
            <a:pPr algn="just">
              <a:buClr>
                <a:srgbClr val="58C3EB"/>
              </a:buClr>
            </a:pPr>
            <a:r>
              <a:rPr lang="en-US" dirty="0"/>
              <a:t>Pratiques à fort impact (HIPS) en matière de planification </a:t>
            </a:r>
            <a:r>
              <a:rPr lang="en-US" dirty="0" err="1"/>
              <a:t>familiale</a:t>
            </a:r>
            <a:r>
              <a:rPr lang="en-US" dirty="0"/>
              <a:t> : Services contraceptifs </a:t>
            </a:r>
            <a:r>
              <a:rPr lang="en-US" dirty="0" err="1"/>
              <a:t>adaptés</a:t>
            </a:r>
            <a:r>
              <a:rPr lang="en-US" dirty="0"/>
              <a:t> aux adolescents - </a:t>
            </a:r>
            <a:r>
              <a:rPr lang="en-US" dirty="0" err="1"/>
              <a:t>intégration</a:t>
            </a:r>
            <a:r>
              <a:rPr lang="en-US" dirty="0"/>
              <a:t> </a:t>
            </a:r>
            <a:r>
              <a:rPr lang="en-US" dirty="0" err="1"/>
              <a:t>d'éléments</a:t>
            </a:r>
            <a:r>
              <a:rPr lang="en-US" dirty="0"/>
              <a:t> </a:t>
            </a:r>
            <a:r>
              <a:rPr lang="en-US" dirty="0" err="1"/>
              <a:t>adaptés</a:t>
            </a:r>
            <a:r>
              <a:rPr lang="en-US" dirty="0"/>
              <a:t> aux adolescents dans les services contraceptifs </a:t>
            </a:r>
            <a:r>
              <a:rPr lang="en-US" dirty="0" err="1"/>
              <a:t>existants</a:t>
            </a:r>
            <a:r>
              <a:rPr lang="en-US" dirty="0"/>
              <a:t> (USAID, 2015).</a:t>
            </a:r>
          </a:p>
          <a:p>
            <a:pPr algn="just">
              <a:buClr>
                <a:srgbClr val="58C3EB"/>
              </a:buClr>
            </a:pPr>
            <a:endParaRPr lang="en-US" sz="100" dirty="0"/>
          </a:p>
          <a:p>
            <a:pPr algn="just">
              <a:buClr>
                <a:srgbClr val="58C3EB"/>
              </a:buClr>
            </a:pPr>
            <a:r>
              <a:rPr lang="en-US" dirty="0" err="1">
                <a:solidFill>
                  <a:schemeClr val="accent4">
                    <a:lumMod val="75000"/>
                  </a:schemeClr>
                </a:solidFill>
              </a:rPr>
              <a:t>Utilisation</a:t>
            </a:r>
            <a:r>
              <a:rPr lang="en-US" dirty="0">
                <a:solidFill>
                  <a:schemeClr val="accent4">
                    <a:lumMod val="75000"/>
                  </a:schemeClr>
                </a:solidFill>
              </a:rPr>
              <a:t> des contraceptifs par les </a:t>
            </a:r>
            <a:r>
              <a:rPr lang="en-US" dirty="0" err="1">
                <a:solidFill>
                  <a:schemeClr val="accent4">
                    <a:lumMod val="75000"/>
                  </a:schemeClr>
                </a:solidFill>
              </a:rPr>
              <a:t>jeunes</a:t>
            </a:r>
            <a:r>
              <a:rPr lang="en-US" dirty="0">
                <a:solidFill>
                  <a:schemeClr val="accent4">
                    <a:lumMod val="75000"/>
                  </a:schemeClr>
                </a:solidFill>
              </a:rPr>
              <a:t> : interventions </a:t>
            </a:r>
            <a:r>
              <a:rPr lang="en-US" dirty="0" err="1">
                <a:solidFill>
                  <a:schemeClr val="accent4">
                    <a:lumMod val="75000"/>
                  </a:schemeClr>
                </a:solidFill>
              </a:rPr>
              <a:t>efficaces</a:t>
            </a:r>
            <a:r>
              <a:rPr lang="en-US" dirty="0">
                <a:solidFill>
                  <a:schemeClr val="accent4">
                    <a:lumMod val="75000"/>
                  </a:schemeClr>
                </a:solidFill>
              </a:rPr>
              <a:t> - un guide de </a:t>
            </a:r>
            <a:r>
              <a:rPr lang="en-US" dirty="0" err="1">
                <a:solidFill>
                  <a:schemeClr val="accent4">
                    <a:lumMod val="75000"/>
                  </a:schemeClr>
                </a:solidFill>
              </a:rPr>
              <a:t>référence</a:t>
            </a:r>
            <a:r>
              <a:rPr lang="en-US" dirty="0">
                <a:solidFill>
                  <a:schemeClr val="accent4">
                    <a:lumMod val="75000"/>
                  </a:schemeClr>
                </a:solidFill>
              </a:rPr>
              <a:t> (PRB, 2017)</a:t>
            </a:r>
          </a:p>
          <a:p>
            <a:pPr algn="just">
              <a:buClr>
                <a:srgbClr val="58C3EB"/>
              </a:buClr>
            </a:pPr>
            <a:endParaRPr lang="en-US" sz="100" dirty="0">
              <a:solidFill>
                <a:schemeClr val="accent4">
                  <a:lumMod val="75000"/>
                </a:schemeClr>
              </a:solidFill>
            </a:endParaRPr>
          </a:p>
          <a:p>
            <a:pPr algn="just">
              <a:buClr>
                <a:srgbClr val="58C3EB"/>
              </a:buClr>
            </a:pPr>
            <a:r>
              <a:rPr lang="en-US" dirty="0" err="1"/>
              <a:t>Déclaration</a:t>
            </a:r>
            <a:r>
              <a:rPr lang="en-US" dirty="0"/>
              <a:t> de consensus </a:t>
            </a:r>
            <a:r>
              <a:rPr lang="en-US" dirty="0" err="1"/>
              <a:t>mondial</a:t>
            </a:r>
            <a:r>
              <a:rPr lang="en-US" dirty="0"/>
              <a:t> pour </a:t>
            </a:r>
            <a:r>
              <a:rPr lang="en-US" dirty="0" err="1"/>
              <a:t>l'élargissement</a:t>
            </a:r>
            <a:r>
              <a:rPr lang="en-US" dirty="0"/>
              <a:t> du </a:t>
            </a:r>
            <a:r>
              <a:rPr lang="en-US" dirty="0" err="1"/>
              <a:t>choix</a:t>
            </a:r>
            <a:r>
              <a:rPr lang="en-US" dirty="0"/>
              <a:t> de contraceptifs pour les adolescents et les </a:t>
            </a:r>
            <a:r>
              <a:rPr lang="en-US" dirty="0" err="1"/>
              <a:t>jeunes</a:t>
            </a:r>
            <a:r>
              <a:rPr lang="en-US" dirty="0"/>
              <a:t> </a:t>
            </a:r>
            <a:r>
              <a:rPr lang="en-US" dirty="0" err="1"/>
              <a:t>afin</a:t>
            </a:r>
            <a:r>
              <a:rPr lang="en-US" dirty="0"/>
              <a:t> </a:t>
            </a:r>
            <a:r>
              <a:rPr lang="en-US" dirty="0" err="1"/>
              <a:t>d'inclure</a:t>
            </a:r>
            <a:r>
              <a:rPr lang="en-US" dirty="0"/>
              <a:t> la contraception </a:t>
            </a:r>
            <a:r>
              <a:rPr lang="en-US" dirty="0" err="1"/>
              <a:t>réversible</a:t>
            </a:r>
            <a:r>
              <a:rPr lang="en-US" dirty="0"/>
              <a:t> à action </a:t>
            </a:r>
            <a:r>
              <a:rPr lang="en-US" dirty="0" err="1"/>
              <a:t>prolongée</a:t>
            </a:r>
            <a:r>
              <a:rPr lang="en-US" dirty="0"/>
              <a:t> (FP 2020, 2017).</a:t>
            </a:r>
          </a:p>
          <a:p>
            <a:pPr marL="0" indent="0">
              <a:buClr>
                <a:srgbClr val="58C3EB"/>
              </a:buClr>
              <a:buNone/>
            </a:pPr>
            <a:endParaRPr lang="fr-CA" dirty="0">
              <a:solidFill>
                <a:srgbClr val="0070C0"/>
              </a:solidFill>
            </a:endParaRPr>
          </a:p>
        </p:txBody>
      </p:sp>
    </p:spTree>
    <p:extLst>
      <p:ext uri="{BB962C8B-B14F-4D97-AF65-F5344CB8AC3E}">
        <p14:creationId xmlns:p14="http://schemas.microsoft.com/office/powerpoint/2010/main" val="3431368500"/>
      </p:ext>
    </p:extLst>
  </p:cSld>
  <p:clrMapOvr>
    <a:masterClrMapping/>
  </p:clrMapOvr>
  <mc:AlternateContent xmlns:mc="http://schemas.openxmlformats.org/markup-compatibility/2006" xmlns:p14="http://schemas.microsoft.com/office/powerpoint/2010/main">
    <mc:Choice Requires="p14">
      <p:transition spd="slow" p14:dur="2000" advTm="13637"/>
    </mc:Choice>
    <mc:Fallback xmlns="">
      <p:transition spd="slow" advTm="136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5327" y="1947303"/>
            <a:ext cx="3584177" cy="1821720"/>
          </a:xfrm>
        </p:spPr>
        <p:txBody>
          <a:bodyPr/>
          <a:lstStyle/>
          <a:p>
            <a:pPr algn="ctr"/>
            <a:r>
              <a:rPr lang="en-US" sz="2800" dirty="0"/>
              <a:t>LIGNES DIRECTRICES </a:t>
            </a:r>
            <a:r>
              <a:rPr lang="en-US" sz="2400" dirty="0"/>
              <a:t>COMPLÉMENTAIRES </a:t>
            </a:r>
            <a:r>
              <a:rPr lang="en-US" sz="2800" dirty="0"/>
              <a:t>AUX LIGNES DIRECTRICES DE L’OMS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187514" y="792271"/>
            <a:ext cx="7641934" cy="5829910"/>
          </a:xfrm>
        </p:spPr>
        <p:txBody>
          <a:bodyPr/>
          <a:lstStyle/>
          <a:p>
            <a:pPr algn="just">
              <a:buClr>
                <a:srgbClr val="58C3EB"/>
              </a:buClr>
            </a:pPr>
            <a:r>
              <a:rPr lang="en-US" dirty="0">
                <a:solidFill>
                  <a:schemeClr val="accent4">
                    <a:lumMod val="75000"/>
                  </a:schemeClr>
                </a:solidFill>
              </a:rPr>
              <a:t>Application des </a:t>
            </a:r>
            <a:r>
              <a:rPr lang="en-US" dirty="0" err="1">
                <a:solidFill>
                  <a:schemeClr val="accent4">
                    <a:lumMod val="75000"/>
                  </a:schemeClr>
                </a:solidFill>
              </a:rPr>
              <a:t>critères</a:t>
            </a:r>
            <a:r>
              <a:rPr lang="en-US" dirty="0">
                <a:solidFill>
                  <a:schemeClr val="accent4">
                    <a:lumMod val="75000"/>
                  </a:schemeClr>
                </a:solidFill>
              </a:rPr>
              <a:t> </a:t>
            </a:r>
            <a:r>
              <a:rPr lang="en-US" dirty="0" err="1">
                <a:solidFill>
                  <a:schemeClr val="accent4">
                    <a:lumMod val="75000"/>
                  </a:schemeClr>
                </a:solidFill>
              </a:rPr>
              <a:t>d'éligibilité</a:t>
            </a:r>
            <a:r>
              <a:rPr lang="en-US" dirty="0">
                <a:solidFill>
                  <a:schemeClr val="accent4">
                    <a:lumMod val="75000"/>
                  </a:schemeClr>
                </a:solidFill>
              </a:rPr>
              <a:t> </a:t>
            </a:r>
            <a:r>
              <a:rPr lang="en-US" dirty="0" err="1">
                <a:solidFill>
                  <a:schemeClr val="accent4">
                    <a:lumMod val="75000"/>
                  </a:schemeClr>
                </a:solidFill>
              </a:rPr>
              <a:t>médicale</a:t>
            </a:r>
            <a:r>
              <a:rPr lang="en-US" dirty="0">
                <a:solidFill>
                  <a:schemeClr val="accent4">
                    <a:lumMod val="75000"/>
                  </a:schemeClr>
                </a:solidFill>
              </a:rPr>
              <a:t> pour l'utilisation de la contraception (OMS, 2019).</a:t>
            </a:r>
          </a:p>
          <a:p>
            <a:pPr algn="just">
              <a:buClr>
                <a:srgbClr val="58C3EB"/>
              </a:buClr>
            </a:pPr>
            <a:r>
              <a:rPr lang="en-US" dirty="0"/>
              <a:t>Roue des </a:t>
            </a:r>
            <a:r>
              <a:rPr lang="en-US" dirty="0" err="1"/>
              <a:t>critères</a:t>
            </a:r>
            <a:r>
              <a:rPr lang="en-US" dirty="0"/>
              <a:t> </a:t>
            </a:r>
            <a:r>
              <a:rPr lang="en-US" dirty="0" err="1"/>
              <a:t>d'éligibilité</a:t>
            </a:r>
            <a:r>
              <a:rPr lang="en-US" dirty="0"/>
              <a:t> </a:t>
            </a:r>
            <a:r>
              <a:rPr lang="en-US" dirty="0" err="1"/>
              <a:t>médicale</a:t>
            </a:r>
            <a:r>
              <a:rPr lang="en-US" dirty="0"/>
              <a:t> pour l'utilisation de la contraception (OMS, 2015).</a:t>
            </a:r>
          </a:p>
          <a:p>
            <a:pPr algn="just">
              <a:buClr>
                <a:srgbClr val="58C3EB"/>
              </a:buClr>
            </a:pPr>
            <a:r>
              <a:rPr lang="en-US" dirty="0">
                <a:solidFill>
                  <a:schemeClr val="accent4">
                    <a:lumMod val="75000"/>
                  </a:schemeClr>
                </a:solidFill>
              </a:rPr>
              <a:t>Planification </a:t>
            </a:r>
            <a:r>
              <a:rPr lang="en-US" dirty="0" err="1">
                <a:solidFill>
                  <a:schemeClr val="accent4">
                    <a:lumMod val="75000"/>
                  </a:schemeClr>
                </a:solidFill>
              </a:rPr>
              <a:t>familiale</a:t>
            </a:r>
            <a:r>
              <a:rPr lang="en-US" dirty="0">
                <a:solidFill>
                  <a:schemeClr val="accent4">
                    <a:lumMod val="75000"/>
                  </a:schemeClr>
                </a:solidFill>
              </a:rPr>
              <a:t> : un </a:t>
            </a:r>
            <a:r>
              <a:rPr lang="en-US" dirty="0" err="1">
                <a:solidFill>
                  <a:schemeClr val="accent4">
                    <a:lumMod val="75000"/>
                  </a:schemeClr>
                </a:solidFill>
              </a:rPr>
              <a:t>manuel</a:t>
            </a:r>
            <a:r>
              <a:rPr lang="en-US" dirty="0">
                <a:solidFill>
                  <a:schemeClr val="accent4">
                    <a:lumMod val="75000"/>
                  </a:schemeClr>
                </a:solidFill>
              </a:rPr>
              <a:t> </a:t>
            </a:r>
            <a:r>
              <a:rPr lang="en-US" dirty="0" err="1">
                <a:solidFill>
                  <a:schemeClr val="accent4">
                    <a:lumMod val="75000"/>
                  </a:schemeClr>
                </a:solidFill>
              </a:rPr>
              <a:t>mondial</a:t>
            </a:r>
            <a:r>
              <a:rPr lang="en-US" dirty="0">
                <a:solidFill>
                  <a:schemeClr val="accent4">
                    <a:lumMod val="75000"/>
                  </a:schemeClr>
                </a:solidFill>
              </a:rPr>
              <a:t> à </a:t>
            </a:r>
            <a:r>
              <a:rPr lang="en-US" dirty="0" err="1">
                <a:solidFill>
                  <a:schemeClr val="accent4">
                    <a:lumMod val="75000"/>
                  </a:schemeClr>
                </a:solidFill>
              </a:rPr>
              <a:t>l'intention</a:t>
            </a:r>
            <a:r>
              <a:rPr lang="en-US" dirty="0">
                <a:solidFill>
                  <a:schemeClr val="accent4">
                    <a:lumMod val="75000"/>
                  </a:schemeClr>
                </a:solidFill>
              </a:rPr>
              <a:t> des </a:t>
            </a:r>
            <a:r>
              <a:rPr lang="en-US" dirty="0" err="1">
                <a:solidFill>
                  <a:schemeClr val="accent4">
                    <a:lumMod val="75000"/>
                  </a:schemeClr>
                </a:solidFill>
              </a:rPr>
              <a:t>prestataires</a:t>
            </a:r>
            <a:r>
              <a:rPr lang="en-US" dirty="0">
                <a:solidFill>
                  <a:schemeClr val="accent4">
                    <a:lumMod val="75000"/>
                  </a:schemeClr>
                </a:solidFill>
              </a:rPr>
              <a:t>, </a:t>
            </a:r>
            <a:r>
              <a:rPr lang="en-US" dirty="0" err="1">
                <a:solidFill>
                  <a:schemeClr val="accent4">
                    <a:lumMod val="75000"/>
                  </a:schemeClr>
                </a:solidFill>
              </a:rPr>
              <a:t>édition</a:t>
            </a:r>
            <a:r>
              <a:rPr lang="en-US" dirty="0">
                <a:solidFill>
                  <a:schemeClr val="accent4">
                    <a:lumMod val="75000"/>
                  </a:schemeClr>
                </a:solidFill>
              </a:rPr>
              <a:t> 2018 (OMS, 2018).</a:t>
            </a:r>
          </a:p>
          <a:p>
            <a:pPr algn="just">
              <a:buClr>
                <a:srgbClr val="58C3EB"/>
              </a:buClr>
            </a:pPr>
            <a:r>
              <a:rPr lang="en-US" dirty="0"/>
              <a:t>Note </a:t>
            </a:r>
            <a:r>
              <a:rPr lang="en-US" dirty="0" err="1"/>
              <a:t>d'information</a:t>
            </a:r>
            <a:r>
              <a:rPr lang="en-US" dirty="0"/>
              <a:t> sur </a:t>
            </a:r>
            <a:r>
              <a:rPr lang="en-US" dirty="0" err="1"/>
              <a:t>l'auto</a:t>
            </a:r>
            <a:r>
              <a:rPr lang="en-US" dirty="0"/>
              <a:t>-administration de la contraception injectable (OMS, 2020)</a:t>
            </a:r>
          </a:p>
          <a:p>
            <a:pPr algn="just">
              <a:buClr>
                <a:srgbClr val="58C3EB"/>
              </a:buClr>
            </a:pPr>
            <a:r>
              <a:rPr lang="en-US" dirty="0">
                <a:solidFill>
                  <a:schemeClr val="accent4">
                    <a:lumMod val="75000"/>
                  </a:schemeClr>
                </a:solidFill>
              </a:rPr>
              <a:t>Kit de </a:t>
            </a:r>
            <a:r>
              <a:rPr lang="en-US" dirty="0" err="1">
                <a:solidFill>
                  <a:schemeClr val="accent4">
                    <a:lumMod val="75000"/>
                  </a:schemeClr>
                </a:solidFill>
              </a:rPr>
              <a:t>ressources</a:t>
            </a:r>
            <a:r>
              <a:rPr lang="en-US" dirty="0">
                <a:solidFill>
                  <a:schemeClr val="accent4">
                    <a:lumMod val="75000"/>
                  </a:schemeClr>
                </a:solidFill>
              </a:rPr>
              <a:t> de formation pour la planification </a:t>
            </a:r>
            <a:r>
              <a:rPr lang="en-US" dirty="0" err="1">
                <a:solidFill>
                  <a:schemeClr val="accent4">
                    <a:lumMod val="75000"/>
                  </a:schemeClr>
                </a:solidFill>
              </a:rPr>
              <a:t>familiale</a:t>
            </a:r>
            <a:r>
              <a:rPr lang="en-US" dirty="0">
                <a:solidFill>
                  <a:schemeClr val="accent4">
                    <a:lumMod val="75000"/>
                  </a:schemeClr>
                </a:solidFill>
              </a:rPr>
              <a:t> (OMS, 2021)</a:t>
            </a:r>
          </a:p>
          <a:p>
            <a:pPr algn="just">
              <a:buClr>
                <a:srgbClr val="58C3EB"/>
              </a:buClr>
            </a:pPr>
            <a:r>
              <a:rPr lang="en-US" dirty="0"/>
              <a:t>Partage des </a:t>
            </a:r>
            <a:r>
              <a:rPr lang="en-US" dirty="0" err="1"/>
              <a:t>tâches</a:t>
            </a:r>
            <a:r>
              <a:rPr lang="en-US" dirty="0"/>
              <a:t> pour </a:t>
            </a:r>
            <a:r>
              <a:rPr lang="en-US" dirty="0" err="1"/>
              <a:t>améliorer</a:t>
            </a:r>
            <a:r>
              <a:rPr lang="en-US" dirty="0"/>
              <a:t> </a:t>
            </a:r>
            <a:r>
              <a:rPr lang="en-US" dirty="0" err="1"/>
              <a:t>l'accès</a:t>
            </a:r>
            <a:r>
              <a:rPr lang="en-US" dirty="0"/>
              <a:t> à la planification </a:t>
            </a:r>
            <a:r>
              <a:rPr lang="en-US" dirty="0" err="1"/>
              <a:t>familiale</a:t>
            </a:r>
            <a:r>
              <a:rPr lang="en-US" dirty="0"/>
              <a:t>/contraception : note de </a:t>
            </a:r>
            <a:r>
              <a:rPr lang="en-US" dirty="0" err="1"/>
              <a:t>synthèse</a:t>
            </a:r>
            <a:r>
              <a:rPr lang="en-US" dirty="0"/>
              <a:t> (OMS, 2017).</a:t>
            </a:r>
          </a:p>
          <a:p>
            <a:pPr algn="just">
              <a:buClr>
                <a:srgbClr val="58C3EB"/>
              </a:buClr>
            </a:pPr>
            <a:r>
              <a:rPr lang="en-US" dirty="0">
                <a:solidFill>
                  <a:schemeClr val="accent4">
                    <a:lumMod val="75000"/>
                  </a:schemeClr>
                </a:solidFill>
              </a:rPr>
              <a:t>Compendium des </a:t>
            </a:r>
            <a:r>
              <a:rPr lang="en-US" dirty="0" err="1">
                <a:solidFill>
                  <a:schemeClr val="accent4">
                    <a:lumMod val="75000"/>
                  </a:schemeClr>
                </a:solidFill>
              </a:rPr>
              <a:t>recommandations</a:t>
            </a:r>
            <a:r>
              <a:rPr lang="en-US" dirty="0">
                <a:solidFill>
                  <a:schemeClr val="accent4">
                    <a:lumMod val="75000"/>
                  </a:schemeClr>
                </a:solidFill>
              </a:rPr>
              <a:t> de </a:t>
            </a:r>
            <a:r>
              <a:rPr lang="en-US" dirty="0" err="1">
                <a:solidFill>
                  <a:schemeClr val="accent4">
                    <a:lumMod val="75000"/>
                  </a:schemeClr>
                </a:solidFill>
              </a:rPr>
              <a:t>l'OMS</a:t>
            </a:r>
            <a:r>
              <a:rPr lang="en-US" dirty="0">
                <a:solidFill>
                  <a:schemeClr val="accent4">
                    <a:lumMod val="75000"/>
                  </a:schemeClr>
                </a:solidFill>
              </a:rPr>
              <a:t> pour la planification </a:t>
            </a:r>
            <a:r>
              <a:rPr lang="en-US" dirty="0" err="1">
                <a:solidFill>
                  <a:schemeClr val="accent4">
                    <a:lumMod val="75000"/>
                  </a:schemeClr>
                </a:solidFill>
              </a:rPr>
              <a:t>familiale</a:t>
            </a:r>
            <a:r>
              <a:rPr lang="en-US" dirty="0">
                <a:solidFill>
                  <a:schemeClr val="accent4">
                    <a:lumMod val="75000"/>
                  </a:schemeClr>
                </a:solidFill>
              </a:rPr>
              <a:t> post-partum (OMS, 2016).</a:t>
            </a:r>
          </a:p>
          <a:p>
            <a:pPr algn="just">
              <a:buClr>
                <a:srgbClr val="58C3EB"/>
              </a:buClr>
            </a:pPr>
            <a:r>
              <a:rPr lang="en-US" dirty="0"/>
              <a:t>Réduire les grossesses précoces et non désirées chez les adolescentes : dossier de </a:t>
            </a:r>
            <a:r>
              <a:rPr lang="en-US" dirty="0" err="1"/>
              <a:t>preuves</a:t>
            </a:r>
            <a:r>
              <a:rPr lang="en-US" dirty="0"/>
              <a:t> (OMS, 2017).</a:t>
            </a:r>
          </a:p>
        </p:txBody>
      </p:sp>
    </p:spTree>
    <p:extLst>
      <p:ext uri="{BB962C8B-B14F-4D97-AF65-F5344CB8AC3E}">
        <p14:creationId xmlns:p14="http://schemas.microsoft.com/office/powerpoint/2010/main" val="1459753134"/>
      </p:ext>
    </p:extLst>
  </p:cSld>
  <p:clrMapOvr>
    <a:masterClrMapping/>
  </p:clrMapOvr>
  <mc:AlternateContent xmlns:mc="http://schemas.openxmlformats.org/markup-compatibility/2006" xmlns:p14="http://schemas.microsoft.com/office/powerpoint/2010/main">
    <mc:Choice Requires="p14">
      <p:transition spd="slow" p14:dur="2000" advTm="10367"/>
    </mc:Choice>
    <mc:Fallback xmlns="">
      <p:transition spd="slow" advTm="103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04800" y="2159058"/>
            <a:ext cx="4065069" cy="1821720"/>
          </a:xfrm>
        </p:spPr>
        <p:txBody>
          <a:bodyPr/>
          <a:lstStyle/>
          <a:p>
            <a:pPr algn="ctr"/>
            <a:r>
              <a:rPr lang="en-US" sz="2800" dirty="0"/>
              <a:t>CONSIDÉRATIONS D’ORDRE PROGRAMMATIQUE1/2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69870" y="1148402"/>
            <a:ext cx="7488454" cy="5111572"/>
          </a:xfrm>
        </p:spPr>
        <p:txBody>
          <a:bodyPr/>
          <a:lstStyle/>
          <a:p>
            <a:pPr algn="just">
              <a:buClr>
                <a:srgbClr val="58C3EB"/>
              </a:buClr>
            </a:pPr>
            <a:r>
              <a:rPr lang="en-US" b="1" dirty="0">
                <a:solidFill>
                  <a:schemeClr val="accent4">
                    <a:lumMod val="75000"/>
                  </a:schemeClr>
                </a:solidFill>
              </a:rPr>
              <a:t>Dans de </a:t>
            </a:r>
            <a:r>
              <a:rPr lang="en-US" b="1" dirty="0" err="1">
                <a:solidFill>
                  <a:schemeClr val="accent4">
                    <a:lumMod val="75000"/>
                  </a:schemeClr>
                </a:solidFill>
              </a:rPr>
              <a:t>nombreux</a:t>
            </a:r>
            <a:r>
              <a:rPr lang="en-US" b="1" dirty="0">
                <a:solidFill>
                  <a:schemeClr val="accent4">
                    <a:lumMod val="75000"/>
                  </a:schemeClr>
                </a:solidFill>
              </a:rPr>
              <a:t> pays, la législation et les politiques </a:t>
            </a:r>
            <a:r>
              <a:rPr lang="en-US" b="1" dirty="0" err="1">
                <a:solidFill>
                  <a:schemeClr val="accent4">
                    <a:lumMod val="75000"/>
                  </a:schemeClr>
                </a:solidFill>
              </a:rPr>
              <a:t>empêchent</a:t>
            </a:r>
            <a:r>
              <a:rPr lang="en-US" b="1" dirty="0">
                <a:solidFill>
                  <a:schemeClr val="accent4">
                    <a:lumMod val="75000"/>
                  </a:schemeClr>
                </a:solidFill>
              </a:rPr>
              <a:t> </a:t>
            </a:r>
            <a:r>
              <a:rPr lang="en-US" b="1" dirty="0" err="1">
                <a:solidFill>
                  <a:schemeClr val="accent4">
                    <a:lumMod val="75000"/>
                  </a:schemeClr>
                </a:solidFill>
              </a:rPr>
              <a:t>l'accès</a:t>
            </a:r>
            <a:r>
              <a:rPr lang="en-US" b="1" dirty="0">
                <a:solidFill>
                  <a:schemeClr val="accent4">
                    <a:lumMod val="75000"/>
                  </a:schemeClr>
                </a:solidFill>
              </a:rPr>
              <a:t> à la contraception en </a:t>
            </a:r>
            <a:r>
              <a:rPr lang="en-US" b="1" dirty="0" err="1">
                <a:solidFill>
                  <a:schemeClr val="accent4">
                    <a:lumMod val="75000"/>
                  </a:schemeClr>
                </a:solidFill>
              </a:rPr>
              <a:t>fonction</a:t>
            </a:r>
            <a:r>
              <a:rPr lang="en-US" b="1" dirty="0">
                <a:solidFill>
                  <a:schemeClr val="accent4">
                    <a:lumMod val="75000"/>
                  </a:schemeClr>
                </a:solidFill>
              </a:rPr>
              <a:t> de l'âge </a:t>
            </a:r>
            <a:r>
              <a:rPr lang="en-US" b="1" dirty="0" err="1">
                <a:solidFill>
                  <a:schemeClr val="accent4">
                    <a:lumMod val="75000"/>
                  </a:schemeClr>
                </a:solidFill>
              </a:rPr>
              <a:t>ou</a:t>
            </a:r>
            <a:r>
              <a:rPr lang="en-US" b="1" dirty="0">
                <a:solidFill>
                  <a:schemeClr val="accent4">
                    <a:lumMod val="75000"/>
                  </a:schemeClr>
                </a:solidFill>
              </a:rPr>
              <a:t> du </a:t>
            </a:r>
            <a:r>
              <a:rPr lang="en-US" b="1" dirty="0" err="1">
                <a:solidFill>
                  <a:schemeClr val="accent4">
                    <a:lumMod val="75000"/>
                  </a:schemeClr>
                </a:solidFill>
              </a:rPr>
              <a:t>statut</a:t>
            </a:r>
            <a:r>
              <a:rPr lang="en-US" b="1" dirty="0">
                <a:solidFill>
                  <a:schemeClr val="accent4">
                    <a:lumMod val="75000"/>
                  </a:schemeClr>
                </a:solidFill>
              </a:rPr>
              <a:t> marital : </a:t>
            </a:r>
            <a:r>
              <a:rPr lang="en-US" dirty="0"/>
              <a:t>Les lois et politiques qui </a:t>
            </a:r>
            <a:r>
              <a:rPr lang="en-US" dirty="0" err="1"/>
              <a:t>favorisent</a:t>
            </a:r>
            <a:r>
              <a:rPr lang="en-US" dirty="0"/>
              <a:t> </a:t>
            </a:r>
            <a:r>
              <a:rPr lang="en-US" dirty="0" err="1"/>
              <a:t>l'accès</a:t>
            </a:r>
            <a:r>
              <a:rPr lang="en-US" dirty="0"/>
              <a:t> des adolescents à la contraception </a:t>
            </a:r>
            <a:r>
              <a:rPr lang="en-US" dirty="0" err="1"/>
              <a:t>indépendamment</a:t>
            </a:r>
            <a:r>
              <a:rPr lang="en-US" dirty="0"/>
              <a:t> de leur </a:t>
            </a:r>
            <a:r>
              <a:rPr lang="en-US" dirty="0" err="1"/>
              <a:t>âge</a:t>
            </a:r>
            <a:r>
              <a:rPr lang="en-US" dirty="0"/>
              <a:t> </a:t>
            </a:r>
            <a:r>
              <a:rPr lang="en-US" dirty="0" err="1"/>
              <a:t>ou</a:t>
            </a:r>
            <a:r>
              <a:rPr lang="en-US" dirty="0"/>
              <a:t> de leur </a:t>
            </a:r>
            <a:r>
              <a:rPr lang="en-US" dirty="0" err="1"/>
              <a:t>statut</a:t>
            </a:r>
            <a:r>
              <a:rPr lang="en-US" dirty="0"/>
              <a:t> marital, et sans </a:t>
            </a:r>
            <a:r>
              <a:rPr lang="en-US" dirty="0" err="1"/>
              <a:t>autorisation</a:t>
            </a:r>
            <a:r>
              <a:rPr lang="en-US" dirty="0"/>
              <a:t>/notification d'un tiers, </a:t>
            </a:r>
            <a:r>
              <a:rPr lang="fr-FR" dirty="0"/>
              <a:t>sont essentielles à une offre </a:t>
            </a:r>
            <a:r>
              <a:rPr lang="en-US" dirty="0"/>
              <a:t>de services </a:t>
            </a:r>
            <a:r>
              <a:rPr lang="en-US" dirty="0" err="1"/>
              <a:t>adaptés</a:t>
            </a:r>
            <a:r>
              <a:rPr lang="en-US" dirty="0"/>
              <a:t> aux adolescents. </a:t>
            </a:r>
            <a:r>
              <a:rPr lang="en-US" baseline="30000" dirty="0"/>
              <a:t>4</a:t>
            </a:r>
            <a:endParaRPr lang="en-US" dirty="0"/>
          </a:p>
          <a:p>
            <a:pPr marL="0" indent="0" algn="just">
              <a:buNone/>
            </a:pPr>
            <a:endParaRPr lang="en-US" dirty="0"/>
          </a:p>
          <a:p>
            <a:pPr algn="just">
              <a:buClr>
                <a:srgbClr val="58C3EB"/>
              </a:buClr>
            </a:pPr>
            <a:r>
              <a:rPr lang="en-US" b="1" dirty="0">
                <a:solidFill>
                  <a:schemeClr val="accent4">
                    <a:lumMod val="75000"/>
                  </a:schemeClr>
                </a:solidFill>
              </a:rPr>
              <a:t>De </a:t>
            </a:r>
            <a:r>
              <a:rPr lang="en-US" b="1" dirty="0" err="1">
                <a:solidFill>
                  <a:schemeClr val="accent4">
                    <a:lumMod val="75000"/>
                  </a:schemeClr>
                </a:solidFill>
              </a:rPr>
              <a:t>nombreux</a:t>
            </a:r>
            <a:r>
              <a:rPr lang="en-US" b="1" dirty="0">
                <a:solidFill>
                  <a:schemeClr val="accent4">
                    <a:lumMod val="75000"/>
                  </a:schemeClr>
                </a:solidFill>
              </a:rPr>
              <a:t> adolescents ont des idées fausses sur la contraception </a:t>
            </a:r>
            <a:r>
              <a:rPr lang="en-US" b="1" dirty="0" err="1">
                <a:solidFill>
                  <a:schemeClr val="accent4">
                    <a:lumMod val="75000"/>
                  </a:schemeClr>
                </a:solidFill>
              </a:rPr>
              <a:t>ou</a:t>
            </a:r>
            <a:r>
              <a:rPr lang="en-US" b="1" dirty="0">
                <a:solidFill>
                  <a:schemeClr val="accent4">
                    <a:lumMod val="75000"/>
                  </a:schemeClr>
                </a:solidFill>
              </a:rPr>
              <a:t> ne </a:t>
            </a:r>
            <a:r>
              <a:rPr lang="en-US" b="1" dirty="0" err="1">
                <a:solidFill>
                  <a:schemeClr val="accent4">
                    <a:lumMod val="75000"/>
                  </a:schemeClr>
                </a:solidFill>
              </a:rPr>
              <a:t>savent</a:t>
            </a:r>
            <a:r>
              <a:rPr lang="en-US" b="1" dirty="0">
                <a:solidFill>
                  <a:schemeClr val="accent4">
                    <a:lumMod val="75000"/>
                  </a:schemeClr>
                </a:solidFill>
              </a:rPr>
              <a:t> pas </a:t>
            </a:r>
            <a:r>
              <a:rPr lang="en-US" b="1" dirty="0" err="1">
                <a:solidFill>
                  <a:schemeClr val="accent4">
                    <a:lumMod val="75000"/>
                  </a:schemeClr>
                </a:solidFill>
              </a:rPr>
              <a:t>où</a:t>
            </a:r>
            <a:r>
              <a:rPr lang="en-US" b="1" dirty="0">
                <a:solidFill>
                  <a:schemeClr val="accent4">
                    <a:lumMod val="75000"/>
                  </a:schemeClr>
                </a:solidFill>
              </a:rPr>
              <a:t> et comment obtenir des informations et des services en matière de contraception :  </a:t>
            </a:r>
            <a:r>
              <a:rPr lang="fr-FR" dirty="0"/>
              <a:t>L’éducation complète pour la sexualité </a:t>
            </a:r>
            <a:r>
              <a:rPr lang="en-US" dirty="0"/>
              <a:t>(ECS) ou </a:t>
            </a:r>
            <a:r>
              <a:rPr lang="en-US" dirty="0" err="1"/>
              <a:t>l’éducation</a:t>
            </a:r>
            <a:r>
              <a:rPr lang="en-US" dirty="0"/>
              <a:t> à la vie </a:t>
            </a:r>
            <a:r>
              <a:rPr lang="en-US" dirty="0" err="1"/>
              <a:t>familiale</a:t>
            </a:r>
            <a:r>
              <a:rPr lang="en-US" dirty="0"/>
              <a:t> ou </a:t>
            </a:r>
            <a:r>
              <a:rPr lang="en-US" dirty="0" err="1"/>
              <a:t>l’education</a:t>
            </a:r>
            <a:r>
              <a:rPr lang="en-US" dirty="0"/>
              <a:t> à la </a:t>
            </a:r>
            <a:r>
              <a:rPr lang="en-US" dirty="0" err="1"/>
              <a:t>santé</a:t>
            </a:r>
            <a:r>
              <a:rPr lang="en-US" dirty="0"/>
              <a:t> de la reproduction est un </a:t>
            </a:r>
            <a:r>
              <a:rPr lang="en-US" dirty="0" err="1"/>
              <a:t>moyen</a:t>
            </a:r>
            <a:r>
              <a:rPr lang="en-US" dirty="0"/>
              <a:t> efficace </a:t>
            </a:r>
            <a:r>
              <a:rPr lang="en-US" dirty="0" err="1"/>
              <a:t>d'atteindre</a:t>
            </a:r>
            <a:r>
              <a:rPr lang="en-US" dirty="0"/>
              <a:t> et </a:t>
            </a:r>
            <a:r>
              <a:rPr lang="en-US" dirty="0" err="1"/>
              <a:t>d'informer</a:t>
            </a:r>
            <a:r>
              <a:rPr lang="en-US" dirty="0"/>
              <a:t> les adolescents sur la contraception. </a:t>
            </a:r>
            <a:r>
              <a:rPr lang="en-US" baseline="30000" dirty="0"/>
              <a:t>5</a:t>
            </a:r>
            <a:r>
              <a:rPr lang="en-US" dirty="0"/>
              <a:t> </a:t>
            </a:r>
          </a:p>
          <a:p>
            <a:endParaRPr lang="fr-CA" dirty="0">
              <a:solidFill>
                <a:srgbClr val="0070C0"/>
              </a:solidFill>
            </a:endParaRPr>
          </a:p>
        </p:txBody>
      </p:sp>
    </p:spTree>
    <p:extLst>
      <p:ext uri="{BB962C8B-B14F-4D97-AF65-F5344CB8AC3E}">
        <p14:creationId xmlns:p14="http://schemas.microsoft.com/office/powerpoint/2010/main" val="34145714"/>
      </p:ext>
    </p:extLst>
  </p:cSld>
  <p:clrMapOvr>
    <a:masterClrMapping/>
  </p:clrMapOvr>
  <mc:AlternateContent xmlns:mc="http://schemas.openxmlformats.org/markup-compatibility/2006" xmlns:p14="http://schemas.microsoft.com/office/powerpoint/2010/main">
    <mc:Choice Requires="p14">
      <p:transition spd="slow" p14:dur="2000" advTm="25214"/>
    </mc:Choice>
    <mc:Fallback xmlns="">
      <p:transition spd="slow" advTm="252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9507" y="2236060"/>
            <a:ext cx="4158113" cy="1821720"/>
          </a:xfrm>
        </p:spPr>
        <p:txBody>
          <a:bodyPr/>
          <a:lstStyle/>
          <a:p>
            <a:pPr algn="ctr"/>
            <a:r>
              <a:rPr lang="en-US" sz="2800" dirty="0"/>
              <a:t>CONSIDÉRATIONS D’ORDRE PROGRAMMATIQUE2/2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40994" y="1109904"/>
            <a:ext cx="7581499" cy="5111572"/>
          </a:xfrm>
        </p:spPr>
        <p:txBody>
          <a:bodyPr/>
          <a:lstStyle/>
          <a:p>
            <a:pPr algn="just">
              <a:buClr>
                <a:srgbClr val="58C3EB"/>
              </a:buClr>
            </a:pPr>
            <a:r>
              <a:rPr lang="en-US" b="1" dirty="0">
                <a:solidFill>
                  <a:schemeClr val="accent4">
                    <a:lumMod val="75000"/>
                  </a:schemeClr>
                </a:solidFill>
              </a:rPr>
              <a:t>Les services de contraception et les </a:t>
            </a:r>
            <a:r>
              <a:rPr lang="en-US" b="1" dirty="0" err="1">
                <a:solidFill>
                  <a:schemeClr val="accent4">
                    <a:lumMod val="75000"/>
                  </a:schemeClr>
                </a:solidFill>
              </a:rPr>
              <a:t>prestataires</a:t>
            </a:r>
            <a:r>
              <a:rPr lang="en-US" b="1" dirty="0">
                <a:solidFill>
                  <a:schemeClr val="accent4">
                    <a:lumMod val="75000"/>
                  </a:schemeClr>
                </a:solidFill>
              </a:rPr>
              <a:t> de </a:t>
            </a:r>
            <a:r>
              <a:rPr lang="en-US" b="1" dirty="0" err="1">
                <a:solidFill>
                  <a:schemeClr val="accent4">
                    <a:lumMod val="75000"/>
                  </a:schemeClr>
                </a:solidFill>
              </a:rPr>
              <a:t>soins</a:t>
            </a:r>
            <a:r>
              <a:rPr lang="en-US" b="1" dirty="0">
                <a:solidFill>
                  <a:schemeClr val="accent4">
                    <a:lumMod val="75000"/>
                  </a:schemeClr>
                </a:solidFill>
              </a:rPr>
              <a:t> de </a:t>
            </a:r>
            <a:r>
              <a:rPr lang="en-US" b="1" dirty="0" err="1">
                <a:solidFill>
                  <a:schemeClr val="accent4">
                    <a:lumMod val="75000"/>
                  </a:schemeClr>
                </a:solidFill>
              </a:rPr>
              <a:t>santé</a:t>
            </a:r>
            <a:r>
              <a:rPr lang="en-US" b="1" dirty="0">
                <a:solidFill>
                  <a:schemeClr val="accent4">
                    <a:lumMod val="75000"/>
                  </a:schemeClr>
                </a:solidFill>
              </a:rPr>
              <a:t> ne sont </a:t>
            </a:r>
            <a:r>
              <a:rPr lang="en-US" b="1" dirty="0" err="1">
                <a:solidFill>
                  <a:schemeClr val="accent4">
                    <a:lumMod val="75000"/>
                  </a:schemeClr>
                </a:solidFill>
              </a:rPr>
              <a:t>souvent</a:t>
            </a:r>
            <a:r>
              <a:rPr lang="en-US" b="1" dirty="0">
                <a:solidFill>
                  <a:schemeClr val="accent4">
                    <a:lumMod val="75000"/>
                  </a:schemeClr>
                </a:solidFill>
              </a:rPr>
              <a:t> pas </a:t>
            </a:r>
            <a:r>
              <a:rPr lang="en-US" b="1" dirty="0" err="1">
                <a:solidFill>
                  <a:schemeClr val="accent4">
                    <a:lumMod val="75000"/>
                  </a:schemeClr>
                </a:solidFill>
              </a:rPr>
              <a:t>adaptés</a:t>
            </a:r>
            <a:r>
              <a:rPr lang="en-US" b="1" dirty="0">
                <a:solidFill>
                  <a:schemeClr val="accent4">
                    <a:lumMod val="75000"/>
                  </a:schemeClr>
                </a:solidFill>
              </a:rPr>
              <a:t> aux adolescents </a:t>
            </a:r>
            <a:r>
              <a:rPr lang="en-US" baseline="30000" dirty="0">
                <a:solidFill>
                  <a:schemeClr val="accent4">
                    <a:lumMod val="75000"/>
                  </a:schemeClr>
                </a:solidFill>
              </a:rPr>
              <a:t>1</a:t>
            </a:r>
            <a:r>
              <a:rPr lang="en-US" b="1" dirty="0">
                <a:solidFill>
                  <a:schemeClr val="accent4">
                    <a:lumMod val="75000"/>
                  </a:schemeClr>
                </a:solidFill>
              </a:rPr>
              <a:t>: </a:t>
            </a:r>
            <a:r>
              <a:rPr lang="en-US" dirty="0"/>
              <a:t>il est </a:t>
            </a:r>
            <a:r>
              <a:rPr lang="en-US" dirty="0" err="1"/>
              <a:t>nécessaire</a:t>
            </a:r>
            <a:r>
              <a:rPr lang="en-US" dirty="0"/>
              <a:t> de </a:t>
            </a:r>
            <a:r>
              <a:rPr lang="en-US" dirty="0" err="1"/>
              <a:t>surmonter</a:t>
            </a:r>
            <a:r>
              <a:rPr lang="en-US" dirty="0"/>
              <a:t> les </a:t>
            </a:r>
            <a:r>
              <a:rPr lang="en-US" dirty="0" err="1"/>
              <a:t>préjugés</a:t>
            </a:r>
            <a:r>
              <a:rPr lang="en-US" dirty="0"/>
              <a:t> et les idées fausses des </a:t>
            </a:r>
            <a:r>
              <a:rPr lang="en-US" dirty="0" err="1"/>
              <a:t>prestataires</a:t>
            </a:r>
            <a:r>
              <a:rPr lang="en-US" dirty="0"/>
              <a:t> de </a:t>
            </a:r>
            <a:r>
              <a:rPr lang="en-US" dirty="0" err="1"/>
              <a:t>soins</a:t>
            </a:r>
            <a:r>
              <a:rPr lang="en-US" dirty="0"/>
              <a:t> de </a:t>
            </a:r>
            <a:r>
              <a:rPr lang="en-US" dirty="0" err="1"/>
              <a:t>santé</a:t>
            </a:r>
            <a:r>
              <a:rPr lang="en-US" dirty="0"/>
              <a:t> </a:t>
            </a:r>
            <a:r>
              <a:rPr lang="en-US" dirty="0" err="1"/>
              <a:t>concernant</a:t>
            </a:r>
            <a:r>
              <a:rPr lang="en-US" dirty="0"/>
              <a:t> l'utilisation des contraceptifs par les adolescents. </a:t>
            </a:r>
          </a:p>
          <a:p>
            <a:pPr algn="just">
              <a:buClr>
                <a:srgbClr val="58C3EB"/>
              </a:buClr>
            </a:pPr>
            <a:endParaRPr lang="en-US" sz="100" dirty="0"/>
          </a:p>
          <a:p>
            <a:pPr algn="just">
              <a:buClr>
                <a:srgbClr val="58C3EB"/>
              </a:buClr>
            </a:pPr>
            <a:r>
              <a:rPr lang="en-US" b="1" dirty="0">
                <a:solidFill>
                  <a:schemeClr val="accent4">
                    <a:lumMod val="75000"/>
                  </a:schemeClr>
                </a:solidFill>
              </a:rPr>
              <a:t>Les </a:t>
            </a:r>
            <a:r>
              <a:rPr lang="en-US" b="1" dirty="0" err="1">
                <a:solidFill>
                  <a:schemeClr val="accent4">
                    <a:lumMod val="75000"/>
                  </a:schemeClr>
                </a:solidFill>
              </a:rPr>
              <a:t>besoins</a:t>
            </a:r>
            <a:r>
              <a:rPr lang="en-US" b="1" dirty="0">
                <a:solidFill>
                  <a:schemeClr val="accent4">
                    <a:lumMod val="75000"/>
                  </a:schemeClr>
                </a:solidFill>
              </a:rPr>
              <a:t> des adolescents en matière de contraception sont divers et </a:t>
            </a:r>
            <a:r>
              <a:rPr lang="en-US" b="1" dirty="0" err="1">
                <a:solidFill>
                  <a:schemeClr val="accent4">
                    <a:lumMod val="75000"/>
                  </a:schemeClr>
                </a:solidFill>
              </a:rPr>
              <a:t>évoluent</a:t>
            </a:r>
            <a:r>
              <a:rPr lang="en-US" b="1" dirty="0">
                <a:solidFill>
                  <a:schemeClr val="accent4">
                    <a:lumMod val="75000"/>
                  </a:schemeClr>
                </a:solidFill>
              </a:rPr>
              <a:t> </a:t>
            </a:r>
            <a:r>
              <a:rPr lang="en-US" baseline="30000" dirty="0">
                <a:solidFill>
                  <a:schemeClr val="accent4">
                    <a:lumMod val="75000"/>
                  </a:schemeClr>
                </a:solidFill>
              </a:rPr>
              <a:t>1</a:t>
            </a:r>
            <a:r>
              <a:rPr lang="en-US" b="1" dirty="0">
                <a:solidFill>
                  <a:schemeClr val="accent4">
                    <a:lumMod val="75000"/>
                  </a:schemeClr>
                </a:solidFill>
              </a:rPr>
              <a:t>:  </a:t>
            </a:r>
            <a:r>
              <a:rPr lang="en-US" dirty="0"/>
              <a:t>Des </a:t>
            </a:r>
            <a:r>
              <a:rPr lang="en-US" dirty="0" err="1"/>
              <a:t>stratégies</a:t>
            </a:r>
            <a:r>
              <a:rPr lang="en-US" dirty="0"/>
              <a:t> </a:t>
            </a:r>
            <a:r>
              <a:rPr lang="en-US" dirty="0" err="1"/>
              <a:t>complémentaires</a:t>
            </a:r>
            <a:r>
              <a:rPr lang="en-US" dirty="0"/>
              <a:t> doivent </a:t>
            </a:r>
            <a:r>
              <a:rPr lang="en-US" dirty="0" err="1"/>
              <a:t>être</a:t>
            </a:r>
            <a:r>
              <a:rPr lang="en-US" dirty="0"/>
              <a:t> </a:t>
            </a:r>
            <a:r>
              <a:rPr lang="en-US" dirty="0" err="1"/>
              <a:t>utilisées</a:t>
            </a:r>
            <a:r>
              <a:rPr lang="en-US" dirty="0"/>
              <a:t> pour </a:t>
            </a:r>
            <a:r>
              <a:rPr lang="en-US" dirty="0" err="1"/>
              <a:t>répondre</a:t>
            </a:r>
            <a:r>
              <a:rPr lang="en-US" dirty="0"/>
              <a:t> aux </a:t>
            </a:r>
            <a:r>
              <a:rPr lang="en-US" dirty="0" err="1"/>
              <a:t>différents</a:t>
            </a:r>
            <a:r>
              <a:rPr lang="en-US" dirty="0"/>
              <a:t> </a:t>
            </a:r>
            <a:r>
              <a:rPr lang="en-US" dirty="0" err="1"/>
              <a:t>besoins</a:t>
            </a:r>
            <a:r>
              <a:rPr lang="en-US" dirty="0"/>
              <a:t> et </a:t>
            </a:r>
            <a:r>
              <a:rPr lang="en-US" dirty="0" err="1"/>
              <a:t>préférences</a:t>
            </a:r>
            <a:r>
              <a:rPr lang="en-US" dirty="0"/>
              <a:t> des adolescents.</a:t>
            </a:r>
          </a:p>
          <a:p>
            <a:pPr algn="just">
              <a:buClr>
                <a:srgbClr val="58C3EB"/>
              </a:buClr>
            </a:pPr>
            <a:endParaRPr lang="en-US" sz="100" dirty="0"/>
          </a:p>
          <a:p>
            <a:pPr algn="just">
              <a:buClr>
                <a:srgbClr val="58C3EB"/>
              </a:buClr>
            </a:pPr>
            <a:r>
              <a:rPr lang="en-US" dirty="0" err="1"/>
              <a:t>En</a:t>
            </a:r>
            <a:r>
              <a:rPr lang="en-US" dirty="0"/>
              <a:t> </a:t>
            </a:r>
            <a:r>
              <a:rPr lang="en-US" dirty="0" err="1"/>
              <a:t>outre</a:t>
            </a:r>
            <a:r>
              <a:rPr lang="en-US" dirty="0"/>
              <a:t>, les </a:t>
            </a:r>
            <a:r>
              <a:rPr lang="en-US" dirty="0" err="1"/>
              <a:t>programmes</a:t>
            </a:r>
            <a:r>
              <a:rPr lang="en-US" dirty="0"/>
              <a:t> doivent </a:t>
            </a:r>
            <a:r>
              <a:rPr lang="en-US" dirty="0" err="1"/>
              <a:t>répondre</a:t>
            </a:r>
            <a:r>
              <a:rPr lang="en-US" dirty="0"/>
              <a:t> aux </a:t>
            </a:r>
            <a:r>
              <a:rPr lang="en-US" dirty="0" err="1"/>
              <a:t>besoins</a:t>
            </a:r>
            <a:r>
              <a:rPr lang="en-US" dirty="0"/>
              <a:t> des adolescents à risque </a:t>
            </a:r>
            <a:r>
              <a:rPr lang="en-US" dirty="0" err="1"/>
              <a:t>accrû</a:t>
            </a:r>
            <a:r>
              <a:rPr lang="en-US" dirty="0"/>
              <a:t> ( </a:t>
            </a:r>
            <a:r>
              <a:rPr lang="fr-FR" dirty="0"/>
              <a:t>les adolescents vivants avec handicape, les adolescentes enceintes, les adolescents infectés du VIH, les adolescents migrants, réfugiés ou déplacés internes etc.).</a:t>
            </a:r>
          </a:p>
          <a:p>
            <a:pPr marL="0" indent="0">
              <a:buNone/>
            </a:pPr>
            <a:endParaRPr lang="fr-CA" dirty="0">
              <a:solidFill>
                <a:srgbClr val="0070C0"/>
              </a:solidFill>
            </a:endParaRPr>
          </a:p>
        </p:txBody>
      </p:sp>
    </p:spTree>
    <p:extLst>
      <p:ext uri="{BB962C8B-B14F-4D97-AF65-F5344CB8AC3E}">
        <p14:creationId xmlns:p14="http://schemas.microsoft.com/office/powerpoint/2010/main" val="1560894655"/>
      </p:ext>
    </p:extLst>
  </p:cSld>
  <p:clrMapOvr>
    <a:masterClrMapping/>
  </p:clrMapOvr>
  <mc:AlternateContent xmlns:mc="http://schemas.openxmlformats.org/markup-compatibility/2006" xmlns:p14="http://schemas.microsoft.com/office/powerpoint/2010/main">
    <mc:Choice Requires="p14">
      <p:transition spd="slow" p14:dur="2000" advTm="28759"/>
    </mc:Choice>
    <mc:Fallback xmlns="">
      <p:transition spd="slow" advTm="2875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85703" y="1668029"/>
            <a:ext cx="3584177" cy="2624837"/>
          </a:xfrm>
        </p:spPr>
        <p:txBody>
          <a:bodyPr/>
          <a:lstStyle/>
          <a:p>
            <a:pPr algn="ctr"/>
            <a:r>
              <a:rPr lang="en-US" sz="2800" dirty="0"/>
              <a:t>SPÉCIFICITES POUR LA PRESTATION DE SERVICES DANS LE CONTEXTE DE CRISES 1/3 </a:t>
            </a:r>
            <a:r>
              <a:rPr lang="fr-CA" sz="1600" baseline="30000" dirty="0"/>
              <a:t>6, 7</a:t>
            </a:r>
            <a:br>
              <a:rPr lang="fr-CA" sz="1600" baseline="30000" dirty="0"/>
            </a:br>
            <a:endParaRPr lang="en-US" sz="36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908379" y="857100"/>
            <a:ext cx="7959417" cy="5466697"/>
          </a:xfrm>
        </p:spPr>
        <p:txBody>
          <a:bodyPr/>
          <a:lstStyle/>
          <a:p>
            <a:pPr algn="just">
              <a:buClr>
                <a:srgbClr val="58C3EB"/>
              </a:buClr>
            </a:pPr>
            <a:r>
              <a:rPr lang="fr-FR" sz="2400" dirty="0"/>
              <a:t>Les besoins en SDSR ont tendance à se multiplier en contextes humanitaires </a:t>
            </a:r>
            <a:endParaRPr lang="fr-FR" sz="1200" dirty="0"/>
          </a:p>
          <a:p>
            <a:pPr algn="just">
              <a:buClr>
                <a:srgbClr val="58C3EB"/>
              </a:buClr>
            </a:pPr>
            <a:r>
              <a:rPr lang="fr-FR" sz="2400" dirty="0"/>
              <a:t>Les trois cinquièmes de tous les décès maternels ont lieu en contextes humanitaires et précaires</a:t>
            </a:r>
          </a:p>
          <a:p>
            <a:pPr algn="just">
              <a:buClr>
                <a:srgbClr val="58C3EB"/>
              </a:buClr>
            </a:pPr>
            <a:r>
              <a:rPr lang="fr-FR" sz="2400" dirty="0"/>
              <a:t>L’augmentation du taux de mariages précoces et forcés d’enfants dans des situations affectées par le conflit</a:t>
            </a:r>
          </a:p>
          <a:p>
            <a:pPr algn="just">
              <a:buClr>
                <a:srgbClr val="58C3EB"/>
              </a:buClr>
            </a:pPr>
            <a:r>
              <a:rPr lang="fr-FR" sz="2400" dirty="0"/>
              <a:t>La violence sexuelle augmente, et peut devenir une arme</a:t>
            </a:r>
          </a:p>
          <a:p>
            <a:pPr algn="just">
              <a:buClr>
                <a:srgbClr val="58C3EB"/>
              </a:buClr>
            </a:pPr>
            <a:r>
              <a:rPr lang="fr-FR" sz="2400" dirty="0"/>
              <a:t>Les infrastructures, services et accès à l’information sont affaiblis ou détruits</a:t>
            </a:r>
          </a:p>
          <a:p>
            <a:pPr>
              <a:buClr>
                <a:srgbClr val="58C3EB"/>
              </a:buClr>
            </a:pPr>
            <a:endParaRPr lang="en-US" dirty="0"/>
          </a:p>
        </p:txBody>
      </p:sp>
    </p:spTree>
    <p:extLst>
      <p:ext uri="{BB962C8B-B14F-4D97-AF65-F5344CB8AC3E}">
        <p14:creationId xmlns:p14="http://schemas.microsoft.com/office/powerpoint/2010/main" val="4203454722"/>
      </p:ext>
    </p:extLst>
  </p:cSld>
  <p:clrMapOvr>
    <a:masterClrMapping/>
  </p:clrMapOvr>
  <mc:AlternateContent xmlns:mc="http://schemas.openxmlformats.org/markup-compatibility/2006" xmlns:p14="http://schemas.microsoft.com/office/powerpoint/2010/main">
    <mc:Choice Requires="p14">
      <p:transition spd="slow" p14:dur="2000" advTm="19258"/>
    </mc:Choice>
    <mc:Fallback xmlns="">
      <p:transition spd="slow" advTm="192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19734" y="1658966"/>
            <a:ext cx="3584177" cy="2381401"/>
          </a:xfrm>
        </p:spPr>
        <p:txBody>
          <a:bodyPr/>
          <a:lstStyle/>
          <a:p>
            <a:pPr algn="ctr"/>
            <a:r>
              <a:rPr lang="en-US" sz="2800" dirty="0"/>
              <a:t>SPÉCIFICITES POUR LA PRESTATION DE SERVICES DANS LE CONTEXTE DE CRISES 2/3 </a:t>
            </a:r>
            <a:r>
              <a:rPr lang="fr-CA" sz="1600" baseline="30000" dirty="0"/>
              <a:t>8, 9</a:t>
            </a:r>
            <a:br>
              <a:rPr lang="fr-CA" sz="1600" baseline="30000" dirty="0"/>
            </a:br>
            <a:endParaRPr lang="en-US" sz="36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10763" y="584790"/>
            <a:ext cx="8102009" cy="6007395"/>
          </a:xfrm>
        </p:spPr>
        <p:txBody>
          <a:bodyPr/>
          <a:lstStyle/>
          <a:p>
            <a:pPr algn="just">
              <a:buClr>
                <a:srgbClr val="58C3EB"/>
              </a:buClr>
            </a:pPr>
            <a:r>
              <a:rPr lang="en-US" dirty="0" err="1"/>
              <a:t>Impliquer</a:t>
            </a:r>
            <a:r>
              <a:rPr lang="en-US" dirty="0"/>
              <a:t> les adolescents  de manière significative à informer </a:t>
            </a:r>
            <a:r>
              <a:rPr lang="en-US" dirty="0" err="1"/>
              <a:t>leurs</a:t>
            </a:r>
            <a:r>
              <a:rPr lang="en-US" dirty="0"/>
              <a:t> pairs sur les </a:t>
            </a:r>
            <a:r>
              <a:rPr lang="en-US" dirty="0" err="1"/>
              <a:t>endroits</a:t>
            </a:r>
            <a:r>
              <a:rPr lang="en-US" dirty="0"/>
              <a:t> et la manière </a:t>
            </a:r>
            <a:r>
              <a:rPr lang="en-US" dirty="0" err="1"/>
              <a:t>d'accéder</a:t>
            </a:r>
            <a:r>
              <a:rPr lang="en-US" dirty="0"/>
              <a:t> aux conseils et aux services de contraception, y </a:t>
            </a:r>
            <a:r>
              <a:rPr lang="en-US" dirty="0" err="1"/>
              <a:t>compris</a:t>
            </a:r>
            <a:r>
              <a:rPr lang="en-US" dirty="0"/>
              <a:t> les </a:t>
            </a:r>
            <a:r>
              <a:rPr lang="en-US" dirty="0" err="1"/>
              <a:t>changements</a:t>
            </a:r>
            <a:r>
              <a:rPr lang="en-US" dirty="0"/>
              <a:t>, le </a:t>
            </a:r>
            <a:r>
              <a:rPr lang="en-US" dirty="0" err="1"/>
              <a:t>cas</a:t>
            </a:r>
            <a:r>
              <a:rPr lang="en-US" dirty="0"/>
              <a:t> </a:t>
            </a:r>
            <a:r>
              <a:rPr lang="en-US" dirty="0" err="1"/>
              <a:t>échéant</a:t>
            </a:r>
            <a:r>
              <a:rPr lang="en-US" dirty="0"/>
              <a:t>, des </a:t>
            </a:r>
            <a:r>
              <a:rPr lang="en-US" dirty="0" err="1"/>
              <a:t>horaires</a:t>
            </a:r>
            <a:r>
              <a:rPr lang="en-US" dirty="0"/>
              <a:t> et lieu de prestation, etc. </a:t>
            </a:r>
          </a:p>
          <a:p>
            <a:pPr algn="just">
              <a:buClr>
                <a:srgbClr val="58C3EB"/>
              </a:buClr>
            </a:pPr>
            <a:endParaRPr lang="en-US" sz="800" dirty="0"/>
          </a:p>
          <a:p>
            <a:pPr algn="just">
              <a:buClr>
                <a:srgbClr val="58C3EB"/>
              </a:buClr>
            </a:pPr>
            <a:r>
              <a:rPr lang="en-US" dirty="0">
                <a:solidFill>
                  <a:schemeClr val="accent4">
                    <a:lumMod val="75000"/>
                  </a:schemeClr>
                </a:solidFill>
              </a:rPr>
              <a:t>Dans les </a:t>
            </a:r>
            <a:r>
              <a:rPr lang="en-US" dirty="0" err="1">
                <a:solidFill>
                  <a:schemeClr val="accent4">
                    <a:lumMod val="75000"/>
                  </a:schemeClr>
                </a:solidFill>
              </a:rPr>
              <a:t>établissements</a:t>
            </a:r>
            <a:r>
              <a:rPr lang="en-US" dirty="0">
                <a:solidFill>
                  <a:schemeClr val="accent4">
                    <a:lumMod val="75000"/>
                  </a:schemeClr>
                </a:solidFill>
              </a:rPr>
              <a:t> de </a:t>
            </a:r>
            <a:r>
              <a:rPr lang="en-US" dirty="0" err="1">
                <a:solidFill>
                  <a:schemeClr val="accent4">
                    <a:lumMod val="75000"/>
                  </a:schemeClr>
                </a:solidFill>
              </a:rPr>
              <a:t>santé</a:t>
            </a:r>
            <a:r>
              <a:rPr lang="en-US" dirty="0">
                <a:solidFill>
                  <a:schemeClr val="accent4">
                    <a:lumMod val="75000"/>
                  </a:schemeClr>
                </a:solidFill>
              </a:rPr>
              <a:t>, </a:t>
            </a:r>
            <a:r>
              <a:rPr lang="en-US" dirty="0" err="1">
                <a:solidFill>
                  <a:schemeClr val="accent4">
                    <a:lumMod val="75000"/>
                  </a:schemeClr>
                </a:solidFill>
              </a:rPr>
              <a:t>veillez</a:t>
            </a:r>
            <a:r>
              <a:rPr lang="en-US" dirty="0">
                <a:solidFill>
                  <a:schemeClr val="accent4">
                    <a:lumMod val="75000"/>
                  </a:schemeClr>
                </a:solidFill>
              </a:rPr>
              <a:t> à </a:t>
            </a:r>
            <a:r>
              <a:rPr lang="en-US" dirty="0" err="1">
                <a:solidFill>
                  <a:schemeClr val="accent4">
                    <a:lumMod val="75000"/>
                  </a:schemeClr>
                </a:solidFill>
              </a:rPr>
              <a:t>ce</a:t>
            </a:r>
            <a:r>
              <a:rPr lang="en-US" dirty="0">
                <a:solidFill>
                  <a:schemeClr val="accent4">
                    <a:lumMod val="75000"/>
                  </a:schemeClr>
                </a:solidFill>
              </a:rPr>
              <a:t> que les adolescents </a:t>
            </a:r>
            <a:r>
              <a:rPr lang="en-US" dirty="0" err="1">
                <a:solidFill>
                  <a:schemeClr val="accent4">
                    <a:lumMod val="75000"/>
                  </a:schemeClr>
                </a:solidFill>
              </a:rPr>
              <a:t>aient</a:t>
            </a:r>
            <a:r>
              <a:rPr lang="en-US" dirty="0">
                <a:solidFill>
                  <a:schemeClr val="accent4">
                    <a:lumMod val="75000"/>
                  </a:schemeClr>
                </a:solidFill>
              </a:rPr>
              <a:t> </a:t>
            </a:r>
            <a:r>
              <a:rPr lang="en-US" dirty="0" err="1">
                <a:solidFill>
                  <a:schemeClr val="accent4">
                    <a:lumMod val="75000"/>
                  </a:schemeClr>
                </a:solidFill>
              </a:rPr>
              <a:t>facilement</a:t>
            </a:r>
            <a:r>
              <a:rPr lang="en-US" dirty="0">
                <a:solidFill>
                  <a:schemeClr val="accent4">
                    <a:lumMod val="75000"/>
                  </a:schemeClr>
                </a:solidFill>
              </a:rPr>
              <a:t> </a:t>
            </a:r>
            <a:r>
              <a:rPr lang="en-US" dirty="0" err="1">
                <a:solidFill>
                  <a:schemeClr val="accent4">
                    <a:lumMod val="75000"/>
                  </a:schemeClr>
                </a:solidFill>
              </a:rPr>
              <a:t>accès</a:t>
            </a:r>
            <a:r>
              <a:rPr lang="en-US" dirty="0">
                <a:solidFill>
                  <a:schemeClr val="accent4">
                    <a:lumMod val="75000"/>
                  </a:schemeClr>
                </a:solidFill>
              </a:rPr>
              <a:t> à </a:t>
            </a:r>
            <a:r>
              <a:rPr lang="en-US" dirty="0" err="1">
                <a:solidFill>
                  <a:schemeClr val="accent4">
                    <a:lumMod val="75000"/>
                  </a:schemeClr>
                </a:solidFill>
              </a:rPr>
              <a:t>toute</a:t>
            </a:r>
            <a:r>
              <a:rPr lang="en-US" dirty="0">
                <a:solidFill>
                  <a:schemeClr val="accent4">
                    <a:lumMod val="75000"/>
                  </a:schemeClr>
                </a:solidFill>
              </a:rPr>
              <a:t> la </a:t>
            </a:r>
            <a:r>
              <a:rPr lang="en-US" dirty="0" err="1">
                <a:solidFill>
                  <a:schemeClr val="accent4">
                    <a:lumMod val="75000"/>
                  </a:schemeClr>
                </a:solidFill>
              </a:rPr>
              <a:t>gamme</a:t>
            </a:r>
            <a:r>
              <a:rPr lang="en-US" dirty="0">
                <a:solidFill>
                  <a:schemeClr val="accent4">
                    <a:lumMod val="75000"/>
                  </a:schemeClr>
                </a:solidFill>
              </a:rPr>
              <a:t> des méthodes contraceptives, y </a:t>
            </a:r>
            <a:r>
              <a:rPr lang="en-US" dirty="0" err="1">
                <a:solidFill>
                  <a:schemeClr val="accent4">
                    <a:lumMod val="75000"/>
                  </a:schemeClr>
                </a:solidFill>
              </a:rPr>
              <a:t>compris</a:t>
            </a:r>
            <a:r>
              <a:rPr lang="en-US" dirty="0">
                <a:solidFill>
                  <a:schemeClr val="accent4">
                    <a:lumMod val="75000"/>
                  </a:schemeClr>
                </a:solidFill>
              </a:rPr>
              <a:t> les </a:t>
            </a:r>
            <a:r>
              <a:rPr lang="en-US" dirty="0" err="1">
                <a:solidFill>
                  <a:schemeClr val="accent4">
                    <a:lumMod val="75000"/>
                  </a:schemeClr>
                </a:solidFill>
              </a:rPr>
              <a:t>préservatifs</a:t>
            </a:r>
            <a:r>
              <a:rPr lang="en-US" dirty="0">
                <a:solidFill>
                  <a:schemeClr val="accent4">
                    <a:lumMod val="75000"/>
                  </a:schemeClr>
                </a:solidFill>
              </a:rPr>
              <a:t> et la contraception </a:t>
            </a:r>
            <a:r>
              <a:rPr lang="en-US" dirty="0" err="1">
                <a:solidFill>
                  <a:schemeClr val="accent4">
                    <a:lumMod val="75000"/>
                  </a:schemeClr>
                </a:solidFill>
              </a:rPr>
              <a:t>d'urgence</a:t>
            </a:r>
            <a:r>
              <a:rPr lang="en-US" dirty="0">
                <a:solidFill>
                  <a:schemeClr val="accent4">
                    <a:lumMod val="75000"/>
                  </a:schemeClr>
                </a:solidFill>
              </a:rPr>
              <a:t>. </a:t>
            </a:r>
          </a:p>
          <a:p>
            <a:pPr marL="0" indent="0" algn="just">
              <a:buNone/>
            </a:pPr>
            <a:endParaRPr lang="en-US" sz="800" dirty="0">
              <a:solidFill>
                <a:srgbClr val="0070C0"/>
              </a:solidFill>
            </a:endParaRPr>
          </a:p>
          <a:p>
            <a:pPr algn="just">
              <a:buClr>
                <a:srgbClr val="58C3EB"/>
              </a:buClr>
            </a:pPr>
            <a:r>
              <a:rPr lang="en-US" dirty="0" err="1"/>
              <a:t>Veiller</a:t>
            </a:r>
            <a:r>
              <a:rPr lang="en-US" dirty="0"/>
              <a:t> à </a:t>
            </a:r>
            <a:r>
              <a:rPr lang="en-US" dirty="0" err="1"/>
              <a:t>ce</a:t>
            </a:r>
            <a:r>
              <a:rPr lang="en-US" dirty="0"/>
              <a:t> que les adolescents </a:t>
            </a:r>
            <a:r>
              <a:rPr lang="en-US" dirty="0" err="1"/>
              <a:t>soient</a:t>
            </a:r>
            <a:r>
              <a:rPr lang="en-US" dirty="0"/>
              <a:t> dans la commission de </a:t>
            </a:r>
            <a:r>
              <a:rPr lang="en-US" dirty="0" err="1"/>
              <a:t>prévision</a:t>
            </a:r>
            <a:r>
              <a:rPr lang="en-US" dirty="0"/>
              <a:t> </a:t>
            </a:r>
            <a:r>
              <a:rPr lang="en-US" dirty="0" err="1"/>
              <a:t>concernant</a:t>
            </a:r>
            <a:r>
              <a:rPr lang="en-US" dirty="0"/>
              <a:t> les produits et la planification des </a:t>
            </a:r>
            <a:r>
              <a:rPr lang="en-US" dirty="0" err="1"/>
              <a:t>achats</a:t>
            </a:r>
            <a:r>
              <a:rPr lang="en-US" dirty="0"/>
              <a:t> </a:t>
            </a:r>
            <a:r>
              <a:rPr lang="en-US" dirty="0" err="1"/>
              <a:t>afin</a:t>
            </a:r>
            <a:r>
              <a:rPr lang="en-US" dirty="0"/>
              <a:t> de </a:t>
            </a:r>
            <a:r>
              <a:rPr lang="en-US" dirty="0" err="1"/>
              <a:t>tenir</a:t>
            </a:r>
            <a:r>
              <a:rPr lang="en-US" dirty="0"/>
              <a:t> </a:t>
            </a:r>
            <a:r>
              <a:rPr lang="en-US" dirty="0" err="1"/>
              <a:t>compte</a:t>
            </a:r>
            <a:r>
              <a:rPr lang="en-US" dirty="0"/>
              <a:t> de manière significative </a:t>
            </a:r>
            <a:r>
              <a:rPr lang="en-US" dirty="0" err="1"/>
              <a:t>leurs</a:t>
            </a:r>
            <a:r>
              <a:rPr lang="en-US" dirty="0"/>
              <a:t> </a:t>
            </a:r>
            <a:r>
              <a:rPr lang="en-US" dirty="0" err="1"/>
              <a:t>besoins</a:t>
            </a:r>
            <a:r>
              <a:rPr lang="en-US" dirty="0"/>
              <a:t> et </a:t>
            </a:r>
            <a:r>
              <a:rPr lang="en-US" dirty="0" err="1"/>
              <a:t>s'adapter</a:t>
            </a:r>
            <a:r>
              <a:rPr lang="en-US" dirty="0"/>
              <a:t> aux </a:t>
            </a:r>
            <a:r>
              <a:rPr lang="en-US" dirty="0" err="1"/>
              <a:t>changements</a:t>
            </a:r>
            <a:r>
              <a:rPr lang="en-US" dirty="0"/>
              <a:t> </a:t>
            </a:r>
            <a:r>
              <a:rPr lang="en-US" dirty="0" err="1"/>
              <a:t>potentiels</a:t>
            </a:r>
            <a:r>
              <a:rPr lang="en-US" dirty="0"/>
              <a:t> </a:t>
            </a:r>
          </a:p>
          <a:p>
            <a:pPr algn="just">
              <a:buClr>
                <a:srgbClr val="58C3EB"/>
              </a:buClr>
            </a:pPr>
            <a:endParaRPr lang="en-US" sz="800" dirty="0"/>
          </a:p>
          <a:p>
            <a:pPr algn="just">
              <a:buClr>
                <a:srgbClr val="58C3EB"/>
              </a:buClr>
            </a:pPr>
            <a:r>
              <a:rPr lang="en-US" dirty="0">
                <a:solidFill>
                  <a:schemeClr val="accent4">
                    <a:lumMod val="75000"/>
                  </a:schemeClr>
                </a:solidFill>
              </a:rPr>
              <a:t>Si la </a:t>
            </a:r>
            <a:r>
              <a:rPr lang="en-US" dirty="0" err="1">
                <a:solidFill>
                  <a:schemeClr val="accent4">
                    <a:lumMod val="75000"/>
                  </a:schemeClr>
                </a:solidFill>
              </a:rPr>
              <a:t>méthode</a:t>
            </a:r>
            <a:r>
              <a:rPr lang="en-US" dirty="0">
                <a:solidFill>
                  <a:schemeClr val="accent4">
                    <a:lumMod val="75000"/>
                  </a:schemeClr>
                </a:solidFill>
              </a:rPr>
              <a:t> </a:t>
            </a:r>
            <a:r>
              <a:rPr lang="en-US" dirty="0" err="1">
                <a:solidFill>
                  <a:schemeClr val="accent4">
                    <a:lumMod val="75000"/>
                  </a:schemeClr>
                </a:solidFill>
              </a:rPr>
              <a:t>préférée</a:t>
            </a:r>
            <a:r>
              <a:rPr lang="en-US" dirty="0">
                <a:solidFill>
                  <a:schemeClr val="accent4">
                    <a:lumMod val="75000"/>
                  </a:schemeClr>
                </a:solidFill>
              </a:rPr>
              <a:t> </a:t>
            </a:r>
            <a:r>
              <a:rPr lang="en-US" dirty="0" err="1">
                <a:solidFill>
                  <a:schemeClr val="accent4">
                    <a:lumMod val="75000"/>
                  </a:schemeClr>
                </a:solidFill>
              </a:rPr>
              <a:t>n'est</a:t>
            </a:r>
            <a:r>
              <a:rPr lang="en-US" dirty="0">
                <a:solidFill>
                  <a:schemeClr val="accent4">
                    <a:lumMod val="75000"/>
                  </a:schemeClr>
                </a:solidFill>
              </a:rPr>
              <a:t> pas disponible, </a:t>
            </a:r>
            <a:r>
              <a:rPr lang="en-US" dirty="0" err="1">
                <a:solidFill>
                  <a:schemeClr val="accent4">
                    <a:lumMod val="75000"/>
                  </a:schemeClr>
                </a:solidFill>
              </a:rPr>
              <a:t>aidez</a:t>
            </a:r>
            <a:r>
              <a:rPr lang="en-US" dirty="0">
                <a:solidFill>
                  <a:schemeClr val="accent4">
                    <a:lumMod val="75000"/>
                  </a:schemeClr>
                </a:solidFill>
              </a:rPr>
              <a:t> </a:t>
            </a:r>
            <a:r>
              <a:rPr lang="en-US" dirty="0" err="1">
                <a:solidFill>
                  <a:schemeClr val="accent4">
                    <a:lumMod val="75000"/>
                  </a:schemeClr>
                </a:solidFill>
              </a:rPr>
              <a:t>l'adolescent</a:t>
            </a:r>
            <a:r>
              <a:rPr lang="en-US" dirty="0">
                <a:solidFill>
                  <a:schemeClr val="accent4">
                    <a:lumMod val="75000"/>
                  </a:schemeClr>
                </a:solidFill>
              </a:rPr>
              <a:t> à identifier </a:t>
            </a:r>
            <a:r>
              <a:rPr lang="en-US" dirty="0" err="1">
                <a:solidFill>
                  <a:schemeClr val="accent4">
                    <a:lumMod val="75000"/>
                  </a:schemeClr>
                </a:solidFill>
              </a:rPr>
              <a:t>une</a:t>
            </a:r>
            <a:r>
              <a:rPr lang="en-US" dirty="0">
                <a:solidFill>
                  <a:schemeClr val="accent4">
                    <a:lumMod val="75000"/>
                  </a:schemeClr>
                </a:solidFill>
              </a:rPr>
              <a:t> </a:t>
            </a:r>
            <a:r>
              <a:rPr lang="en-US" dirty="0" err="1">
                <a:solidFill>
                  <a:schemeClr val="accent4">
                    <a:lumMod val="75000"/>
                  </a:schemeClr>
                </a:solidFill>
              </a:rPr>
              <a:t>méthode</a:t>
            </a:r>
            <a:r>
              <a:rPr lang="en-US" dirty="0">
                <a:solidFill>
                  <a:schemeClr val="accent4">
                    <a:lumMod val="75000"/>
                  </a:schemeClr>
                </a:solidFill>
              </a:rPr>
              <a:t> alternative  </a:t>
            </a:r>
            <a:r>
              <a:rPr lang="en-US" dirty="0" err="1">
                <a:solidFill>
                  <a:schemeClr val="accent4">
                    <a:lumMod val="75000"/>
                  </a:schemeClr>
                </a:solidFill>
              </a:rPr>
              <a:t>répondant</a:t>
            </a:r>
            <a:r>
              <a:rPr lang="en-US" dirty="0">
                <a:solidFill>
                  <a:schemeClr val="accent4">
                    <a:lumMod val="75000"/>
                  </a:schemeClr>
                </a:solidFill>
              </a:rPr>
              <a:t> à </a:t>
            </a:r>
            <a:r>
              <a:rPr lang="en-US" dirty="0" err="1">
                <a:solidFill>
                  <a:schemeClr val="accent4">
                    <a:lumMod val="75000"/>
                  </a:schemeClr>
                </a:solidFill>
              </a:rPr>
              <a:t>ses</a:t>
            </a:r>
            <a:r>
              <a:rPr lang="en-US" dirty="0">
                <a:solidFill>
                  <a:schemeClr val="accent4">
                    <a:lumMod val="75000"/>
                  </a:schemeClr>
                </a:solidFill>
              </a:rPr>
              <a:t> </a:t>
            </a:r>
            <a:r>
              <a:rPr lang="en-US" dirty="0" err="1">
                <a:solidFill>
                  <a:schemeClr val="accent4">
                    <a:lumMod val="75000"/>
                  </a:schemeClr>
                </a:solidFill>
              </a:rPr>
              <a:t>besoins</a:t>
            </a:r>
            <a:r>
              <a:rPr lang="en-US" dirty="0">
                <a:solidFill>
                  <a:schemeClr val="accent4">
                    <a:lumMod val="75000"/>
                  </a:schemeClr>
                </a:solidFill>
              </a:rPr>
              <a:t> et  </a:t>
            </a:r>
            <a:r>
              <a:rPr lang="en-US" dirty="0" err="1">
                <a:solidFill>
                  <a:schemeClr val="accent4">
                    <a:lumMod val="75000"/>
                  </a:schemeClr>
                </a:solidFill>
              </a:rPr>
              <a:t>préférences</a:t>
            </a:r>
            <a:r>
              <a:rPr lang="en-US" dirty="0">
                <a:solidFill>
                  <a:schemeClr val="accent4">
                    <a:lumMod val="75000"/>
                  </a:schemeClr>
                </a:solidFill>
              </a:rPr>
              <a:t>.</a:t>
            </a:r>
          </a:p>
          <a:p>
            <a:endParaRPr lang="en-US" dirty="0"/>
          </a:p>
        </p:txBody>
      </p:sp>
    </p:spTree>
    <p:extLst>
      <p:ext uri="{BB962C8B-B14F-4D97-AF65-F5344CB8AC3E}">
        <p14:creationId xmlns:p14="http://schemas.microsoft.com/office/powerpoint/2010/main" val="4106443031"/>
      </p:ext>
    </p:extLst>
  </p:cSld>
  <p:clrMapOvr>
    <a:masterClrMapping/>
  </p:clrMapOvr>
  <mc:AlternateContent xmlns:mc="http://schemas.openxmlformats.org/markup-compatibility/2006" xmlns:p14="http://schemas.microsoft.com/office/powerpoint/2010/main">
    <mc:Choice Requires="p14">
      <p:transition spd="slow" p14:dur="2000" advTm="20840"/>
    </mc:Choice>
    <mc:Fallback xmlns="">
      <p:transition spd="slow" advTm="2084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7712" y="1607280"/>
            <a:ext cx="3773403" cy="1821720"/>
          </a:xfrm>
        </p:spPr>
        <p:txBody>
          <a:bodyPr/>
          <a:lstStyle/>
          <a:p>
            <a:pPr algn="ctr"/>
            <a:r>
              <a:rPr lang="en-US" sz="2800" dirty="0"/>
              <a:t>SPÉCIFICITES POUR LA PRESTATION DE SERVICES DANS LE CONTEXTE DE CRISES 3/3 </a:t>
            </a:r>
            <a:r>
              <a:rPr lang="fr-CA" sz="1600" baseline="30000" dirty="0"/>
              <a:t>8, 9</a:t>
            </a:r>
            <a:br>
              <a:rPr lang="fr-CA" sz="1600" baseline="30000" dirty="0"/>
            </a:br>
            <a:endParaRPr lang="en-US" sz="36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862137" y="372979"/>
            <a:ext cx="8032152" cy="5932128"/>
          </a:xfrm>
        </p:spPr>
        <p:txBody>
          <a:bodyPr/>
          <a:lstStyle/>
          <a:p>
            <a:pPr algn="just">
              <a:buClr>
                <a:srgbClr val="58C3EB"/>
              </a:buClr>
            </a:pPr>
            <a:endParaRPr lang="en-US" dirty="0"/>
          </a:p>
          <a:p>
            <a:pPr algn="just">
              <a:buClr>
                <a:srgbClr val="58C3EB"/>
              </a:buClr>
            </a:pPr>
            <a:r>
              <a:rPr lang="en-US" dirty="0" err="1"/>
              <a:t>Envisagez</a:t>
            </a:r>
            <a:r>
              <a:rPr lang="en-US" dirty="0"/>
              <a:t> de lever les restrictions </a:t>
            </a:r>
            <a:r>
              <a:rPr lang="en-US" dirty="0" err="1"/>
              <a:t>telles</a:t>
            </a:r>
            <a:r>
              <a:rPr lang="en-US" dirty="0"/>
              <a:t> que : l'âge, </a:t>
            </a:r>
            <a:r>
              <a:rPr lang="en-US" dirty="0" err="1"/>
              <a:t>l'état</a:t>
            </a:r>
            <a:r>
              <a:rPr lang="en-US" dirty="0"/>
              <a:t> civil ou le </a:t>
            </a:r>
            <a:r>
              <a:rPr lang="en-US" dirty="0" err="1"/>
              <a:t>consentement</a:t>
            </a:r>
            <a:r>
              <a:rPr lang="en-US" dirty="0"/>
              <a:t> parental/du conjoint, et de fournir des services </a:t>
            </a:r>
            <a:r>
              <a:rPr lang="en-US" dirty="0" err="1"/>
              <a:t>gratuits</a:t>
            </a:r>
            <a:r>
              <a:rPr lang="en-US" dirty="0"/>
              <a:t> dans le cadre de la </a:t>
            </a:r>
            <a:r>
              <a:rPr lang="en-US" dirty="0" err="1"/>
              <a:t>juridiction</a:t>
            </a:r>
            <a:r>
              <a:rPr lang="en-US" dirty="0"/>
              <a:t> </a:t>
            </a:r>
            <a:r>
              <a:rPr lang="en-US" dirty="0" err="1"/>
              <a:t>légale</a:t>
            </a:r>
            <a:r>
              <a:rPr lang="en-US" dirty="0"/>
              <a:t> </a:t>
            </a:r>
            <a:r>
              <a:rPr lang="en-US" dirty="0" err="1"/>
              <a:t>pertinente</a:t>
            </a:r>
            <a:r>
              <a:rPr lang="en-US" dirty="0"/>
              <a:t> et </a:t>
            </a:r>
            <a:r>
              <a:rPr lang="en-US" dirty="0" err="1"/>
              <a:t>conformément</a:t>
            </a:r>
            <a:r>
              <a:rPr lang="en-US" dirty="0"/>
              <a:t> aux directives </a:t>
            </a:r>
            <a:r>
              <a:rPr lang="en-US" dirty="0" err="1"/>
              <a:t>internationales</a:t>
            </a:r>
            <a:r>
              <a:rPr lang="en-US" dirty="0"/>
              <a:t>. </a:t>
            </a:r>
          </a:p>
          <a:p>
            <a:pPr algn="just">
              <a:buClr>
                <a:srgbClr val="58C3EB"/>
              </a:buClr>
            </a:pPr>
            <a:r>
              <a:rPr lang="en-US" dirty="0">
                <a:solidFill>
                  <a:schemeClr val="accent4">
                    <a:lumMod val="75000"/>
                  </a:schemeClr>
                </a:solidFill>
              </a:rPr>
              <a:t>Donner des produits pour </a:t>
            </a:r>
            <a:r>
              <a:rPr lang="en-US" dirty="0" err="1">
                <a:solidFill>
                  <a:schemeClr val="accent4">
                    <a:lumMod val="75000"/>
                  </a:schemeClr>
                </a:solidFill>
              </a:rPr>
              <a:t>plusieurs</a:t>
            </a:r>
            <a:r>
              <a:rPr lang="en-US" dirty="0">
                <a:solidFill>
                  <a:schemeClr val="accent4">
                    <a:lumMod val="75000"/>
                  </a:schemeClr>
                </a:solidFill>
              </a:rPr>
              <a:t> </a:t>
            </a:r>
            <a:r>
              <a:rPr lang="en-US" dirty="0" err="1">
                <a:solidFill>
                  <a:schemeClr val="accent4">
                    <a:lumMod val="75000"/>
                  </a:schemeClr>
                </a:solidFill>
              </a:rPr>
              <a:t>mois</a:t>
            </a:r>
            <a:r>
              <a:rPr lang="en-US" dirty="0">
                <a:solidFill>
                  <a:schemeClr val="accent4">
                    <a:lumMod val="75000"/>
                  </a:schemeClr>
                </a:solidFill>
              </a:rPr>
              <a:t> avec des informations </a:t>
            </a:r>
            <a:r>
              <a:rPr lang="en-US" dirty="0" err="1">
                <a:solidFill>
                  <a:schemeClr val="accent4">
                    <a:lumMod val="75000"/>
                  </a:schemeClr>
                </a:solidFill>
              </a:rPr>
              <a:t>claires</a:t>
            </a:r>
            <a:r>
              <a:rPr lang="en-US" dirty="0">
                <a:solidFill>
                  <a:schemeClr val="accent4">
                    <a:lumMod val="75000"/>
                  </a:schemeClr>
                </a:solidFill>
              </a:rPr>
              <a:t> sur la </a:t>
            </a:r>
            <a:r>
              <a:rPr lang="en-US" dirty="0" err="1">
                <a:solidFill>
                  <a:schemeClr val="accent4">
                    <a:lumMod val="75000"/>
                  </a:schemeClr>
                </a:solidFill>
              </a:rPr>
              <a:t>méthode</a:t>
            </a:r>
            <a:r>
              <a:rPr lang="en-US" dirty="0">
                <a:solidFill>
                  <a:schemeClr val="accent4">
                    <a:lumMod val="75000"/>
                  </a:schemeClr>
                </a:solidFill>
              </a:rPr>
              <a:t> et sur la manière </a:t>
            </a:r>
            <a:r>
              <a:rPr lang="en-US" dirty="0" err="1">
                <a:solidFill>
                  <a:schemeClr val="accent4">
                    <a:lumMod val="75000"/>
                  </a:schemeClr>
                </a:solidFill>
              </a:rPr>
              <a:t>d'accéder</a:t>
            </a:r>
            <a:r>
              <a:rPr lang="en-US" dirty="0">
                <a:solidFill>
                  <a:schemeClr val="accent4">
                    <a:lumMod val="75000"/>
                  </a:schemeClr>
                </a:solidFill>
              </a:rPr>
              <a:t> à des </a:t>
            </a:r>
            <a:r>
              <a:rPr lang="en-US" dirty="0" err="1">
                <a:solidFill>
                  <a:schemeClr val="accent4">
                    <a:lumMod val="75000"/>
                  </a:schemeClr>
                </a:solidFill>
              </a:rPr>
              <a:t>soins</a:t>
            </a:r>
            <a:r>
              <a:rPr lang="en-US" dirty="0">
                <a:solidFill>
                  <a:schemeClr val="accent4">
                    <a:lumMod val="75000"/>
                  </a:schemeClr>
                </a:solidFill>
              </a:rPr>
              <a:t> de </a:t>
            </a:r>
            <a:r>
              <a:rPr lang="en-US" dirty="0" err="1">
                <a:solidFill>
                  <a:schemeClr val="accent4">
                    <a:lumMod val="75000"/>
                  </a:schemeClr>
                </a:solidFill>
              </a:rPr>
              <a:t>référence</a:t>
            </a:r>
            <a:r>
              <a:rPr lang="en-US" dirty="0">
                <a:solidFill>
                  <a:schemeClr val="accent4">
                    <a:lumMod val="75000"/>
                  </a:schemeClr>
                </a:solidFill>
              </a:rPr>
              <a:t> en </a:t>
            </a:r>
            <a:r>
              <a:rPr lang="en-US" dirty="0" err="1">
                <a:solidFill>
                  <a:schemeClr val="accent4">
                    <a:lumMod val="75000"/>
                  </a:schemeClr>
                </a:solidFill>
              </a:rPr>
              <a:t>cas</a:t>
            </a:r>
            <a:r>
              <a:rPr lang="en-US" dirty="0">
                <a:solidFill>
                  <a:schemeClr val="accent4">
                    <a:lumMod val="75000"/>
                  </a:schemeClr>
                </a:solidFill>
              </a:rPr>
              <a:t> </a:t>
            </a:r>
            <a:r>
              <a:rPr lang="en-US" dirty="0" err="1">
                <a:solidFill>
                  <a:schemeClr val="accent4">
                    <a:lumMod val="75000"/>
                  </a:schemeClr>
                </a:solidFill>
              </a:rPr>
              <a:t>d'effets</a:t>
            </a:r>
            <a:r>
              <a:rPr lang="en-US" dirty="0">
                <a:solidFill>
                  <a:schemeClr val="accent4">
                    <a:lumMod val="75000"/>
                  </a:schemeClr>
                </a:solidFill>
              </a:rPr>
              <a:t> </a:t>
            </a:r>
            <a:r>
              <a:rPr lang="en-US" dirty="0" err="1">
                <a:solidFill>
                  <a:schemeClr val="accent4">
                    <a:lumMod val="75000"/>
                  </a:schemeClr>
                </a:solidFill>
              </a:rPr>
              <a:t>indésirables</a:t>
            </a:r>
            <a:r>
              <a:rPr lang="en-US" dirty="0">
                <a:solidFill>
                  <a:schemeClr val="accent4">
                    <a:lumMod val="75000"/>
                  </a:schemeClr>
                </a:solidFill>
              </a:rPr>
              <a:t>.</a:t>
            </a:r>
          </a:p>
          <a:p>
            <a:pPr algn="just">
              <a:buClr>
                <a:srgbClr val="58C3EB"/>
              </a:buClr>
            </a:pPr>
            <a:r>
              <a:rPr lang="en-US" dirty="0"/>
              <a:t>Les conseils et les services doivent continuer à </a:t>
            </a:r>
            <a:r>
              <a:rPr lang="en-US" dirty="0" err="1"/>
              <a:t>être</a:t>
            </a:r>
            <a:r>
              <a:rPr lang="en-US" dirty="0"/>
              <a:t> </a:t>
            </a:r>
            <a:r>
              <a:rPr lang="en-US" dirty="0" err="1"/>
              <a:t>fournis</a:t>
            </a:r>
            <a:r>
              <a:rPr lang="en-US" dirty="0"/>
              <a:t> aux adolescents de manière </a:t>
            </a:r>
            <a:r>
              <a:rPr lang="en-US" dirty="0" err="1"/>
              <a:t>discrète</a:t>
            </a:r>
            <a:r>
              <a:rPr lang="en-US" dirty="0"/>
              <a:t> et </a:t>
            </a:r>
            <a:r>
              <a:rPr lang="en-US" dirty="0" err="1"/>
              <a:t>confidentielle</a:t>
            </a:r>
            <a:r>
              <a:rPr lang="en-US" dirty="0"/>
              <a:t>, surtout </a:t>
            </a:r>
            <a:r>
              <a:rPr lang="en-US" dirty="0" err="1"/>
              <a:t>si</a:t>
            </a:r>
            <a:r>
              <a:rPr lang="en-US" dirty="0"/>
              <a:t> </a:t>
            </a:r>
            <a:r>
              <a:rPr lang="en-US" dirty="0" err="1"/>
              <a:t>une</a:t>
            </a:r>
            <a:r>
              <a:rPr lang="en-US" dirty="0"/>
              <a:t> </a:t>
            </a:r>
            <a:r>
              <a:rPr lang="en-US" dirty="0" err="1"/>
              <a:t>autre</a:t>
            </a:r>
            <a:r>
              <a:rPr lang="en-US" dirty="0"/>
              <a:t> </a:t>
            </a:r>
            <a:r>
              <a:rPr lang="en-US" dirty="0" err="1"/>
              <a:t>personne</a:t>
            </a:r>
            <a:r>
              <a:rPr lang="en-US" dirty="0"/>
              <a:t> accompagne </a:t>
            </a:r>
            <a:r>
              <a:rPr lang="en-US" dirty="0" err="1"/>
              <a:t>l'adolescent</a:t>
            </a:r>
            <a:r>
              <a:rPr lang="en-US" dirty="0"/>
              <a:t> à la consultation. </a:t>
            </a:r>
          </a:p>
          <a:p>
            <a:pPr algn="just">
              <a:buClr>
                <a:srgbClr val="58C3EB"/>
              </a:buClr>
            </a:pPr>
            <a:r>
              <a:rPr lang="en-US" dirty="0" err="1">
                <a:solidFill>
                  <a:schemeClr val="accent4">
                    <a:lumMod val="75000"/>
                  </a:schemeClr>
                </a:solidFill>
              </a:rPr>
              <a:t>Envisagez</a:t>
            </a:r>
            <a:r>
              <a:rPr lang="en-US" dirty="0">
                <a:solidFill>
                  <a:schemeClr val="accent4">
                    <a:lumMod val="75000"/>
                  </a:schemeClr>
                </a:solidFill>
              </a:rPr>
              <a:t> de </a:t>
            </a:r>
            <a:r>
              <a:rPr lang="en-US" dirty="0" err="1">
                <a:solidFill>
                  <a:schemeClr val="accent4">
                    <a:lumMod val="75000"/>
                  </a:schemeClr>
                </a:solidFill>
              </a:rPr>
              <a:t>mettre</a:t>
            </a:r>
            <a:r>
              <a:rPr lang="en-US" dirty="0">
                <a:solidFill>
                  <a:schemeClr val="accent4">
                    <a:lumMod val="75000"/>
                  </a:schemeClr>
                </a:solidFill>
              </a:rPr>
              <a:t> </a:t>
            </a:r>
            <a:r>
              <a:rPr lang="en-US" dirty="0" err="1">
                <a:solidFill>
                  <a:schemeClr val="accent4">
                    <a:lumMod val="75000"/>
                  </a:schemeClr>
                </a:solidFill>
              </a:rPr>
              <a:t>en</a:t>
            </a:r>
            <a:r>
              <a:rPr lang="en-US" dirty="0">
                <a:solidFill>
                  <a:schemeClr val="accent4">
                    <a:lumMod val="75000"/>
                  </a:schemeClr>
                </a:solidFill>
              </a:rPr>
              <a:t> place </a:t>
            </a:r>
            <a:r>
              <a:rPr lang="en-US" dirty="0" err="1">
                <a:solidFill>
                  <a:schemeClr val="accent4">
                    <a:lumMod val="75000"/>
                  </a:schemeClr>
                </a:solidFill>
              </a:rPr>
              <a:t>d'autres</a:t>
            </a:r>
            <a:r>
              <a:rPr lang="en-US" dirty="0">
                <a:solidFill>
                  <a:schemeClr val="accent4">
                    <a:lumMod val="75000"/>
                  </a:schemeClr>
                </a:solidFill>
              </a:rPr>
              <a:t> </a:t>
            </a:r>
            <a:r>
              <a:rPr lang="en-US" dirty="0" err="1">
                <a:solidFill>
                  <a:schemeClr val="accent4">
                    <a:lumMod val="75000"/>
                  </a:schemeClr>
                </a:solidFill>
              </a:rPr>
              <a:t>modalités</a:t>
            </a:r>
            <a:r>
              <a:rPr lang="en-US" dirty="0">
                <a:solidFill>
                  <a:schemeClr val="accent4">
                    <a:lumMod val="75000"/>
                  </a:schemeClr>
                </a:solidFill>
              </a:rPr>
              <a:t> de distribution  plus </a:t>
            </a:r>
            <a:r>
              <a:rPr lang="en-US" dirty="0" err="1">
                <a:solidFill>
                  <a:schemeClr val="accent4">
                    <a:lumMod val="75000"/>
                  </a:schemeClr>
                </a:solidFill>
              </a:rPr>
              <a:t>accessibles</a:t>
            </a:r>
            <a:r>
              <a:rPr lang="en-US" dirty="0">
                <a:solidFill>
                  <a:schemeClr val="accent4">
                    <a:lumMod val="75000"/>
                  </a:schemeClr>
                </a:solidFill>
              </a:rPr>
              <a:t> </a:t>
            </a:r>
            <a:r>
              <a:rPr lang="fr-FR" dirty="0">
                <a:solidFill>
                  <a:schemeClr val="accent4">
                    <a:lumMod val="75000"/>
                  </a:schemeClr>
                </a:solidFill>
              </a:rPr>
              <a:t>aux adolescents (par exemple, par le biais de pharmacies, de magasins ou de distributions communautaires). </a:t>
            </a:r>
          </a:p>
          <a:p>
            <a:pPr algn="just">
              <a:buClr>
                <a:srgbClr val="58C3EB"/>
              </a:buClr>
            </a:pPr>
            <a:r>
              <a:rPr lang="en-US" dirty="0" err="1"/>
              <a:t>Envisagez</a:t>
            </a:r>
            <a:r>
              <a:rPr lang="en-US" dirty="0"/>
              <a:t> de </a:t>
            </a:r>
            <a:r>
              <a:rPr lang="en-US" dirty="0" err="1"/>
              <a:t>mettre</a:t>
            </a:r>
            <a:r>
              <a:rPr lang="en-US" dirty="0"/>
              <a:t> </a:t>
            </a:r>
            <a:r>
              <a:rPr lang="en-US" dirty="0" err="1"/>
              <a:t>en</a:t>
            </a:r>
            <a:r>
              <a:rPr lang="en-US" dirty="0"/>
              <a:t> place de </a:t>
            </a:r>
            <a:r>
              <a:rPr lang="en-US" dirty="0" err="1"/>
              <a:t>lignes</a:t>
            </a:r>
            <a:r>
              <a:rPr lang="en-US" dirty="0"/>
              <a:t> </a:t>
            </a:r>
            <a:r>
              <a:rPr lang="en-US" dirty="0" err="1"/>
              <a:t>d'assistance</a:t>
            </a:r>
            <a:r>
              <a:rPr lang="en-US" dirty="0"/>
              <a:t> </a:t>
            </a:r>
            <a:r>
              <a:rPr lang="en-US" dirty="0" err="1"/>
              <a:t>téléphonique</a:t>
            </a:r>
            <a:r>
              <a:rPr lang="en-US" dirty="0"/>
              <a:t> pour les adolescents </a:t>
            </a:r>
            <a:r>
              <a:rPr lang="en-US" dirty="0" err="1"/>
              <a:t>fournissant</a:t>
            </a:r>
            <a:r>
              <a:rPr lang="en-US" dirty="0"/>
              <a:t> des </a:t>
            </a:r>
            <a:r>
              <a:rPr lang="en-US" dirty="0" err="1"/>
              <a:t>informations</a:t>
            </a:r>
            <a:r>
              <a:rPr lang="en-US" dirty="0"/>
              <a:t> et des conseils sur </a:t>
            </a:r>
            <a:r>
              <a:rPr lang="en-US" dirty="0" err="1"/>
              <a:t>l'auto-utilisation</a:t>
            </a:r>
            <a:r>
              <a:rPr lang="en-US" dirty="0"/>
              <a:t> de la contraception, les </a:t>
            </a:r>
            <a:r>
              <a:rPr lang="en-US" dirty="0" err="1"/>
              <a:t>effets</a:t>
            </a:r>
            <a:r>
              <a:rPr lang="en-US" dirty="0"/>
              <a:t> </a:t>
            </a:r>
            <a:r>
              <a:rPr lang="en-US" dirty="0" err="1"/>
              <a:t>secondaires</a:t>
            </a:r>
            <a:r>
              <a:rPr lang="en-US" dirty="0"/>
              <a:t>, le </a:t>
            </a:r>
            <a:r>
              <a:rPr lang="en-US" dirty="0" err="1"/>
              <a:t>choix</a:t>
            </a:r>
            <a:r>
              <a:rPr lang="en-US" dirty="0"/>
              <a:t> de la </a:t>
            </a:r>
            <a:r>
              <a:rPr lang="en-US" dirty="0" err="1"/>
              <a:t>méthode</a:t>
            </a:r>
            <a:r>
              <a:rPr lang="en-US" dirty="0"/>
              <a:t> et </a:t>
            </a:r>
            <a:r>
              <a:rPr lang="en-US" dirty="0" err="1"/>
              <a:t>d'autres</a:t>
            </a:r>
            <a:r>
              <a:rPr lang="en-US" dirty="0"/>
              <a:t> questions sur la </a:t>
            </a:r>
            <a:r>
              <a:rPr lang="en-US" dirty="0" err="1"/>
              <a:t>santé</a:t>
            </a:r>
            <a:r>
              <a:rPr lang="en-US" dirty="0"/>
              <a:t> et les droits </a:t>
            </a:r>
            <a:r>
              <a:rPr lang="en-US" dirty="0" err="1"/>
              <a:t>sexuels</a:t>
            </a:r>
            <a:r>
              <a:rPr lang="en-US" dirty="0"/>
              <a:t> et </a:t>
            </a:r>
            <a:r>
              <a:rPr lang="en-US" dirty="0" err="1"/>
              <a:t>reproductifs</a:t>
            </a:r>
            <a:r>
              <a:rPr lang="en-US" dirty="0"/>
              <a:t>.</a:t>
            </a:r>
          </a:p>
          <a:p>
            <a:endParaRPr lang="fr-FR" dirty="0">
              <a:solidFill>
                <a:srgbClr val="0070C0"/>
              </a:solidFill>
            </a:endParaRPr>
          </a:p>
          <a:p>
            <a:endParaRPr lang="fr-FR" dirty="0">
              <a:solidFill>
                <a:srgbClr val="0070C0"/>
              </a:solidFill>
            </a:endParaRPr>
          </a:p>
          <a:p>
            <a:endParaRPr lang="en-US" dirty="0"/>
          </a:p>
        </p:txBody>
      </p:sp>
    </p:spTree>
    <p:extLst>
      <p:ext uri="{BB962C8B-B14F-4D97-AF65-F5344CB8AC3E}">
        <p14:creationId xmlns:p14="http://schemas.microsoft.com/office/powerpoint/2010/main" val="2359644711"/>
      </p:ext>
    </p:extLst>
  </p:cSld>
  <p:clrMapOvr>
    <a:masterClrMapping/>
  </p:clrMapOvr>
  <mc:AlternateContent xmlns:mc="http://schemas.openxmlformats.org/markup-compatibility/2006" xmlns:p14="http://schemas.microsoft.com/office/powerpoint/2010/main">
    <mc:Choice Requires="p14">
      <p:transition spd="slow" p14:dur="2000" advTm="18066"/>
    </mc:Choice>
    <mc:Fallback xmlns="">
      <p:transition spd="slow" advTm="180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en-US" dirty="0" err="1"/>
              <a:t>Objectifs</a:t>
            </a:r>
            <a:r>
              <a:rPr lang="en-US" dirty="0"/>
              <a:t>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a:xfrm>
            <a:off x="631825" y="1570038"/>
            <a:ext cx="10860586" cy="4416876"/>
          </a:xfrm>
        </p:spPr>
        <p:txBody>
          <a:bodyPr numCol="1"/>
          <a:lstStyle/>
          <a:p>
            <a:pPr>
              <a:buClr>
                <a:srgbClr val="58C3EB"/>
              </a:buClr>
            </a:pPr>
            <a:r>
              <a:rPr lang="en-US" sz="2400" dirty="0"/>
              <a:t>A la fin de </a:t>
            </a:r>
            <a:r>
              <a:rPr lang="en-US" sz="2400" dirty="0" err="1"/>
              <a:t>ce</a:t>
            </a:r>
            <a:r>
              <a:rPr lang="en-US" sz="2400" dirty="0"/>
              <a:t> module, les participant (e)s </a:t>
            </a:r>
            <a:r>
              <a:rPr lang="en-US" sz="2400" dirty="0" err="1"/>
              <a:t>seront</a:t>
            </a:r>
            <a:r>
              <a:rPr lang="en-US" sz="2400" dirty="0"/>
              <a:t> </a:t>
            </a:r>
            <a:r>
              <a:rPr lang="en-US" sz="2400" dirty="0" err="1"/>
              <a:t>capables</a:t>
            </a:r>
            <a:r>
              <a:rPr lang="en-US" sz="2400" dirty="0"/>
              <a:t> de :</a:t>
            </a:r>
          </a:p>
          <a:p>
            <a:pPr lvl="1">
              <a:lnSpc>
                <a:spcPct val="150000"/>
              </a:lnSpc>
              <a:buClr>
                <a:srgbClr val="58C3EB"/>
              </a:buClr>
            </a:pPr>
            <a:r>
              <a:rPr lang="en-US" sz="2200" dirty="0" err="1"/>
              <a:t>Définir</a:t>
            </a:r>
            <a:r>
              <a:rPr lang="en-US" sz="2200" dirty="0"/>
              <a:t> la contraception et presenter les </a:t>
            </a:r>
            <a:r>
              <a:rPr lang="en-US" sz="2200" dirty="0" err="1"/>
              <a:t>différentes</a:t>
            </a:r>
            <a:r>
              <a:rPr lang="en-US" sz="2200" dirty="0"/>
              <a:t> </a:t>
            </a:r>
            <a:r>
              <a:rPr lang="en-US" sz="2200" dirty="0" err="1"/>
              <a:t>méthodes</a:t>
            </a:r>
            <a:r>
              <a:rPr lang="en-US" sz="2200" dirty="0"/>
              <a:t>.</a:t>
            </a:r>
          </a:p>
          <a:p>
            <a:pPr lvl="1">
              <a:lnSpc>
                <a:spcPct val="150000"/>
              </a:lnSpc>
              <a:buClr>
                <a:srgbClr val="58C3EB"/>
              </a:buClr>
            </a:pPr>
            <a:r>
              <a:rPr lang="en-US" sz="2200" dirty="0"/>
              <a:t>Presenter </a:t>
            </a:r>
            <a:r>
              <a:rPr lang="en-US" sz="2200" dirty="0" err="1"/>
              <a:t>l’importance</a:t>
            </a:r>
            <a:r>
              <a:rPr lang="en-US" sz="2200" dirty="0"/>
              <a:t> des services de contraception dans la </a:t>
            </a:r>
            <a:r>
              <a:rPr lang="en-US" sz="2200" dirty="0" err="1"/>
              <a:t>réduction</a:t>
            </a:r>
            <a:r>
              <a:rPr lang="en-US" sz="2200" dirty="0"/>
              <a:t> de la mortalité </a:t>
            </a:r>
            <a:r>
              <a:rPr lang="en-US" sz="2200" dirty="0" err="1"/>
              <a:t>maternelle</a:t>
            </a:r>
            <a:r>
              <a:rPr lang="en-US" sz="2200" dirty="0"/>
              <a:t> et </a:t>
            </a:r>
            <a:r>
              <a:rPr lang="en-US" sz="2200" dirty="0" err="1"/>
              <a:t>néonatale</a:t>
            </a:r>
            <a:r>
              <a:rPr lang="en-US" sz="2200" dirty="0"/>
              <a:t>.</a:t>
            </a:r>
          </a:p>
          <a:p>
            <a:pPr lvl="1">
              <a:lnSpc>
                <a:spcPct val="150000"/>
              </a:lnSpc>
              <a:buClr>
                <a:srgbClr val="58C3EB"/>
              </a:buClr>
            </a:pPr>
            <a:r>
              <a:rPr lang="en-US" sz="2200" dirty="0" err="1"/>
              <a:t>Offrir</a:t>
            </a:r>
            <a:r>
              <a:rPr lang="en-US" sz="2200" dirty="0"/>
              <a:t> les services de contraception </a:t>
            </a:r>
            <a:r>
              <a:rPr lang="en-US" sz="2200" dirty="0" err="1"/>
              <a:t>en</a:t>
            </a:r>
            <a:r>
              <a:rPr lang="en-US" sz="2200" dirty="0"/>
              <a:t> </a:t>
            </a:r>
            <a:r>
              <a:rPr lang="en-US" sz="2200" dirty="0" err="1"/>
              <a:t>fonction</a:t>
            </a:r>
            <a:r>
              <a:rPr lang="en-US" sz="2200" dirty="0"/>
              <a:t> des orientations </a:t>
            </a:r>
            <a:r>
              <a:rPr lang="en-US" sz="2200" dirty="0" err="1"/>
              <a:t>programmatiques</a:t>
            </a:r>
            <a:r>
              <a:rPr lang="en-US" sz="2200" dirty="0"/>
              <a:t> de </a:t>
            </a:r>
            <a:r>
              <a:rPr lang="en-US" sz="2200" dirty="0" err="1"/>
              <a:t>l’OMS</a:t>
            </a:r>
            <a:r>
              <a:rPr lang="en-US" sz="2200" dirty="0"/>
              <a:t>.</a:t>
            </a:r>
          </a:p>
          <a:p>
            <a:pPr lvl="1">
              <a:lnSpc>
                <a:spcPct val="150000"/>
              </a:lnSpc>
              <a:buClr>
                <a:srgbClr val="58C3EB"/>
              </a:buClr>
            </a:pPr>
            <a:r>
              <a:rPr lang="en-US" sz="2200" dirty="0"/>
              <a:t>Prendre en </a:t>
            </a:r>
            <a:r>
              <a:rPr lang="en-US" sz="2200" dirty="0" err="1"/>
              <a:t>compte</a:t>
            </a:r>
            <a:r>
              <a:rPr lang="en-US" sz="2200" dirty="0"/>
              <a:t> les </a:t>
            </a:r>
            <a:r>
              <a:rPr lang="en-US" sz="2200" dirty="0" err="1"/>
              <a:t>contextes</a:t>
            </a:r>
            <a:r>
              <a:rPr lang="en-US" sz="2200" dirty="0"/>
              <a:t> </a:t>
            </a:r>
            <a:r>
              <a:rPr lang="en-US" sz="2200" dirty="0" err="1"/>
              <a:t>particuliers</a:t>
            </a:r>
            <a:r>
              <a:rPr lang="en-US" sz="2200" dirty="0"/>
              <a:t> de crises dans </a:t>
            </a:r>
            <a:r>
              <a:rPr lang="en-US" sz="2200" dirty="0" err="1"/>
              <a:t>l’offre</a:t>
            </a:r>
            <a:r>
              <a:rPr lang="en-US" sz="2200" dirty="0"/>
              <a:t> de services de contraception.</a:t>
            </a:r>
          </a:p>
          <a:p>
            <a:pPr marL="342900" indent="-342900">
              <a:buClr>
                <a:srgbClr val="58C3EB"/>
              </a:buClr>
              <a:buFont typeface="Arial" panose="020B0604020202020204" pitchFamily="34" charset="0"/>
              <a:buChar char="•"/>
            </a:pPr>
            <a:endParaRPr lang="en-US" dirty="0"/>
          </a:p>
        </p:txBody>
      </p:sp>
    </p:spTree>
    <p:extLst>
      <p:ext uri="{BB962C8B-B14F-4D97-AF65-F5344CB8AC3E}">
        <p14:creationId xmlns:p14="http://schemas.microsoft.com/office/powerpoint/2010/main" val="148234976"/>
      </p:ext>
    </p:extLst>
  </p:cSld>
  <p:clrMapOvr>
    <a:masterClrMapping/>
  </p:clrMapOvr>
  <mc:AlternateContent xmlns:mc="http://schemas.openxmlformats.org/markup-compatibility/2006" xmlns:p14="http://schemas.microsoft.com/office/powerpoint/2010/main">
    <mc:Choice Requires="p14">
      <p:transition spd="slow" p14:dur="2000" advTm="20275"/>
    </mc:Choice>
    <mc:Fallback xmlns="">
      <p:transition spd="slow" advTm="202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88760" y="1735549"/>
            <a:ext cx="3908381" cy="3452470"/>
          </a:xfrm>
        </p:spPr>
        <p:txBody>
          <a:bodyPr/>
          <a:lstStyle/>
          <a:p>
            <a:pPr algn="ctr"/>
            <a:r>
              <a:rPr lang="en-US" sz="2800" dirty="0"/>
              <a:t>CONSIDÉRATIONS POUR LA REPRISE DES SERVICES NORMAUX DANS LE CONTEXTE DE </a:t>
            </a:r>
            <a:br>
              <a:rPr lang="en-US" sz="2800" dirty="0"/>
            </a:br>
            <a:r>
              <a:rPr lang="en-US" sz="2800" dirty="0"/>
              <a:t>CRISES HUMANITAIRES </a:t>
            </a:r>
            <a:r>
              <a:rPr lang="fr-CA" sz="1200" baseline="30000" dirty="0"/>
              <a:t>8, 9</a:t>
            </a:r>
            <a:br>
              <a:rPr lang="fr-CA" sz="1200" baseline="30000" dirty="0"/>
            </a:br>
            <a:endParaRPr lang="en-US" sz="280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40994" y="1456413"/>
            <a:ext cx="7456371" cy="5111572"/>
          </a:xfrm>
        </p:spPr>
        <p:txBody>
          <a:bodyPr/>
          <a:lstStyle/>
          <a:p>
            <a:pPr algn="just">
              <a:buClr>
                <a:srgbClr val="58C3EB"/>
              </a:buClr>
            </a:pPr>
            <a:r>
              <a:rPr lang="en-US" dirty="0" err="1"/>
              <a:t>Permettre</a:t>
            </a:r>
            <a:r>
              <a:rPr lang="en-US" dirty="0"/>
              <a:t> aux adolescents qui ont </a:t>
            </a:r>
            <a:r>
              <a:rPr lang="en-US" dirty="0" err="1"/>
              <a:t>dû</a:t>
            </a:r>
            <a:r>
              <a:rPr lang="en-US" dirty="0"/>
              <a:t> </a:t>
            </a:r>
            <a:r>
              <a:rPr lang="en-US" dirty="0" err="1"/>
              <a:t>interrompre</a:t>
            </a:r>
            <a:r>
              <a:rPr lang="en-US" dirty="0"/>
              <a:t> leur </a:t>
            </a:r>
            <a:r>
              <a:rPr lang="en-US" dirty="0" err="1"/>
              <a:t>utilisation</a:t>
            </a:r>
            <a:r>
              <a:rPr lang="en-US" dirty="0"/>
              <a:t> de la contraception </a:t>
            </a:r>
            <a:r>
              <a:rPr lang="en-US" dirty="0" err="1"/>
              <a:t>ou</a:t>
            </a:r>
            <a:r>
              <a:rPr lang="en-US" dirty="0"/>
              <a:t> changer de </a:t>
            </a:r>
            <a:r>
              <a:rPr lang="en-US" dirty="0" err="1"/>
              <a:t>méthode</a:t>
            </a:r>
            <a:r>
              <a:rPr lang="en-US" dirty="0"/>
              <a:t>, </a:t>
            </a:r>
            <a:r>
              <a:rPr lang="en-US" dirty="0" err="1"/>
              <a:t>parce</a:t>
            </a:r>
            <a:r>
              <a:rPr lang="en-US" dirty="0"/>
              <a:t> que leur </a:t>
            </a:r>
            <a:r>
              <a:rPr lang="en-US" dirty="0" err="1"/>
              <a:t>méthode</a:t>
            </a:r>
            <a:r>
              <a:rPr lang="en-US" dirty="0"/>
              <a:t> </a:t>
            </a:r>
            <a:r>
              <a:rPr lang="en-US" dirty="0" err="1"/>
              <a:t>préférée</a:t>
            </a:r>
            <a:r>
              <a:rPr lang="en-US" dirty="0"/>
              <a:t> </a:t>
            </a:r>
            <a:r>
              <a:rPr lang="en-US" dirty="0" err="1"/>
              <a:t>n'était</a:t>
            </a:r>
            <a:r>
              <a:rPr lang="en-US" dirty="0"/>
              <a:t> pas disponible, de la </a:t>
            </a:r>
            <a:r>
              <a:rPr lang="en-US" dirty="0" err="1"/>
              <a:t>reprendre</a:t>
            </a:r>
            <a:r>
              <a:rPr lang="en-US" dirty="0"/>
              <a:t>.</a:t>
            </a:r>
          </a:p>
          <a:p>
            <a:pPr algn="just"/>
            <a:endParaRPr lang="en-US" dirty="0"/>
          </a:p>
          <a:p>
            <a:pPr algn="just">
              <a:buClr>
                <a:srgbClr val="58C3EB"/>
              </a:buClr>
            </a:pPr>
            <a:r>
              <a:rPr lang="en-US" dirty="0">
                <a:solidFill>
                  <a:schemeClr val="accent4">
                    <a:lumMod val="75000"/>
                  </a:schemeClr>
                </a:solidFill>
              </a:rPr>
              <a:t>Dans la </a:t>
            </a:r>
            <a:r>
              <a:rPr lang="en-US" dirty="0" err="1">
                <a:solidFill>
                  <a:schemeClr val="accent4">
                    <a:lumMod val="75000"/>
                  </a:schemeClr>
                </a:solidFill>
              </a:rPr>
              <a:t>mesure</a:t>
            </a:r>
            <a:r>
              <a:rPr lang="en-US" dirty="0">
                <a:solidFill>
                  <a:schemeClr val="accent4">
                    <a:lumMod val="75000"/>
                  </a:schemeClr>
                </a:solidFill>
              </a:rPr>
              <a:t> du possible, </a:t>
            </a:r>
            <a:r>
              <a:rPr lang="en-US" dirty="0" err="1">
                <a:solidFill>
                  <a:schemeClr val="accent4">
                    <a:lumMod val="75000"/>
                  </a:schemeClr>
                </a:solidFill>
              </a:rPr>
              <a:t>promouvoir</a:t>
            </a:r>
            <a:r>
              <a:rPr lang="en-US" dirty="0">
                <a:solidFill>
                  <a:schemeClr val="accent4">
                    <a:lumMod val="75000"/>
                  </a:schemeClr>
                </a:solidFill>
              </a:rPr>
              <a:t> </a:t>
            </a:r>
            <a:r>
              <a:rPr lang="en-US" dirty="0" err="1">
                <a:solidFill>
                  <a:schemeClr val="accent4">
                    <a:lumMod val="75000"/>
                  </a:schemeClr>
                </a:solidFill>
              </a:rPr>
              <a:t>l'institutionnalisation</a:t>
            </a:r>
            <a:r>
              <a:rPr lang="en-US" dirty="0">
                <a:solidFill>
                  <a:schemeClr val="accent4">
                    <a:lumMod val="75000"/>
                  </a:schemeClr>
                </a:solidFill>
              </a:rPr>
              <a:t> des </a:t>
            </a:r>
            <a:r>
              <a:rPr lang="en-US" dirty="0" err="1">
                <a:solidFill>
                  <a:schemeClr val="accent4">
                    <a:lumMod val="75000"/>
                  </a:schemeClr>
                </a:solidFill>
              </a:rPr>
              <a:t>bonnes</a:t>
            </a:r>
            <a:r>
              <a:rPr lang="en-US" dirty="0">
                <a:solidFill>
                  <a:schemeClr val="accent4">
                    <a:lumMod val="75000"/>
                  </a:schemeClr>
                </a:solidFill>
              </a:rPr>
              <a:t> pratiques en matière </a:t>
            </a:r>
            <a:r>
              <a:rPr lang="en-US" dirty="0" err="1">
                <a:solidFill>
                  <a:schemeClr val="accent4">
                    <a:lumMod val="75000"/>
                  </a:schemeClr>
                </a:solidFill>
              </a:rPr>
              <a:t>d'amélioration</a:t>
            </a:r>
            <a:r>
              <a:rPr lang="en-US" dirty="0">
                <a:solidFill>
                  <a:schemeClr val="accent4">
                    <a:lumMod val="75000"/>
                  </a:schemeClr>
                </a:solidFill>
              </a:rPr>
              <a:t> de </a:t>
            </a:r>
            <a:r>
              <a:rPr lang="en-US" dirty="0" err="1">
                <a:solidFill>
                  <a:schemeClr val="accent4">
                    <a:lumMod val="75000"/>
                  </a:schemeClr>
                </a:solidFill>
              </a:rPr>
              <a:t>l'accessibilité</a:t>
            </a:r>
            <a:r>
              <a:rPr lang="en-US" dirty="0">
                <a:solidFill>
                  <a:schemeClr val="accent4">
                    <a:lumMod val="75000"/>
                  </a:schemeClr>
                </a:solidFill>
              </a:rPr>
              <a:t> et de la qualité qui ont </a:t>
            </a:r>
            <a:r>
              <a:rPr lang="en-US" dirty="0" err="1">
                <a:solidFill>
                  <a:schemeClr val="accent4">
                    <a:lumMod val="75000"/>
                  </a:schemeClr>
                </a:solidFill>
              </a:rPr>
              <a:t>été</a:t>
            </a:r>
            <a:r>
              <a:rPr lang="en-US" dirty="0">
                <a:solidFill>
                  <a:schemeClr val="accent4">
                    <a:lumMod val="75000"/>
                  </a:schemeClr>
                </a:solidFill>
              </a:rPr>
              <a:t> mises en place pendant la </a:t>
            </a:r>
            <a:r>
              <a:rPr lang="en-US" dirty="0" err="1">
                <a:solidFill>
                  <a:schemeClr val="accent4">
                    <a:lumMod val="75000"/>
                  </a:schemeClr>
                </a:solidFill>
              </a:rPr>
              <a:t>période</a:t>
            </a:r>
            <a:r>
              <a:rPr lang="en-US" dirty="0">
                <a:solidFill>
                  <a:schemeClr val="accent4">
                    <a:lumMod val="75000"/>
                  </a:schemeClr>
                </a:solidFill>
              </a:rPr>
              <a:t> de crise.</a:t>
            </a:r>
          </a:p>
          <a:p>
            <a:endParaRPr lang="fr-CA" dirty="0">
              <a:solidFill>
                <a:srgbClr val="0070C0"/>
              </a:solidFill>
            </a:endParaRPr>
          </a:p>
        </p:txBody>
      </p:sp>
    </p:spTree>
    <p:extLst>
      <p:ext uri="{BB962C8B-B14F-4D97-AF65-F5344CB8AC3E}">
        <p14:creationId xmlns:p14="http://schemas.microsoft.com/office/powerpoint/2010/main" val="4001371867"/>
      </p:ext>
    </p:extLst>
  </p:cSld>
  <p:clrMapOvr>
    <a:masterClrMapping/>
  </p:clrMapOvr>
  <mc:AlternateContent xmlns:mc="http://schemas.openxmlformats.org/markup-compatibility/2006" xmlns:p14="http://schemas.microsoft.com/office/powerpoint/2010/main">
    <mc:Choice Requires="p14">
      <p:transition spd="slow" p14:dur="2000" advTm="13083"/>
    </mc:Choice>
    <mc:Fallback xmlns="">
      <p:transition spd="slow" advTm="1308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70DF04F-A8A2-8D46-AD38-6FD1940981F8}"/>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146702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74750"/>
            <a:ext cx="9144000" cy="2387600"/>
          </a:xfrm>
        </p:spPr>
        <p:txBody>
          <a:bodyPr/>
          <a:lstStyle/>
          <a:p>
            <a:r>
              <a:rPr lang="en-US" dirty="0"/>
              <a:t>PERSPECTIVE REGIONALE</a:t>
            </a:r>
          </a:p>
        </p:txBody>
      </p:sp>
      <p:sp>
        <p:nvSpPr>
          <p:cNvPr id="3" name="TextBox 2">
            <a:extLst>
              <a:ext uri="{FF2B5EF4-FFF2-40B4-BE49-F238E27FC236}">
                <a16:creationId xmlns:a16="http://schemas.microsoft.com/office/drawing/2014/main" id="{98D2A554-8B22-75AC-32A4-32D1580E1324}"/>
              </a:ext>
            </a:extLst>
          </p:cNvPr>
          <p:cNvSpPr txBox="1"/>
          <p:nvPr/>
        </p:nvSpPr>
        <p:spPr>
          <a:xfrm>
            <a:off x="3048965" y="4700763"/>
            <a:ext cx="6094070" cy="829651"/>
          </a:xfrm>
          <a:prstGeom prst="rect">
            <a:avLst/>
          </a:prstGeom>
          <a:noFill/>
        </p:spPr>
        <p:txBody>
          <a:bodyPr wrap="square">
            <a:spAutoFit/>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CONTRIBUTEUR</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NORBERT COULIBALY</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642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B17388EB-9D3D-42E6-0691-DED5C71D8C95}"/>
              </a:ext>
            </a:extLst>
          </p:cNvPr>
          <p:cNvPicPr>
            <a:picLocks noChangeAspect="1"/>
          </p:cNvPicPr>
          <p:nvPr/>
        </p:nvPicPr>
        <p:blipFill>
          <a:blip r:embed="rId3"/>
          <a:stretch>
            <a:fillRect/>
          </a:stretch>
        </p:blipFill>
        <p:spPr>
          <a:xfrm>
            <a:off x="1514734" y="324099"/>
            <a:ext cx="9162533" cy="5583251"/>
          </a:xfrm>
          <a:prstGeom prst="rect">
            <a:avLst/>
          </a:prstGeom>
        </p:spPr>
      </p:pic>
    </p:spTree>
    <p:extLst>
      <p:ext uri="{BB962C8B-B14F-4D97-AF65-F5344CB8AC3E}">
        <p14:creationId xmlns:p14="http://schemas.microsoft.com/office/powerpoint/2010/main" val="1729401276"/>
      </p:ext>
    </p:extLst>
  </p:cSld>
  <p:clrMapOvr>
    <a:masterClrMapping/>
  </p:clrMapOvr>
  <mc:AlternateContent xmlns:mc="http://schemas.openxmlformats.org/markup-compatibility/2006" xmlns:p14="http://schemas.microsoft.com/office/powerpoint/2010/main">
    <mc:Choice Requires="p14">
      <p:transition spd="slow" p14:dur="2000" advTm="21949"/>
    </mc:Choice>
    <mc:Fallback xmlns="">
      <p:transition spd="slow" advTm="2194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5328" y="1995429"/>
            <a:ext cx="2939284" cy="1821720"/>
          </a:xfrm>
        </p:spPr>
        <p:txBody>
          <a:bodyPr/>
          <a:lstStyle/>
          <a:p>
            <a:pPr algn="ctr">
              <a:defRPr/>
            </a:pPr>
            <a:r>
              <a:rPr lang="en-US" sz="2800" dirty="0">
                <a:latin typeface="Arial Black" panose="020B0A04020102020204" pitchFamily="34" charset="0"/>
                <a:cs typeface="Arial"/>
              </a:rPr>
              <a:t>INDICATEURS CLES EN AFRIQUE SUB SAHARIENNE</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195587" y="400086"/>
            <a:ext cx="8701085" cy="5470706"/>
          </a:xfrm>
        </p:spPr>
        <p:txBody>
          <a:bodyPr/>
          <a:lstStyle/>
          <a:p>
            <a:pPr marL="0" indent="0">
              <a:spcBef>
                <a:spcPts val="0"/>
              </a:spcBef>
              <a:spcAft>
                <a:spcPts val="1200"/>
              </a:spcAft>
              <a:buNone/>
              <a:defRPr/>
            </a:pPr>
            <a:r>
              <a:rPr lang="en-US" sz="2400" b="1" u="sng" kern="0" dirty="0" err="1">
                <a:solidFill>
                  <a:srgbClr val="FF0000"/>
                </a:solidFill>
                <a:latin typeface="Arial"/>
                <a:cs typeface="Arial"/>
              </a:rPr>
              <a:t>Indicateurs</a:t>
            </a:r>
            <a:r>
              <a:rPr lang="en-US" sz="2400" b="1" u="sng" kern="0" dirty="0">
                <a:solidFill>
                  <a:srgbClr val="FF0000"/>
                </a:solidFill>
                <a:latin typeface="Arial"/>
                <a:cs typeface="Arial"/>
              </a:rPr>
              <a:t> </a:t>
            </a:r>
            <a:r>
              <a:rPr lang="en-US" sz="2400" b="1" u="sng" kern="0" dirty="0" err="1">
                <a:solidFill>
                  <a:srgbClr val="FF0000"/>
                </a:solidFill>
                <a:latin typeface="Arial"/>
                <a:cs typeface="Arial"/>
              </a:rPr>
              <a:t>clés</a:t>
            </a:r>
            <a:endParaRPr lang="en-US" sz="2400" b="1" u="sng" kern="0" dirty="0">
              <a:solidFill>
                <a:srgbClr val="FF0000"/>
              </a:solidFill>
              <a:latin typeface="Arial"/>
              <a:cs typeface="Arial"/>
            </a:endParaRPr>
          </a:p>
          <a:p>
            <a:pPr marL="400050" indent="-400050" algn="just">
              <a:buClr>
                <a:srgbClr val="58C3EB"/>
              </a:buClr>
              <a:buFont typeface="+mj-lt"/>
              <a:buAutoNum type="romanUcPeriod"/>
              <a:defRPr/>
            </a:pPr>
            <a:r>
              <a:rPr lang="en-US" kern="0" dirty="0">
                <a:solidFill>
                  <a:prstClr val="black"/>
                </a:solidFill>
                <a:latin typeface="Arial"/>
                <a:cs typeface="Arial"/>
              </a:rPr>
              <a:t>L</a:t>
            </a:r>
            <a:r>
              <a:rPr lang="fr-FR" kern="0" dirty="0">
                <a:solidFill>
                  <a:prstClr val="black"/>
                </a:solidFill>
                <a:latin typeface="Arial"/>
                <a:cs typeface="Arial"/>
              </a:rPr>
              <a:t>’Afrique Subsaharienne présente </a:t>
            </a:r>
            <a:r>
              <a:rPr lang="en-US" b="1" kern="0" dirty="0">
                <a:solidFill>
                  <a:srgbClr val="58C3EB"/>
                </a:solidFill>
                <a:latin typeface="Arial"/>
                <a:cs typeface="Arial"/>
              </a:rPr>
              <a:t>le </a:t>
            </a:r>
            <a:r>
              <a:rPr lang="fr-FR" b="1" kern="0" dirty="0">
                <a:solidFill>
                  <a:srgbClr val="58C3EB"/>
                </a:solidFill>
                <a:latin typeface="Arial"/>
                <a:cs typeface="Arial"/>
              </a:rPr>
              <a:t>taux</a:t>
            </a:r>
            <a:r>
              <a:rPr lang="en-US" b="1" kern="0" dirty="0">
                <a:solidFill>
                  <a:srgbClr val="58C3EB"/>
                </a:solidFill>
                <a:latin typeface="Arial"/>
                <a:cs typeface="Arial"/>
              </a:rPr>
              <a:t> de </a:t>
            </a:r>
            <a:r>
              <a:rPr lang="en-US" b="1" kern="0" dirty="0" err="1">
                <a:solidFill>
                  <a:srgbClr val="58C3EB"/>
                </a:solidFill>
                <a:latin typeface="Arial"/>
                <a:cs typeface="Arial"/>
              </a:rPr>
              <a:t>prévalence</a:t>
            </a:r>
            <a:r>
              <a:rPr lang="en-US" b="1" kern="0" dirty="0">
                <a:solidFill>
                  <a:srgbClr val="58C3EB"/>
                </a:solidFill>
                <a:latin typeface="Arial"/>
                <a:cs typeface="Arial"/>
              </a:rPr>
              <a:t> contraceptive (TPC) le plus bas </a:t>
            </a:r>
            <a:r>
              <a:rPr lang="en-US" b="1" kern="0" dirty="0">
                <a:solidFill>
                  <a:schemeClr val="accent4">
                    <a:lumMod val="75000"/>
                  </a:schemeClr>
                </a:solidFill>
                <a:latin typeface="Arial"/>
                <a:cs typeface="Arial"/>
              </a:rPr>
              <a:t>33%</a:t>
            </a:r>
            <a:r>
              <a:rPr lang="en-US" b="1" kern="0" dirty="0">
                <a:solidFill>
                  <a:srgbClr val="FFFF00"/>
                </a:solidFill>
                <a:latin typeface="Arial"/>
                <a:cs typeface="Arial"/>
              </a:rPr>
              <a:t>  </a:t>
            </a:r>
            <a:r>
              <a:rPr lang="en-US" b="1" kern="0" dirty="0">
                <a:solidFill>
                  <a:srgbClr val="58C3EB"/>
                </a:solidFill>
                <a:latin typeface="Arial"/>
                <a:cs typeface="Arial"/>
              </a:rPr>
              <a:t>avec des variations entre pays </a:t>
            </a:r>
            <a:r>
              <a:rPr lang="en-US" b="1" kern="0" dirty="0">
                <a:solidFill>
                  <a:schemeClr val="accent4">
                    <a:lumMod val="75000"/>
                  </a:schemeClr>
                </a:solidFill>
                <a:latin typeface="Arial"/>
                <a:cs typeface="Arial"/>
              </a:rPr>
              <a:t>(67% - 4%) </a:t>
            </a:r>
            <a:r>
              <a:rPr lang="en-US" kern="0" dirty="0">
                <a:solidFill>
                  <a:prstClr val="black"/>
                </a:solidFill>
                <a:latin typeface="Arial"/>
                <a:cs typeface="Arial"/>
              </a:rPr>
              <a:t>et avec un </a:t>
            </a:r>
            <a:r>
              <a:rPr lang="fr-FR" b="1" kern="0" dirty="0">
                <a:solidFill>
                  <a:srgbClr val="58C3EB"/>
                </a:solidFill>
                <a:latin typeface="Arial"/>
                <a:cs typeface="Arial"/>
              </a:rPr>
              <a:t>besoin</a:t>
            </a:r>
            <a:r>
              <a:rPr lang="en-US" b="1" kern="0" dirty="0">
                <a:solidFill>
                  <a:srgbClr val="58C3EB"/>
                </a:solidFill>
                <a:latin typeface="Arial"/>
                <a:cs typeface="Arial"/>
              </a:rPr>
              <a:t> non satisfait en planification </a:t>
            </a:r>
            <a:r>
              <a:rPr lang="en-US" b="1" kern="0" dirty="0" err="1">
                <a:solidFill>
                  <a:srgbClr val="58C3EB"/>
                </a:solidFill>
                <a:latin typeface="Arial"/>
                <a:cs typeface="Arial"/>
              </a:rPr>
              <a:t>familiale</a:t>
            </a:r>
            <a:r>
              <a:rPr lang="en-US" b="1" kern="0" dirty="0">
                <a:solidFill>
                  <a:srgbClr val="58C3EB"/>
                </a:solidFill>
                <a:latin typeface="Arial"/>
                <a:cs typeface="Arial"/>
              </a:rPr>
              <a:t> (PF) le plus </a:t>
            </a:r>
            <a:r>
              <a:rPr lang="en-US" b="1" kern="0" dirty="0" err="1">
                <a:solidFill>
                  <a:srgbClr val="58C3EB"/>
                </a:solidFill>
                <a:latin typeface="Arial"/>
                <a:cs typeface="Arial"/>
              </a:rPr>
              <a:t>élevé</a:t>
            </a:r>
            <a:r>
              <a:rPr lang="en-US" b="1" kern="0" dirty="0">
                <a:solidFill>
                  <a:srgbClr val="58C3EB"/>
                </a:solidFill>
                <a:latin typeface="Arial"/>
                <a:cs typeface="Arial"/>
              </a:rPr>
              <a:t> au monde</a:t>
            </a:r>
            <a:r>
              <a:rPr lang="en-US" b="1" kern="0" dirty="0">
                <a:solidFill>
                  <a:schemeClr val="bg1"/>
                </a:solidFill>
                <a:latin typeface="Arial"/>
                <a:cs typeface="Arial"/>
              </a:rPr>
              <a:t> </a:t>
            </a:r>
            <a:r>
              <a:rPr lang="en-US" b="1" kern="0" dirty="0">
                <a:solidFill>
                  <a:schemeClr val="accent4">
                    <a:lumMod val="75000"/>
                  </a:schemeClr>
                </a:solidFill>
                <a:latin typeface="Arial"/>
                <a:cs typeface="Arial"/>
              </a:rPr>
              <a:t>21% (38% - 10%) </a:t>
            </a:r>
            <a:r>
              <a:rPr lang="en-US" b="1" kern="0" baseline="30000" dirty="0">
                <a:solidFill>
                  <a:srgbClr val="58C3EB"/>
                </a:solidFill>
                <a:latin typeface="Arial"/>
                <a:cs typeface="Arial"/>
              </a:rPr>
              <a:t>10</a:t>
            </a:r>
            <a:endParaRPr lang="en-US" kern="0" dirty="0">
              <a:solidFill>
                <a:srgbClr val="58C3EB"/>
              </a:solidFill>
              <a:latin typeface="Arial"/>
              <a:cs typeface="Arial"/>
            </a:endParaRPr>
          </a:p>
          <a:p>
            <a:pPr marL="857250" lvl="1" indent="-400050" algn="just">
              <a:buClr>
                <a:srgbClr val="58C3EB"/>
              </a:buClr>
              <a:buFont typeface="+mj-lt"/>
              <a:buAutoNum type="alphaLcPeriod"/>
              <a:defRPr/>
            </a:pPr>
            <a:r>
              <a:rPr lang="fr-CA" sz="2000" kern="0" dirty="0">
                <a:solidFill>
                  <a:prstClr val="black"/>
                </a:solidFill>
                <a:latin typeface="Arial"/>
                <a:cs typeface="Arial"/>
              </a:rPr>
              <a:t>On estime que 1/3 des besoins des femmes pour la planification familiale est non satisfait </a:t>
            </a:r>
            <a:r>
              <a:rPr lang="en-US" sz="2000" kern="0" baseline="30000" dirty="0">
                <a:solidFill>
                  <a:prstClr val="black"/>
                </a:solidFill>
                <a:latin typeface="Arial"/>
                <a:cs typeface="Arial"/>
              </a:rPr>
              <a:t>3, </a:t>
            </a:r>
            <a:r>
              <a:rPr lang="en-US" sz="2000" kern="0" baseline="30000" dirty="0">
                <a:latin typeface="Arial"/>
                <a:cs typeface="Arial"/>
              </a:rPr>
              <a:t>11</a:t>
            </a:r>
          </a:p>
          <a:p>
            <a:pPr marL="857250" lvl="1" indent="-400050" algn="just">
              <a:spcAft>
                <a:spcPts val="1200"/>
              </a:spcAft>
              <a:buClr>
                <a:srgbClr val="58C3EB"/>
              </a:buClr>
              <a:buFont typeface="+mj-lt"/>
              <a:buAutoNum type="alphaLcPeriod"/>
              <a:defRPr/>
            </a:pPr>
            <a:r>
              <a:rPr lang="fr-CA" sz="2000" kern="0" dirty="0">
                <a:solidFill>
                  <a:prstClr val="black"/>
                </a:solidFill>
                <a:latin typeface="Arial"/>
                <a:cs typeface="Arial"/>
              </a:rPr>
              <a:t>Dans les neuf pays ouest africains francophones, 28 % des femmes mariées (15-49 ans) veulent éviter une grossesse mais n’utilisent aucune méthode de </a:t>
            </a:r>
            <a:r>
              <a:rPr lang="fr-CA" sz="2000" kern="0" dirty="0">
                <a:latin typeface="Arial"/>
                <a:cs typeface="Arial"/>
              </a:rPr>
              <a:t>contraception </a:t>
            </a:r>
            <a:r>
              <a:rPr lang="fr-CA" sz="2000" kern="0" baseline="30000" dirty="0">
                <a:latin typeface="Arial"/>
                <a:cs typeface="Arial"/>
              </a:rPr>
              <a:t>11</a:t>
            </a:r>
            <a:r>
              <a:rPr lang="fr-CA" sz="2000" kern="0" dirty="0">
                <a:solidFill>
                  <a:prstClr val="black"/>
                </a:solidFill>
                <a:latin typeface="Arial"/>
                <a:cs typeface="Arial"/>
              </a:rPr>
              <a:t> </a:t>
            </a:r>
          </a:p>
          <a:p>
            <a:pPr marL="857250" lvl="1" indent="-400050" algn="just">
              <a:spcAft>
                <a:spcPts val="1200"/>
              </a:spcAft>
              <a:buClr>
                <a:srgbClr val="58C3EB"/>
              </a:buClr>
              <a:buFont typeface="+mj-lt"/>
              <a:buAutoNum type="alphaLcPeriod"/>
              <a:defRPr/>
            </a:pPr>
            <a:endParaRPr lang="en-US" sz="100" kern="0" dirty="0">
              <a:solidFill>
                <a:prstClr val="black"/>
              </a:solidFill>
              <a:latin typeface="Arial"/>
              <a:cs typeface="Arial"/>
            </a:endParaRPr>
          </a:p>
          <a:p>
            <a:pPr marL="400050" indent="-400050" algn="just">
              <a:spcAft>
                <a:spcPts val="1200"/>
              </a:spcAft>
              <a:buClr>
                <a:srgbClr val="58C3EB"/>
              </a:buClr>
              <a:buFont typeface="+mj-lt"/>
              <a:buAutoNum type="romanUcPeriod"/>
              <a:defRPr/>
            </a:pPr>
            <a:r>
              <a:rPr lang="fr-CA" kern="0" dirty="0">
                <a:latin typeface="Arial"/>
                <a:cs typeface="Arial"/>
              </a:rPr>
              <a:t>En Afrique de l’Ouest, 2/5 des femmes sont mariées avant 18 ans</a:t>
            </a:r>
            <a:r>
              <a:rPr lang="fr-CA" kern="0" baseline="30000" dirty="0">
                <a:latin typeface="Arial"/>
                <a:cs typeface="Arial"/>
              </a:rPr>
              <a:t>6</a:t>
            </a:r>
            <a:r>
              <a:rPr lang="fr-CA" kern="0" dirty="0">
                <a:latin typeface="Arial"/>
                <a:cs typeface="Arial"/>
              </a:rPr>
              <a:t>, et environ 1/5 des adolescente ont déjà donné naissance.</a:t>
            </a:r>
            <a:r>
              <a:rPr lang="fr-CA" kern="0" baseline="30000" dirty="0">
                <a:latin typeface="Arial"/>
                <a:cs typeface="Arial"/>
              </a:rPr>
              <a:t>4</a:t>
            </a:r>
            <a:r>
              <a:rPr lang="fr-CA" kern="0" dirty="0">
                <a:latin typeface="Arial"/>
                <a:cs typeface="Arial"/>
              </a:rPr>
              <a:t> </a:t>
            </a:r>
          </a:p>
          <a:p>
            <a:pPr marL="400050" indent="-400050" algn="just">
              <a:spcAft>
                <a:spcPts val="1200"/>
              </a:spcAft>
              <a:buClr>
                <a:srgbClr val="58C3EB"/>
              </a:buClr>
              <a:buFont typeface="+mj-lt"/>
              <a:buAutoNum type="romanUcPeriod"/>
              <a:defRPr/>
            </a:pPr>
            <a:endParaRPr lang="en-US" sz="100" kern="0" dirty="0">
              <a:latin typeface="Arial"/>
              <a:cs typeface="Arial"/>
            </a:endParaRPr>
          </a:p>
          <a:p>
            <a:pPr marL="400050" indent="-400050" algn="just">
              <a:spcAft>
                <a:spcPts val="1200"/>
              </a:spcAft>
              <a:buClr>
                <a:srgbClr val="58C3EB"/>
              </a:buClr>
              <a:buFont typeface="+mj-lt"/>
              <a:buAutoNum type="romanUcPeriod"/>
              <a:defRPr/>
            </a:pPr>
            <a:r>
              <a:rPr lang="en-US" kern="0" dirty="0" err="1">
                <a:solidFill>
                  <a:prstClr val="black"/>
                </a:solidFill>
                <a:latin typeface="Arial"/>
                <a:cs typeface="Arial"/>
              </a:rPr>
              <a:t>Cette</a:t>
            </a:r>
            <a:r>
              <a:rPr lang="en-US" kern="0" dirty="0">
                <a:solidFill>
                  <a:prstClr val="black"/>
                </a:solidFill>
                <a:latin typeface="Arial"/>
                <a:cs typeface="Arial"/>
              </a:rPr>
              <a:t> situation est </a:t>
            </a:r>
            <a:r>
              <a:rPr lang="en-US" kern="0" dirty="0" err="1">
                <a:solidFill>
                  <a:prstClr val="black"/>
                </a:solidFill>
                <a:latin typeface="Arial"/>
                <a:cs typeface="Arial"/>
              </a:rPr>
              <a:t>aggravée</a:t>
            </a:r>
            <a:r>
              <a:rPr lang="en-US" kern="0" dirty="0">
                <a:solidFill>
                  <a:prstClr val="black"/>
                </a:solidFill>
                <a:latin typeface="Arial"/>
                <a:cs typeface="Arial"/>
              </a:rPr>
              <a:t> par le </a:t>
            </a:r>
            <a:r>
              <a:rPr lang="en-US" b="1" kern="0" dirty="0" err="1">
                <a:solidFill>
                  <a:srgbClr val="58C3EB"/>
                </a:solidFill>
                <a:latin typeface="Arial"/>
                <a:cs typeface="Arial"/>
              </a:rPr>
              <a:t>taux</a:t>
            </a:r>
            <a:r>
              <a:rPr lang="en-US" b="1" kern="0" dirty="0">
                <a:solidFill>
                  <a:srgbClr val="58C3EB"/>
                </a:solidFill>
                <a:latin typeface="Arial"/>
                <a:cs typeface="Arial"/>
              </a:rPr>
              <a:t> </a:t>
            </a:r>
            <a:r>
              <a:rPr lang="en-US" b="1" kern="0" dirty="0" err="1">
                <a:solidFill>
                  <a:srgbClr val="58C3EB"/>
                </a:solidFill>
                <a:latin typeface="Arial"/>
                <a:cs typeface="Arial"/>
              </a:rPr>
              <a:t>élevé</a:t>
            </a:r>
            <a:r>
              <a:rPr lang="en-US" b="1" kern="0" dirty="0">
                <a:solidFill>
                  <a:srgbClr val="58C3EB"/>
                </a:solidFill>
                <a:latin typeface="Arial"/>
                <a:cs typeface="Arial"/>
              </a:rPr>
              <a:t> de </a:t>
            </a:r>
            <a:r>
              <a:rPr lang="en-US" b="1" kern="0" dirty="0" err="1">
                <a:solidFill>
                  <a:srgbClr val="58C3EB"/>
                </a:solidFill>
                <a:latin typeface="Arial"/>
                <a:cs typeface="Arial"/>
              </a:rPr>
              <a:t>mariages</a:t>
            </a:r>
            <a:r>
              <a:rPr lang="en-US" b="1" kern="0" dirty="0">
                <a:solidFill>
                  <a:srgbClr val="58C3EB"/>
                </a:solidFill>
                <a:latin typeface="Arial"/>
                <a:cs typeface="Arial"/>
              </a:rPr>
              <a:t> précoces</a:t>
            </a:r>
            <a:r>
              <a:rPr lang="en-US" b="1" kern="0" dirty="0">
                <a:solidFill>
                  <a:prstClr val="black"/>
                </a:solidFill>
                <a:latin typeface="Arial"/>
                <a:cs typeface="Arial"/>
              </a:rPr>
              <a:t> </a:t>
            </a:r>
            <a:r>
              <a:rPr lang="en-US" kern="0" dirty="0">
                <a:solidFill>
                  <a:prstClr val="black"/>
                </a:solidFill>
                <a:latin typeface="Arial"/>
                <a:cs typeface="Arial"/>
              </a:rPr>
              <a:t>(femmes de 20-24 </a:t>
            </a:r>
            <a:r>
              <a:rPr lang="en-US" kern="0" dirty="0" err="1">
                <a:solidFill>
                  <a:prstClr val="black"/>
                </a:solidFill>
                <a:latin typeface="Arial"/>
                <a:cs typeface="Arial"/>
              </a:rPr>
              <a:t>ans</a:t>
            </a:r>
            <a:r>
              <a:rPr lang="en-US" kern="0" dirty="0">
                <a:solidFill>
                  <a:prstClr val="black"/>
                </a:solidFill>
                <a:latin typeface="Arial"/>
                <a:cs typeface="Arial"/>
              </a:rPr>
              <a:t> sont </a:t>
            </a:r>
            <a:r>
              <a:rPr lang="en-US" kern="0" dirty="0" err="1">
                <a:solidFill>
                  <a:prstClr val="black"/>
                </a:solidFill>
                <a:latin typeface="Arial"/>
                <a:cs typeface="Arial"/>
              </a:rPr>
              <a:t>mariées</a:t>
            </a:r>
            <a:r>
              <a:rPr lang="en-US" kern="0" dirty="0">
                <a:solidFill>
                  <a:prstClr val="black"/>
                </a:solidFill>
                <a:latin typeface="Arial"/>
                <a:cs typeface="Arial"/>
              </a:rPr>
              <a:t> </a:t>
            </a:r>
            <a:r>
              <a:rPr lang="en-US" kern="0" dirty="0" err="1">
                <a:solidFill>
                  <a:prstClr val="black"/>
                </a:solidFill>
                <a:latin typeface="Arial"/>
                <a:cs typeface="Arial"/>
              </a:rPr>
              <a:t>ou</a:t>
            </a:r>
            <a:r>
              <a:rPr lang="en-US" kern="0" dirty="0">
                <a:solidFill>
                  <a:prstClr val="black"/>
                </a:solidFill>
                <a:latin typeface="Arial"/>
                <a:cs typeface="Arial"/>
              </a:rPr>
              <a:t> en union </a:t>
            </a:r>
            <a:r>
              <a:rPr lang="en-US" kern="0" dirty="0" err="1">
                <a:solidFill>
                  <a:prstClr val="black"/>
                </a:solidFill>
                <a:latin typeface="Arial"/>
                <a:cs typeface="Arial"/>
              </a:rPr>
              <a:t>avant</a:t>
            </a:r>
            <a:r>
              <a:rPr lang="en-US" kern="0" dirty="0">
                <a:solidFill>
                  <a:prstClr val="black"/>
                </a:solidFill>
                <a:latin typeface="Arial"/>
                <a:cs typeface="Arial"/>
              </a:rPr>
              <a:t> l'âge de 18 </a:t>
            </a:r>
            <a:r>
              <a:rPr lang="en-US" kern="0" dirty="0" err="1">
                <a:solidFill>
                  <a:prstClr val="black"/>
                </a:solidFill>
                <a:latin typeface="Arial"/>
                <a:cs typeface="Arial"/>
              </a:rPr>
              <a:t>ans</a:t>
            </a:r>
            <a:r>
              <a:rPr lang="en-US" kern="0" dirty="0">
                <a:solidFill>
                  <a:prstClr val="black"/>
                </a:solidFill>
                <a:latin typeface="Arial"/>
                <a:cs typeface="Arial"/>
              </a:rPr>
              <a:t>).</a:t>
            </a:r>
            <a:endParaRPr lang="en-US" kern="0" baseline="30000" dirty="0">
              <a:solidFill>
                <a:prstClr val="black"/>
              </a:solidFill>
              <a:latin typeface="Arial"/>
              <a:cs typeface="Arial"/>
            </a:endParaRPr>
          </a:p>
        </p:txBody>
      </p:sp>
    </p:spTree>
    <p:extLst>
      <p:ext uri="{BB962C8B-B14F-4D97-AF65-F5344CB8AC3E}">
        <p14:creationId xmlns:p14="http://schemas.microsoft.com/office/powerpoint/2010/main" val="1206393317"/>
      </p:ext>
    </p:extLst>
  </p:cSld>
  <p:clrMapOvr>
    <a:masterClrMapping/>
  </p:clrMapOvr>
  <mc:AlternateContent xmlns:mc="http://schemas.openxmlformats.org/markup-compatibility/2006" xmlns:p14="http://schemas.microsoft.com/office/powerpoint/2010/main">
    <mc:Choice Requires="p14">
      <p:transition spd="slow" p14:dur="2000" advTm="47789"/>
    </mc:Choice>
    <mc:Fallback xmlns="">
      <p:transition spd="slow" advTm="4778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5" y="754432"/>
            <a:ext cx="10861345" cy="556591"/>
          </a:xfrm>
        </p:spPr>
        <p:txBody>
          <a:bodyPr/>
          <a:lstStyle/>
          <a:p>
            <a:pPr algn="ctr"/>
            <a:r>
              <a:rPr lang="en-US" sz="3200" dirty="0">
                <a:latin typeface="Arial Black" panose="020B0A04020102020204" pitchFamily="34" charset="0"/>
                <a:cs typeface="Arial" panose="020B0604020202020204" pitchFamily="34" charset="0"/>
              </a:rPr>
              <a:t>Taux de </a:t>
            </a:r>
            <a:r>
              <a:rPr lang="en-US" sz="3200" dirty="0" err="1">
                <a:latin typeface="Arial Black" panose="020B0A04020102020204" pitchFamily="34" charset="0"/>
                <a:cs typeface="Arial" panose="020B0604020202020204" pitchFamily="34" charset="0"/>
              </a:rPr>
              <a:t>fécondité</a:t>
            </a:r>
            <a:r>
              <a:rPr lang="en-US" sz="3200" dirty="0">
                <a:latin typeface="Arial Black" panose="020B0A04020102020204" pitchFamily="34" charset="0"/>
                <a:cs typeface="Arial" panose="020B0604020202020204" pitchFamily="34" charset="0"/>
              </a:rPr>
              <a:t> des adolescentes (15-19 ans)</a:t>
            </a:r>
            <a:br>
              <a:rPr lang="en-US" sz="3200" dirty="0">
                <a:latin typeface="Arial Black" panose="020B0A04020102020204" pitchFamily="34" charset="0"/>
                <a:cs typeface="Arial" panose="020B0604020202020204" pitchFamily="34" charset="0"/>
              </a:rPr>
            </a:br>
            <a:r>
              <a:rPr lang="en-US" sz="3200" dirty="0">
                <a:latin typeface="Arial Black" panose="020B0A04020102020204" pitchFamily="34" charset="0"/>
                <a:cs typeface="Arial" panose="020B0604020202020204" pitchFamily="34" charset="0"/>
              </a:rPr>
              <a:t>(pour 1000 filles) </a:t>
            </a:r>
            <a:endParaRPr lang="en-US" sz="36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E04CA49-A1AD-5140-8AA7-3235784DF9B7}"/>
              </a:ext>
            </a:extLst>
          </p:cNvPr>
          <p:cNvSpPr txBox="1"/>
          <p:nvPr/>
        </p:nvSpPr>
        <p:spPr>
          <a:xfrm>
            <a:off x="515056" y="2049134"/>
            <a:ext cx="4903076" cy="27597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L’Afrique subsaharienne continue d’enregistrer les taux de fécondité les plus élevés dans le monde chez les adolescentes </a:t>
            </a:r>
            <a:r>
              <a:rPr kumimoji="0" lang="fr-CA"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taux enregistrés par le Niger, le Mali et le Tchad sont particulièrement élevés, avec 177, 162 et 152 naissances pour 1000 adolescentes, respectivement. </a:t>
            </a:r>
          </a:p>
        </p:txBody>
      </p:sp>
      <p:graphicFrame>
        <p:nvGraphicFramePr>
          <p:cNvPr id="8" name="Tableau 7">
            <a:extLst>
              <a:ext uri="{FF2B5EF4-FFF2-40B4-BE49-F238E27FC236}">
                <a16:creationId xmlns:a16="http://schemas.microsoft.com/office/drawing/2014/main" id="{8F0772C2-C01F-FF2D-CBE0-5E4B9D592670}"/>
              </a:ext>
            </a:extLst>
          </p:cNvPr>
          <p:cNvGraphicFramePr>
            <a:graphicFrameLocks noGrp="1"/>
          </p:cNvGraphicFramePr>
          <p:nvPr/>
        </p:nvGraphicFramePr>
        <p:xfrm>
          <a:off x="5913120" y="1506533"/>
          <a:ext cx="5763824" cy="3844933"/>
        </p:xfrm>
        <a:graphic>
          <a:graphicData uri="http://schemas.openxmlformats.org/drawingml/2006/table">
            <a:tbl>
              <a:tblPr firstRow="1" firstCol="1" bandRow="1">
                <a:tableStyleId>{21E4AEA4-8DFA-4A89-87EB-49C32662AFE0}</a:tableStyleId>
              </a:tblPr>
              <a:tblGrid>
                <a:gridCol w="4986287">
                  <a:extLst>
                    <a:ext uri="{9D8B030D-6E8A-4147-A177-3AD203B41FA5}">
                      <a16:colId xmlns:a16="http://schemas.microsoft.com/office/drawing/2014/main" val="1237067273"/>
                    </a:ext>
                  </a:extLst>
                </a:gridCol>
                <a:gridCol w="777537">
                  <a:extLst>
                    <a:ext uri="{9D8B030D-6E8A-4147-A177-3AD203B41FA5}">
                      <a16:colId xmlns:a16="http://schemas.microsoft.com/office/drawing/2014/main" val="877560773"/>
                    </a:ext>
                  </a:extLst>
                </a:gridCol>
              </a:tblGrid>
              <a:tr h="712333">
                <a:tc gridSpan="2">
                  <a:txBody>
                    <a:bodyPr/>
                    <a:lstStyle/>
                    <a:p>
                      <a:pPr algn="ctr">
                        <a:lnSpc>
                          <a:spcPct val="107000"/>
                        </a:lnSpc>
                        <a:spcAft>
                          <a:spcPts val="800"/>
                        </a:spcAft>
                      </a:pPr>
                      <a:r>
                        <a:rPr lang="fr-FR" sz="2000" b="1" dirty="0">
                          <a:effectLst/>
                        </a:rPr>
                        <a:t>Les dix pays de l’Afrique subsaharienne ayant les plus haut taux de fécondité sur 1000 adolescentes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875670030"/>
                  </a:ext>
                </a:extLst>
              </a:tr>
              <a:tr h="313260">
                <a:tc>
                  <a:txBody>
                    <a:bodyPr/>
                    <a:lstStyle/>
                    <a:p>
                      <a:pPr>
                        <a:lnSpc>
                          <a:spcPct val="107000"/>
                        </a:lnSpc>
                        <a:spcAft>
                          <a:spcPts val="800"/>
                        </a:spcAft>
                      </a:pPr>
                      <a:r>
                        <a:rPr lang="en-US" sz="1800" dirty="0">
                          <a:effectLst/>
                        </a:rPr>
                        <a:t>Niger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89741998"/>
                  </a:ext>
                </a:extLst>
              </a:tr>
              <a:tr h="313260">
                <a:tc>
                  <a:txBody>
                    <a:bodyPr/>
                    <a:lstStyle/>
                    <a:p>
                      <a:pPr>
                        <a:lnSpc>
                          <a:spcPct val="107000"/>
                        </a:lnSpc>
                        <a:spcAft>
                          <a:spcPts val="800"/>
                        </a:spcAft>
                      </a:pPr>
                      <a:r>
                        <a:rPr lang="en-US" sz="1800" dirty="0">
                          <a:effectLst/>
                        </a:rPr>
                        <a:t>Mali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9595562"/>
                  </a:ext>
                </a:extLst>
              </a:tr>
              <a:tr h="313260">
                <a:tc>
                  <a:txBody>
                    <a:bodyPr/>
                    <a:lstStyle/>
                    <a:p>
                      <a:pPr>
                        <a:lnSpc>
                          <a:spcPct val="107000"/>
                        </a:lnSpc>
                        <a:spcAft>
                          <a:spcPts val="800"/>
                        </a:spcAft>
                      </a:pPr>
                      <a:r>
                        <a:rPr lang="en-US" sz="1800">
                          <a:effectLst/>
                        </a:rPr>
                        <a:t>Tchad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2174791"/>
                  </a:ext>
                </a:extLst>
              </a:tr>
              <a:tr h="313260">
                <a:tc>
                  <a:txBody>
                    <a:bodyPr/>
                    <a:lstStyle/>
                    <a:p>
                      <a:pPr>
                        <a:lnSpc>
                          <a:spcPct val="107000"/>
                        </a:lnSpc>
                        <a:spcAft>
                          <a:spcPts val="800"/>
                        </a:spcAft>
                      </a:pPr>
                      <a:r>
                        <a:rPr lang="en-US" sz="1800" dirty="0" err="1">
                          <a:effectLst/>
                        </a:rPr>
                        <a:t>Guinée</a:t>
                      </a:r>
                      <a:r>
                        <a:rPr lang="en-US" sz="1800" dirty="0">
                          <a:effectLst/>
                        </a:rPr>
                        <a:t> </a:t>
                      </a:r>
                      <a:r>
                        <a:rPr lang="en-US" sz="1800" dirty="0" err="1">
                          <a:effectLst/>
                        </a:rPr>
                        <a:t>équatoriale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89649"/>
                  </a:ext>
                </a:extLst>
              </a:tr>
              <a:tr h="313260">
                <a:tc>
                  <a:txBody>
                    <a:bodyPr/>
                    <a:lstStyle/>
                    <a:p>
                      <a:pPr>
                        <a:lnSpc>
                          <a:spcPct val="107000"/>
                        </a:lnSpc>
                        <a:spcAft>
                          <a:spcPts val="800"/>
                        </a:spcAft>
                      </a:pPr>
                      <a:r>
                        <a:rPr lang="en-US" sz="1800" dirty="0">
                          <a:effectLst/>
                        </a:rPr>
                        <a:t>Angola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62063047"/>
                  </a:ext>
                </a:extLst>
              </a:tr>
              <a:tr h="313260">
                <a:tc>
                  <a:txBody>
                    <a:bodyPr/>
                    <a:lstStyle/>
                    <a:p>
                      <a:pPr>
                        <a:lnSpc>
                          <a:spcPct val="107000"/>
                        </a:lnSpc>
                        <a:spcAft>
                          <a:spcPts val="800"/>
                        </a:spcAft>
                      </a:pPr>
                      <a:r>
                        <a:rPr lang="en-US" sz="1800">
                          <a:effectLst/>
                        </a:rPr>
                        <a:t>Mozambique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6872691"/>
                  </a:ext>
                </a:extLst>
              </a:tr>
              <a:tr h="313260">
                <a:tc>
                  <a:txBody>
                    <a:bodyPr/>
                    <a:lstStyle/>
                    <a:p>
                      <a:pPr>
                        <a:lnSpc>
                          <a:spcPct val="107000"/>
                        </a:lnSpc>
                        <a:spcAft>
                          <a:spcPts val="800"/>
                        </a:spcAft>
                      </a:pPr>
                      <a:r>
                        <a:rPr lang="en-US" sz="1800">
                          <a:effectLst/>
                        </a:rPr>
                        <a:t>Libéria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699154"/>
                  </a:ext>
                </a:extLst>
              </a:tr>
              <a:tr h="313260">
                <a:tc>
                  <a:txBody>
                    <a:bodyPr/>
                    <a:lstStyle/>
                    <a:p>
                      <a:pPr>
                        <a:lnSpc>
                          <a:spcPct val="107000"/>
                        </a:lnSpc>
                        <a:spcAft>
                          <a:spcPts val="800"/>
                        </a:spcAft>
                      </a:pPr>
                      <a:r>
                        <a:rPr lang="en-US" sz="1800">
                          <a:effectLst/>
                        </a:rPr>
                        <a:t>Malawi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7470849"/>
                  </a:ext>
                </a:extLst>
              </a:tr>
              <a:tr h="313260">
                <a:tc>
                  <a:txBody>
                    <a:bodyPr/>
                    <a:lstStyle/>
                    <a:p>
                      <a:pPr>
                        <a:lnSpc>
                          <a:spcPct val="107000"/>
                        </a:lnSpc>
                        <a:spcAft>
                          <a:spcPts val="800"/>
                        </a:spcAft>
                      </a:pPr>
                      <a:r>
                        <a:rPr lang="en-US" sz="1800">
                          <a:effectLst/>
                        </a:rPr>
                        <a:t>Guinée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r">
                        <a:lnSpc>
                          <a:spcPct val="107000"/>
                        </a:lnSpc>
                        <a:spcAft>
                          <a:spcPts val="800"/>
                        </a:spcAft>
                      </a:pPr>
                      <a:r>
                        <a:rPr lang="en-US" sz="1800">
                          <a:effectLst/>
                        </a:rPr>
                        <a:t>130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04378"/>
                  </a:ext>
                </a:extLst>
              </a:tr>
              <a:tr h="313260">
                <a:tc>
                  <a:txBody>
                    <a:bodyPr/>
                    <a:lstStyle/>
                    <a:p>
                      <a:pPr>
                        <a:lnSpc>
                          <a:spcPct val="107000"/>
                        </a:lnSpc>
                        <a:spcAft>
                          <a:spcPts val="800"/>
                        </a:spcAft>
                      </a:pPr>
                      <a:r>
                        <a:rPr lang="en-US" sz="1800">
                          <a:effectLst/>
                        </a:rPr>
                        <a:t>République centrafricaine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lnSpc>
                          <a:spcPct val="107000"/>
                        </a:lnSpc>
                        <a:spcAft>
                          <a:spcPts val="800"/>
                        </a:spcAft>
                      </a:pPr>
                      <a:r>
                        <a:rPr lang="en-US" sz="1800" dirty="0">
                          <a:effectLst/>
                        </a:rPr>
                        <a:t>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283277"/>
                  </a:ext>
                </a:extLst>
              </a:tr>
            </a:tbl>
          </a:graphicData>
        </a:graphic>
      </p:graphicFrame>
      <p:sp>
        <p:nvSpPr>
          <p:cNvPr id="10" name="ZoneTexte 9">
            <a:extLst>
              <a:ext uri="{FF2B5EF4-FFF2-40B4-BE49-F238E27FC236}">
                <a16:creationId xmlns:a16="http://schemas.microsoft.com/office/drawing/2014/main" id="{0F7367F5-EB27-6ED9-59AE-53F2891B3E45}"/>
              </a:ext>
            </a:extLst>
          </p:cNvPr>
          <p:cNvSpPr txBox="1"/>
          <p:nvPr/>
        </p:nvSpPr>
        <p:spPr>
          <a:xfrm>
            <a:off x="6425184" y="5294452"/>
            <a:ext cx="35112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Source : Banque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mondiale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2022 </a:t>
            </a:r>
            <a:r>
              <a:rPr kumimoji="0" lang="fr-CA"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8713"/>
      </p:ext>
    </p:extLst>
  </p:cSld>
  <p:clrMapOvr>
    <a:masterClrMapping/>
  </p:clrMapOvr>
  <mc:AlternateContent xmlns:mc="http://schemas.openxmlformats.org/markup-compatibility/2006" xmlns:p14="http://schemas.microsoft.com/office/powerpoint/2010/main">
    <mc:Choice Requires="p14">
      <p:transition spd="slow" p14:dur="2000" advTm="21883"/>
    </mc:Choice>
    <mc:Fallback xmlns="">
      <p:transition spd="slow" advTm="218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80E-9EDD-410F-91C3-292E78F0E2D7}"/>
              </a:ext>
            </a:extLst>
          </p:cNvPr>
          <p:cNvSpPr>
            <a:spLocks noGrp="1"/>
          </p:cNvSpPr>
          <p:nvPr>
            <p:ph type="title"/>
          </p:nvPr>
        </p:nvSpPr>
        <p:spPr>
          <a:xfrm>
            <a:off x="631066" y="850682"/>
            <a:ext cx="11212340" cy="556591"/>
          </a:xfrm>
        </p:spPr>
        <p:txBody>
          <a:bodyPr/>
          <a:lstStyle/>
          <a:p>
            <a:pPr algn="ctr"/>
            <a:r>
              <a:rPr lang="en-US" sz="3600" dirty="0" err="1">
                <a:latin typeface="Arial Black" panose="020B0A04020102020204" pitchFamily="34" charset="0"/>
              </a:rPr>
              <a:t>Demande</a:t>
            </a:r>
            <a:r>
              <a:rPr lang="en-US" sz="3600" dirty="0">
                <a:latin typeface="Arial Black" panose="020B0A04020102020204" pitchFamily="34" charset="0"/>
              </a:rPr>
              <a:t> de planification </a:t>
            </a:r>
            <a:r>
              <a:rPr lang="en-US" sz="3600" dirty="0" err="1">
                <a:latin typeface="Arial Black" panose="020B0A04020102020204" pitchFamily="34" charset="0"/>
              </a:rPr>
              <a:t>familiale</a:t>
            </a:r>
            <a:r>
              <a:rPr lang="en-US" sz="3600" dirty="0">
                <a:latin typeface="Arial Black" panose="020B0A04020102020204" pitchFamily="34" charset="0"/>
              </a:rPr>
              <a:t> </a:t>
            </a:r>
            <a:r>
              <a:rPr lang="en-US" sz="3600" dirty="0" err="1">
                <a:latin typeface="Arial Black" panose="020B0A04020102020204" pitchFamily="34" charset="0"/>
              </a:rPr>
              <a:t>satisfaite</a:t>
            </a:r>
            <a:r>
              <a:rPr lang="en-US" sz="3600" dirty="0">
                <a:latin typeface="Arial Black" panose="020B0A04020102020204" pitchFamily="34" charset="0"/>
              </a:rPr>
              <a:t> par des contraceptifs </a:t>
            </a:r>
            <a:r>
              <a:rPr lang="en-US" sz="3600" dirty="0" err="1">
                <a:latin typeface="Arial Black" panose="020B0A04020102020204" pitchFamily="34" charset="0"/>
              </a:rPr>
              <a:t>modernes</a:t>
            </a:r>
            <a:r>
              <a:rPr lang="en-US" sz="3600" dirty="0">
                <a:latin typeface="Arial Black" panose="020B0A04020102020204" pitchFamily="34" charset="0"/>
              </a:rPr>
              <a:t> </a:t>
            </a:r>
          </a:p>
        </p:txBody>
      </p:sp>
      <p:sp>
        <p:nvSpPr>
          <p:cNvPr id="5" name="ZoneTexte 4">
            <a:extLst>
              <a:ext uri="{FF2B5EF4-FFF2-40B4-BE49-F238E27FC236}">
                <a16:creationId xmlns:a16="http://schemas.microsoft.com/office/drawing/2014/main" id="{58846F2F-20C3-B44C-898B-73032CAF1AA4}"/>
              </a:ext>
            </a:extLst>
          </p:cNvPr>
          <p:cNvSpPr txBox="1"/>
          <p:nvPr/>
        </p:nvSpPr>
        <p:spPr>
          <a:xfrm>
            <a:off x="631824" y="1550721"/>
            <a:ext cx="110451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38302D"/>
                </a:solidFill>
                <a:effectLst/>
                <a:uLnTx/>
                <a:uFillTx/>
                <a:latin typeface="NeutrafaceText"/>
                <a:ea typeface="+mn-ea"/>
                <a:cs typeface="+mn-cs"/>
              </a:rPr>
              <a:t>En Afrique de</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1" i="0" u="none" strike="noStrike" kern="1200" cap="none" spc="0" normalizeH="0" baseline="0" noProof="0" dirty="0">
                <a:ln>
                  <a:noFill/>
                </a:ln>
                <a:solidFill>
                  <a:srgbClr val="38302D"/>
                </a:solidFill>
                <a:effectLst/>
                <a:uLnTx/>
                <a:uFillTx/>
                <a:latin typeface="NeutrafaceText"/>
                <a:ea typeface="+mn-ea"/>
                <a:cs typeface="+mn-cs"/>
              </a:rPr>
              <a:t>l’Ouest, seulement une femme mariée sur dix utilise une méthode de contraception moderne. </a:t>
            </a: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au 5">
            <a:extLst>
              <a:ext uri="{FF2B5EF4-FFF2-40B4-BE49-F238E27FC236}">
                <a16:creationId xmlns:a16="http://schemas.microsoft.com/office/drawing/2014/main" id="{388E6637-0AF3-B64A-9C41-600E25F7CE11}"/>
              </a:ext>
            </a:extLst>
          </p:cNvPr>
          <p:cNvGraphicFramePr>
            <a:graphicFrameLocks noGrp="1"/>
          </p:cNvGraphicFramePr>
          <p:nvPr/>
        </p:nvGraphicFramePr>
        <p:xfrm>
          <a:off x="365760" y="2023871"/>
          <a:ext cx="3867574" cy="3991970"/>
        </p:xfrm>
        <a:graphic>
          <a:graphicData uri="http://schemas.openxmlformats.org/drawingml/2006/table">
            <a:tbl>
              <a:tblPr firstRow="1" firstCol="1" bandRow="1">
                <a:tableStyleId>{9DCAF9ED-07DC-4A11-8D7F-57B35C25682E}</a:tableStyleId>
              </a:tblPr>
              <a:tblGrid>
                <a:gridCol w="2343087">
                  <a:extLst>
                    <a:ext uri="{9D8B030D-6E8A-4147-A177-3AD203B41FA5}">
                      <a16:colId xmlns:a16="http://schemas.microsoft.com/office/drawing/2014/main" val="1066210524"/>
                    </a:ext>
                  </a:extLst>
                </a:gridCol>
                <a:gridCol w="1524487">
                  <a:extLst>
                    <a:ext uri="{9D8B030D-6E8A-4147-A177-3AD203B41FA5}">
                      <a16:colId xmlns:a16="http://schemas.microsoft.com/office/drawing/2014/main" val="1100902243"/>
                    </a:ext>
                  </a:extLst>
                </a:gridCol>
              </a:tblGrid>
              <a:tr h="733781">
                <a:tc gridSpan="2">
                  <a:txBody>
                    <a:bodyPr/>
                    <a:lstStyle/>
                    <a:p>
                      <a:pPr algn="just"/>
                      <a:r>
                        <a:rPr lang="fr-CA" sz="1600" dirty="0">
                          <a:effectLst/>
                        </a:rPr>
                        <a:t>Femmes mariées ayant une demande de planification familiale satisfaite par des méthodes modernes (%) </a:t>
                      </a:r>
                      <a:r>
                        <a:rPr lang="fr-CA" sz="1600" baseline="30000" dirty="0">
                          <a:effectLst/>
                        </a:rPr>
                        <a:t>17</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95730536"/>
                  </a:ext>
                </a:extLst>
              </a:tr>
              <a:tr h="315551">
                <a:tc>
                  <a:txBody>
                    <a:bodyPr/>
                    <a:lstStyle/>
                    <a:p>
                      <a:r>
                        <a:rPr lang="fr-CA" sz="1600">
                          <a:effectLst/>
                        </a:rPr>
                        <a:t>Afrique de l'Ouest</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dirty="0">
                          <a:effectLst/>
                        </a:rPr>
                        <a:t>40</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5635610"/>
                  </a:ext>
                </a:extLst>
              </a:tr>
              <a:tr h="315551">
                <a:tc>
                  <a:txBody>
                    <a:bodyPr/>
                    <a:lstStyle/>
                    <a:p>
                      <a:r>
                        <a:rPr lang="fr-CA" sz="1600" dirty="0">
                          <a:effectLst/>
                        </a:rPr>
                        <a:t>Benin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25,9</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8839"/>
                  </a:ext>
                </a:extLst>
              </a:tr>
              <a:tr h="315551">
                <a:tc>
                  <a:txBody>
                    <a:bodyPr/>
                    <a:lstStyle/>
                    <a:p>
                      <a:r>
                        <a:rPr lang="fr-CA" sz="1600" dirty="0">
                          <a:effectLst/>
                        </a:rPr>
                        <a:t>Burkina Faso</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58,2</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091663"/>
                  </a:ext>
                </a:extLst>
              </a:tr>
              <a:tr h="315551">
                <a:tc>
                  <a:txBody>
                    <a:bodyPr/>
                    <a:lstStyle/>
                    <a:p>
                      <a:r>
                        <a:rPr lang="fr-CA" sz="1600" dirty="0">
                          <a:effectLst/>
                        </a:rPr>
                        <a:t>Côte d'Ivoire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39,5</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210940"/>
                  </a:ext>
                </a:extLst>
              </a:tr>
              <a:tr h="315551">
                <a:tc>
                  <a:txBody>
                    <a:bodyPr/>
                    <a:lstStyle/>
                    <a:p>
                      <a:r>
                        <a:rPr lang="fr-CA" sz="1600">
                          <a:effectLst/>
                        </a:rPr>
                        <a:t>Mali</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46</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502"/>
                  </a:ext>
                </a:extLst>
              </a:tr>
              <a:tr h="315551">
                <a:tc>
                  <a:txBody>
                    <a:bodyPr/>
                    <a:lstStyle/>
                    <a:p>
                      <a:r>
                        <a:rPr lang="fr-CA" sz="1600">
                          <a:effectLst/>
                        </a:rPr>
                        <a:t>Mauritanie</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30,4</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73192"/>
                  </a:ext>
                </a:extLst>
              </a:tr>
              <a:tr h="315551">
                <a:tc>
                  <a:txBody>
                    <a:bodyPr/>
                    <a:lstStyle/>
                    <a:p>
                      <a:r>
                        <a:rPr lang="fr-CA" sz="1600">
                          <a:effectLst/>
                        </a:rPr>
                        <a:t>Sénégal</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dirty="0">
                          <a:effectLst/>
                        </a:rPr>
                        <a:t>53</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799688"/>
                  </a:ext>
                </a:extLst>
              </a:tr>
              <a:tr h="315551">
                <a:tc>
                  <a:txBody>
                    <a:bodyPr/>
                    <a:lstStyle/>
                    <a:p>
                      <a:r>
                        <a:rPr lang="fr-CA" sz="1600">
                          <a:effectLst/>
                        </a:rPr>
                        <a:t>Togo</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fr-CA" sz="1600">
                          <a:effectLst/>
                        </a:rPr>
                        <a:t>32</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1671562"/>
                  </a:ext>
                </a:extLst>
              </a:tr>
              <a:tr h="733781">
                <a:tc gridSpan="2">
                  <a:txBody>
                    <a:bodyPr/>
                    <a:lstStyle/>
                    <a:p>
                      <a:pPr algn="just"/>
                      <a:r>
                        <a:rPr lang="fr-CA" sz="1600" dirty="0">
                          <a:effectLst/>
                        </a:rPr>
                        <a:t> </a:t>
                      </a:r>
                    </a:p>
                    <a:p>
                      <a:pPr algn="just"/>
                      <a:r>
                        <a:rPr lang="fr-CA" sz="1600" dirty="0">
                          <a:effectLst/>
                        </a:rPr>
                        <a:t>Source : Population Reference Bureau, 2019</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209190328"/>
                  </a:ext>
                </a:extLst>
              </a:tr>
            </a:tbl>
          </a:graphicData>
        </a:graphic>
      </p:graphicFrame>
      <p:sp>
        <p:nvSpPr>
          <p:cNvPr id="7" name="ZoneTexte 6">
            <a:extLst>
              <a:ext uri="{FF2B5EF4-FFF2-40B4-BE49-F238E27FC236}">
                <a16:creationId xmlns:a16="http://schemas.microsoft.com/office/drawing/2014/main" id="{7CE612AB-6977-4343-89FF-C49BD5D31DEC}"/>
              </a:ext>
            </a:extLst>
          </p:cNvPr>
          <p:cNvSpPr txBox="1"/>
          <p:nvPr/>
        </p:nvSpPr>
        <p:spPr>
          <a:xfrm>
            <a:off x="4303674" y="1983964"/>
            <a:ext cx="7539732"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des conséquences du besoin non satisfait élevé pour la planification familiale est un nombre élevé de grossesses non planifiées, avec de sérieux risques sur la santé des mères et de leurs nourrissons.</a:t>
            </a:r>
            <a:r>
              <a:rPr kumimoji="0" lang="fr-CA"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14</a:t>
            </a: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risques pour la santé sont les plus élevés chez les femmes qui sont jeunes ou ayant des grossesses rapprochées, ou qui ont eu de nombreuses naissances, avec un risque accru de complications et de décès pour les mères et leurs bébés.</a:t>
            </a:r>
            <a:r>
              <a:rPr kumimoji="0" lang="fr-CA"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15</a:t>
            </a: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Répondre aux besoins non satisfaits en matière de contraception moderne chez les adolescentes de 15 à 19 ans réduirait les grossesses non désirées de 6 millions par an, évitant ainsi 2,1 millions de naissances non désirées, 3,2 millions d’avortements et 5 600 décès maternels.</a:t>
            </a:r>
            <a:r>
              <a:rPr kumimoji="0" lang="fr-CA"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spTree>
    <p:extLst>
      <p:ext uri="{BB962C8B-B14F-4D97-AF65-F5344CB8AC3E}">
        <p14:creationId xmlns:p14="http://schemas.microsoft.com/office/powerpoint/2010/main" val="306531257"/>
      </p:ext>
    </p:extLst>
  </p:cSld>
  <p:clrMapOvr>
    <a:masterClrMapping/>
  </p:clrMapOvr>
  <mc:AlternateContent xmlns:mc="http://schemas.openxmlformats.org/markup-compatibility/2006" xmlns:p14="http://schemas.microsoft.com/office/powerpoint/2010/main">
    <mc:Choice Requires="p14">
      <p:transition spd="slow" p14:dur="2000" advTm="35351"/>
    </mc:Choice>
    <mc:Fallback xmlns="">
      <p:transition spd="slow" advTm="3535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3CDB2-5526-8A49-B3F8-DC33E2C22177}"/>
              </a:ext>
            </a:extLst>
          </p:cNvPr>
          <p:cNvSpPr>
            <a:spLocks noGrp="1"/>
          </p:cNvSpPr>
          <p:nvPr>
            <p:ph type="title"/>
          </p:nvPr>
        </p:nvSpPr>
        <p:spPr>
          <a:xfrm>
            <a:off x="631066" y="725557"/>
            <a:ext cx="11150256" cy="556591"/>
          </a:xfrm>
        </p:spPr>
        <p:txBody>
          <a:bodyPr/>
          <a:lstStyle/>
          <a:p>
            <a:pPr algn="ctr"/>
            <a:r>
              <a:rPr lang="fr-FR" sz="2800" kern="0" dirty="0">
                <a:latin typeface="Arial Black" panose="020B0A04020102020204" pitchFamily="34" charset="0"/>
              </a:rPr>
              <a:t>DÉFIS D’ACCES ET D’UTILISATION DE SERVICES DE CONTRACEPTION DANS LE CONTEXTE FRANCOPHONE</a:t>
            </a:r>
            <a:endParaRPr lang="fr-FR" sz="2800" dirty="0">
              <a:latin typeface="Arial Black" panose="020B0A04020102020204" pitchFamily="34" charset="0"/>
            </a:endParaRPr>
          </a:p>
        </p:txBody>
      </p:sp>
      <p:sp>
        <p:nvSpPr>
          <p:cNvPr id="4" name="Rectangle 3">
            <a:extLst>
              <a:ext uri="{FF2B5EF4-FFF2-40B4-BE49-F238E27FC236}">
                <a16:creationId xmlns:a16="http://schemas.microsoft.com/office/drawing/2014/main" id="{21685451-191E-CE03-3CE5-70AC3205E3DC}"/>
              </a:ext>
            </a:extLst>
          </p:cNvPr>
          <p:cNvSpPr/>
          <p:nvPr/>
        </p:nvSpPr>
        <p:spPr>
          <a:xfrm flipH="1">
            <a:off x="6717790" y="1651682"/>
            <a:ext cx="4949951" cy="3554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90000"/>
              </a:lnSpc>
              <a:spcBef>
                <a:spcPts val="1000"/>
              </a:spcBef>
              <a:spcAft>
                <a:spcPts val="0"/>
              </a:spcAft>
              <a:buClr>
                <a:srgbClr val="58C3EB"/>
              </a:buClr>
              <a:buSzTx/>
              <a:buFont typeface="+mj-lt"/>
              <a:buAutoNum type="romanUcPeriod" startAt="2"/>
              <a:tabLst/>
              <a:defRPr/>
            </a:pPr>
            <a:r>
              <a:rPr kumimoji="0" lang="fr-FR" sz="2400" b="1" i="0" u="none" strike="noStrike" kern="0" cap="none" spc="0" normalizeH="0" baseline="0" noProof="0" dirty="0">
                <a:ln>
                  <a:noFill/>
                </a:ln>
                <a:solidFill>
                  <a:srgbClr val="FF0000"/>
                </a:solidFill>
                <a:effectLst/>
                <a:uLnTx/>
                <a:uFillTx/>
                <a:latin typeface="Arial"/>
                <a:ea typeface="+mn-ea"/>
                <a:cs typeface="Arial"/>
              </a:rPr>
              <a:t>Manque de connaissances</a:t>
            </a:r>
            <a:r>
              <a:rPr kumimoji="0" lang="en-US" sz="2400" b="1" i="0" u="none" strike="noStrike" kern="0" cap="none" spc="0" normalizeH="0" baseline="0" noProof="0" dirty="0">
                <a:ln>
                  <a:noFill/>
                </a:ln>
                <a:solidFill>
                  <a:srgbClr val="FF0000"/>
                </a:solidFill>
                <a:effectLst/>
                <a:uLnTx/>
                <a:uFillTx/>
                <a:latin typeface="Arial"/>
                <a:ea typeface="+mn-ea"/>
                <a:cs typeface="Arial"/>
              </a:rPr>
              <a:t> </a:t>
            </a: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Manque d’informations claires et adaptées</a:t>
            </a: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Craintes avérées ou/non concernant les effets secondaires des contraceptifs</a:t>
            </a: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Absence de connaissances sur la santé reproductive, les différentes méthodes de contraception et leurs spécificités </a:t>
            </a:r>
            <a:r>
              <a:rPr kumimoji="0" lang="en-US" sz="2000" b="0" i="0" u="none" strike="noStrike" kern="0" cap="none" spc="0" normalizeH="0" baseline="30000" noProof="0" dirty="0">
                <a:ln>
                  <a:noFill/>
                </a:ln>
                <a:solidFill>
                  <a:sysClr val="windowText" lastClr="000000"/>
                </a:solidFill>
                <a:effectLst/>
                <a:uLnTx/>
                <a:uFillTx/>
                <a:latin typeface="Arial"/>
                <a:ea typeface="+mn-ea"/>
                <a:cs typeface="Arial"/>
              </a:rPr>
              <a:t>18</a:t>
            </a:r>
          </a:p>
          <a:p>
            <a:pPr marL="342900" marR="0" lvl="0" indent="-342900" algn="just"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450D16CC-EEAB-4A64-A316-AFFD6FE0B58C}"/>
              </a:ext>
            </a:extLst>
          </p:cNvPr>
          <p:cNvSpPr/>
          <p:nvPr/>
        </p:nvSpPr>
        <p:spPr>
          <a:xfrm>
            <a:off x="328247" y="1305026"/>
            <a:ext cx="5926249" cy="3157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90000"/>
              </a:lnSpc>
              <a:spcBef>
                <a:spcPts val="0"/>
              </a:spcBef>
              <a:spcAft>
                <a:spcPts val="600"/>
              </a:spcAft>
              <a:buClr>
                <a:srgbClr val="58C3EB"/>
              </a:buClr>
              <a:buSzTx/>
              <a:buFont typeface="+mj-lt"/>
              <a:buAutoNum type="romanUcPeriod"/>
              <a:tabLst/>
              <a:defRPr/>
            </a:pPr>
            <a:r>
              <a:rPr kumimoji="0" lang="fr-FR" sz="2400" b="1" i="0" u="none" strike="noStrike" kern="0" cap="none" spc="0" normalizeH="0" baseline="0" noProof="0" dirty="0">
                <a:ln>
                  <a:noFill/>
                </a:ln>
                <a:solidFill>
                  <a:srgbClr val="FF0000"/>
                </a:solidFill>
                <a:effectLst/>
                <a:uLnTx/>
                <a:uFillTx/>
                <a:latin typeface="Arial"/>
                <a:ea typeface="+mn-ea"/>
                <a:cs typeface="Arial"/>
              </a:rPr>
              <a:t>Environnement social et institutionnel</a:t>
            </a:r>
            <a:r>
              <a:rPr kumimoji="0" lang="en-US" sz="2400" b="1" i="0" u="none" strike="noStrike" kern="0" cap="none" spc="0" normalizeH="0" baseline="0" noProof="0" dirty="0">
                <a:ln>
                  <a:noFill/>
                </a:ln>
                <a:solidFill>
                  <a:srgbClr val="FF0000"/>
                </a:solidFill>
                <a:effectLst/>
                <a:uLnTx/>
                <a:uFillTx/>
                <a:latin typeface="Arial"/>
                <a:ea typeface="+mn-ea"/>
                <a:cs typeface="Arial"/>
              </a:rPr>
              <a:t> </a:t>
            </a:r>
          </a:p>
          <a:p>
            <a:pPr marL="800100" marR="0" lvl="1"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Contraception associée à l’infidélité</a:t>
            </a:r>
          </a:p>
          <a:p>
            <a:pPr marL="800100" marR="0" lvl="1"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Crainte de la stigmatisation</a:t>
            </a:r>
          </a:p>
          <a:p>
            <a:pPr marL="800100" marR="0" lvl="1"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Opposition de la famille et/ou du partenaire</a:t>
            </a:r>
          </a:p>
          <a:p>
            <a:pPr marL="800100" marR="0" lvl="1"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Restrictions légales/politiques liées à l'âge, l'état civil, au consentement parental/du conjoint existent dans de nombreux pays </a:t>
            </a:r>
            <a:r>
              <a:rPr kumimoji="0" lang="en-US" sz="2400" b="0" i="0" u="none" strike="noStrike" kern="0" cap="none" spc="0" normalizeH="0" baseline="30000" noProof="0" dirty="0">
                <a:ln>
                  <a:noFill/>
                </a:ln>
                <a:solidFill>
                  <a:sysClr val="windowText" lastClr="000000"/>
                </a:solidFill>
                <a:effectLst/>
                <a:uLnTx/>
                <a:uFillTx/>
                <a:latin typeface="Arial"/>
                <a:ea typeface="+mn-ea"/>
                <a:cs typeface="Arial"/>
              </a:rPr>
              <a:t>18</a:t>
            </a:r>
            <a:r>
              <a:rPr kumimoji="0" lang="fr-FR" sz="2000" b="0" i="0" u="none" strike="noStrike" kern="0" cap="none" spc="0" normalizeH="0" baseline="0" noProof="0" dirty="0">
                <a:ln>
                  <a:noFill/>
                </a:ln>
                <a:solidFill>
                  <a:prstClr val="black"/>
                </a:solidFill>
                <a:effectLst/>
                <a:uLnTx/>
                <a:uFillTx/>
                <a:latin typeface="Arial"/>
                <a:ea typeface="+mn-ea"/>
                <a:cs typeface="Arial"/>
              </a:rPr>
              <a:t> </a:t>
            </a:r>
            <a:endParaRPr kumimoji="0" lang="en-US" sz="2000" b="1" i="0" u="none" strike="noStrike" kern="0" cap="none" spc="0" normalizeH="0" baseline="0" noProof="0" dirty="0">
              <a:ln>
                <a:noFill/>
              </a:ln>
              <a:solidFill>
                <a:srgbClr val="FF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F560FD41-F708-673B-09C0-FCF76CEFDD2B}"/>
              </a:ext>
            </a:extLst>
          </p:cNvPr>
          <p:cNvSpPr/>
          <p:nvPr/>
        </p:nvSpPr>
        <p:spPr>
          <a:xfrm flipH="1">
            <a:off x="1003316" y="4480805"/>
            <a:ext cx="6275307" cy="209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90000"/>
              </a:lnSpc>
              <a:spcBef>
                <a:spcPts val="1000"/>
              </a:spcBef>
              <a:spcAft>
                <a:spcPts val="0"/>
              </a:spcAft>
              <a:buClr>
                <a:srgbClr val="58C3EB"/>
              </a:buClr>
              <a:buSzTx/>
              <a:buFont typeface="+mj-lt"/>
              <a:buAutoNum type="romanUcPeriod" startAt="3"/>
              <a:tabLst/>
              <a:defRPr/>
            </a:pPr>
            <a:r>
              <a:rPr kumimoji="0" lang="fr-FR" sz="2400" b="1" i="0" u="none" strike="noStrike" kern="0" cap="none" spc="0" normalizeH="0" baseline="0" noProof="0" dirty="0">
                <a:ln>
                  <a:noFill/>
                </a:ln>
                <a:solidFill>
                  <a:srgbClr val="FF0000"/>
                </a:solidFill>
                <a:effectLst/>
                <a:uLnTx/>
                <a:uFillTx/>
                <a:latin typeface="Arial"/>
                <a:ea typeface="+mn-ea"/>
                <a:cs typeface="Arial"/>
              </a:rPr>
              <a:t>Capacité financière</a:t>
            </a:r>
            <a:endParaRPr kumimoji="0" lang="en-US" sz="2400" b="1" i="0" u="none" strike="noStrike" kern="0" cap="none" spc="0" normalizeH="0" baseline="0" noProof="0" dirty="0">
              <a:ln>
                <a:noFill/>
              </a:ln>
              <a:solidFill>
                <a:srgbClr val="FF0000"/>
              </a:solidFill>
              <a:effectLst/>
              <a:uLnTx/>
              <a:uFillTx/>
              <a:latin typeface="Arial"/>
              <a:ea typeface="+mn-ea"/>
              <a:cs typeface="Arial"/>
            </a:endParaRP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Moindre accès à des ressources financières propres</a:t>
            </a: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Choix de la contraception basé sur leur perception des coût </a:t>
            </a:r>
            <a:r>
              <a:rPr kumimoji="0" lang="en-US" sz="2000" b="0" i="0" u="none" strike="noStrike" kern="0" cap="none" spc="0" normalizeH="0" baseline="30000" noProof="0" dirty="0">
                <a:ln>
                  <a:noFill/>
                </a:ln>
                <a:solidFill>
                  <a:prstClr val="black"/>
                </a:solidFill>
                <a:effectLst/>
                <a:uLnTx/>
                <a:uFillTx/>
                <a:latin typeface="Arial"/>
                <a:ea typeface="+mn-ea"/>
                <a:cs typeface="Arial"/>
              </a:rPr>
              <a:t>11</a:t>
            </a:r>
            <a:r>
              <a:rPr kumimoji="0" lang="en-US" sz="2000" b="0" i="0" u="none" strike="noStrike" kern="0" cap="none" spc="0" normalizeH="0" baseline="0" noProof="0" dirty="0">
                <a:ln>
                  <a:noFill/>
                </a:ln>
                <a:solidFill>
                  <a:sysClr val="windowText" lastClr="000000"/>
                </a:solidFill>
                <a:effectLst/>
                <a:uLnTx/>
                <a:uFillTx/>
                <a:latin typeface="Arial"/>
                <a:ea typeface="+mn-ea"/>
                <a:cs typeface="Arial"/>
              </a:rPr>
              <a:t>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7993504"/>
      </p:ext>
    </p:extLst>
  </p:cSld>
  <p:clrMapOvr>
    <a:masterClrMapping/>
  </p:clrMapOvr>
  <mc:AlternateContent xmlns:mc="http://schemas.openxmlformats.org/markup-compatibility/2006" xmlns:p14="http://schemas.microsoft.com/office/powerpoint/2010/main">
    <mc:Choice Requires="p14">
      <p:transition spd="slow" p14:dur="2000" advTm="65378"/>
    </mc:Choice>
    <mc:Fallback xmlns="">
      <p:transition spd="slow" advTm="6537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3CDB2-5526-8A49-B3F8-DC33E2C22177}"/>
              </a:ext>
            </a:extLst>
          </p:cNvPr>
          <p:cNvSpPr>
            <a:spLocks noGrp="1"/>
          </p:cNvSpPr>
          <p:nvPr>
            <p:ph type="title"/>
          </p:nvPr>
        </p:nvSpPr>
        <p:spPr>
          <a:xfrm>
            <a:off x="631066" y="725557"/>
            <a:ext cx="11163110" cy="556591"/>
          </a:xfrm>
        </p:spPr>
        <p:txBody>
          <a:bodyPr/>
          <a:lstStyle/>
          <a:p>
            <a:pPr algn="ctr"/>
            <a:r>
              <a:rPr lang="fr-FR" sz="2800" kern="0" dirty="0">
                <a:latin typeface="Arial Black" panose="020B0A04020102020204" pitchFamily="34" charset="0"/>
              </a:rPr>
              <a:t>DÉFIS D’ACCES ET D’UTILISATION DE SERVICES DE CONTRACEPTION DANS LE CONTEXTE FRANCOPHONE</a:t>
            </a:r>
            <a:endParaRPr lang="fr-FR" sz="2800" dirty="0">
              <a:latin typeface="Arial Black" panose="020B0A04020102020204" pitchFamily="34" charset="0"/>
            </a:endParaRPr>
          </a:p>
        </p:txBody>
      </p:sp>
      <p:sp>
        <p:nvSpPr>
          <p:cNvPr id="4" name="Rectangle 3">
            <a:extLst>
              <a:ext uri="{FF2B5EF4-FFF2-40B4-BE49-F238E27FC236}">
                <a16:creationId xmlns:a16="http://schemas.microsoft.com/office/drawing/2014/main" id="{21685451-191E-CE03-3CE5-70AC3205E3DC}"/>
              </a:ext>
            </a:extLst>
          </p:cNvPr>
          <p:cNvSpPr/>
          <p:nvPr/>
        </p:nvSpPr>
        <p:spPr>
          <a:xfrm flipH="1">
            <a:off x="6197110" y="1056610"/>
            <a:ext cx="5597066" cy="4723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90000"/>
              </a:lnSpc>
              <a:spcBef>
                <a:spcPts val="1000"/>
              </a:spcBef>
              <a:spcAft>
                <a:spcPts val="0"/>
              </a:spcAft>
              <a:buClr>
                <a:srgbClr val="58C3EB"/>
              </a:buClr>
              <a:buSzTx/>
              <a:buFont typeface="+mj-lt"/>
              <a:buAutoNum type="romanUcPeriod" startAt="5"/>
              <a:tabLst/>
              <a:defRPr/>
            </a:pPr>
            <a:r>
              <a:rPr kumimoji="0" lang="fr-FR" sz="2400" b="1" i="0" u="none" strike="noStrike" kern="0" cap="none" spc="0" normalizeH="0" baseline="0" noProof="0" dirty="0">
                <a:ln>
                  <a:noFill/>
                </a:ln>
                <a:solidFill>
                  <a:srgbClr val="FF0000"/>
                </a:solidFill>
                <a:effectLst/>
                <a:uLnTx/>
                <a:uFillTx/>
                <a:latin typeface="Arial"/>
                <a:ea typeface="+mn-ea"/>
                <a:cs typeface="Arial"/>
              </a:rPr>
              <a:t>Contexte humanitaire</a:t>
            </a:r>
            <a:endParaRPr kumimoji="0" lang="en-US" sz="2400" b="1" i="0" u="none" strike="noStrike" kern="0" cap="none" spc="0" normalizeH="0" baseline="0" noProof="0" dirty="0">
              <a:ln>
                <a:noFill/>
              </a:ln>
              <a:solidFill>
                <a:srgbClr val="FF0000"/>
              </a:solidFill>
              <a:effectLst/>
              <a:uLnTx/>
              <a:uFillTx/>
              <a:latin typeface="Arial"/>
              <a:ea typeface="+mn-ea"/>
              <a:cs typeface="Arial"/>
            </a:endParaRP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L’Afrique occidentale et centrale compte l’une des plus importantes populations déplacées en Afrique, avec quelque 5,6 millions de personnes déplacées internes, 1,3 million de réfugiés, 1,4 million de rapatriés qui ont encore besoin d’aide et 1,6 million d’apatrides.</a:t>
            </a:r>
          </a:p>
          <a:p>
            <a:pPr marL="342900" marR="0" lvl="0" indent="-342900" algn="just" defTabSz="914400" rtl="0" eaLnBrk="1" fontAlgn="auto" latinLnBrk="0" hangingPunct="1">
              <a:lnSpc>
                <a:spcPct val="90000"/>
              </a:lnSpc>
              <a:spcBef>
                <a:spcPts val="1000"/>
              </a:spcBef>
              <a:spcAft>
                <a:spcPts val="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L'interruption des services de santé pour les adolescents, notamment l’offre de services de contraception, augmente le risque de grossesses non désirées, d'IST et d'avortements à risque.</a:t>
            </a:r>
            <a:r>
              <a:rPr kumimoji="0" lang="en-US" sz="2000" b="0" i="0" u="none" strike="noStrike" kern="1200" cap="none" spc="0" normalizeH="0" baseline="30000" noProof="0" dirty="0">
                <a:ln>
                  <a:noFill/>
                </a:ln>
                <a:solidFill>
                  <a:prstClr val="black"/>
                </a:solidFill>
                <a:effectLst/>
                <a:uLnTx/>
                <a:uFillTx/>
                <a:latin typeface="Arial"/>
                <a:ea typeface="+mn-ea"/>
                <a:cs typeface="Arial"/>
              </a:rPr>
              <a:t>20</a:t>
            </a:r>
            <a:endParaRPr kumimoji="0" lang="fr-FR" sz="2000" b="0" i="0" u="none" strike="noStrike" kern="0" cap="none" spc="0" normalizeH="0" baseline="0" noProof="0" dirty="0">
              <a:ln>
                <a:noFill/>
              </a:ln>
              <a:solidFill>
                <a:prstClr val="black"/>
              </a:solidFill>
              <a:effectLst/>
              <a:uLnTx/>
              <a:uFillTx/>
              <a:latin typeface="Arial"/>
              <a:ea typeface="+mn-ea"/>
              <a:cs typeface="Arial"/>
            </a:endParaRPr>
          </a:p>
        </p:txBody>
      </p:sp>
      <p:sp>
        <p:nvSpPr>
          <p:cNvPr id="7" name="Rectangle 6">
            <a:extLst>
              <a:ext uri="{FF2B5EF4-FFF2-40B4-BE49-F238E27FC236}">
                <a16:creationId xmlns:a16="http://schemas.microsoft.com/office/drawing/2014/main" id="{450D16CC-EEAB-4A64-A316-AFFD6FE0B58C}"/>
              </a:ext>
            </a:extLst>
          </p:cNvPr>
          <p:cNvSpPr/>
          <p:nvPr/>
        </p:nvSpPr>
        <p:spPr>
          <a:xfrm>
            <a:off x="328245" y="1477997"/>
            <a:ext cx="5666647" cy="4723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90000"/>
              </a:lnSpc>
              <a:spcBef>
                <a:spcPts val="0"/>
              </a:spcBef>
              <a:spcAft>
                <a:spcPts val="600"/>
              </a:spcAft>
              <a:buClr>
                <a:srgbClr val="58C3EB"/>
              </a:buClr>
              <a:buSzTx/>
              <a:buFont typeface="+mj-lt"/>
              <a:buAutoNum type="romanUcPeriod" startAt="4"/>
              <a:tabLst/>
              <a:defRPr/>
            </a:pPr>
            <a:r>
              <a:rPr kumimoji="0" lang="fr-FR" sz="2400" b="1" i="0" u="none" strike="noStrike" kern="0" cap="none" spc="0" normalizeH="0" baseline="0" noProof="0" dirty="0">
                <a:ln>
                  <a:noFill/>
                </a:ln>
                <a:solidFill>
                  <a:srgbClr val="FF0000"/>
                </a:solidFill>
                <a:effectLst/>
                <a:uLnTx/>
                <a:uFillTx/>
                <a:latin typeface="Arial"/>
                <a:ea typeface="+mn-ea"/>
                <a:cs typeface="Arial"/>
              </a:rPr>
              <a:t>Q</a:t>
            </a:r>
            <a:r>
              <a:rPr kumimoji="0" lang="fr-FR" sz="2400" b="1" i="0" u="none" strike="noStrike" kern="0" cap="none" spc="0" normalizeH="0" baseline="0" noProof="0" dirty="0" err="1">
                <a:ln>
                  <a:noFill/>
                </a:ln>
                <a:solidFill>
                  <a:srgbClr val="FF0000"/>
                </a:solidFill>
                <a:effectLst/>
                <a:uLnTx/>
                <a:uFillTx/>
                <a:latin typeface="Arial"/>
                <a:ea typeface="+mn-ea"/>
                <a:cs typeface="Arial"/>
              </a:rPr>
              <a:t>ualité</a:t>
            </a:r>
            <a:r>
              <a:rPr kumimoji="0" lang="fr-FR" sz="2400" b="1" i="0" u="none" strike="noStrike" kern="0" cap="none" spc="0" normalizeH="0" baseline="0" noProof="0" dirty="0">
                <a:ln>
                  <a:noFill/>
                </a:ln>
                <a:solidFill>
                  <a:srgbClr val="FF0000"/>
                </a:solidFill>
                <a:effectLst/>
                <a:uLnTx/>
                <a:uFillTx/>
                <a:latin typeface="Arial"/>
                <a:ea typeface="+mn-ea"/>
                <a:cs typeface="Arial"/>
              </a:rPr>
              <a:t> des services</a:t>
            </a:r>
            <a:endParaRPr kumimoji="0" lang="en-US" sz="2400" b="1" i="0" u="none" strike="noStrike" kern="0" cap="none" spc="0" normalizeH="0" baseline="0" noProof="0" dirty="0">
              <a:ln>
                <a:noFill/>
              </a:ln>
              <a:solidFill>
                <a:srgbClr val="FF0000"/>
              </a:solidFill>
              <a:effectLst/>
              <a:uLnTx/>
              <a:uFillTx/>
              <a:latin typeface="Arial"/>
              <a:ea typeface="+mn-ea"/>
              <a:cs typeface="Arial"/>
            </a:endParaRP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Absence de prestataires formé-e-s aux besoins des adolescent-e-s</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Attitude hostile envers les adolescentes </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Refus de prescrire en-deçà d’un certain âge ou hors union</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Manque de confidentialité</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Difficulté d’accès aux formations sanitaires (FS) proposant la PF</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Manque de visibilité des FS proposant la PF</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a:ea typeface="+mn-ea"/>
                <a:cs typeface="Arial"/>
              </a:rPr>
              <a:t>Horaires d’ouverture des services de PF inappropriés </a:t>
            </a:r>
            <a:r>
              <a:rPr kumimoji="0" lang="en-US" sz="2000" b="0" i="0" u="none" strike="noStrike" kern="0" cap="none" spc="0" normalizeH="0" baseline="30000" noProof="0" dirty="0">
                <a:ln>
                  <a:noFill/>
                </a:ln>
                <a:solidFill>
                  <a:prstClr val="black"/>
                </a:solidFill>
                <a:effectLst/>
                <a:uLnTx/>
                <a:uFillTx/>
                <a:latin typeface="Arial"/>
                <a:ea typeface="+mn-ea"/>
                <a:cs typeface="Arial"/>
              </a:rPr>
              <a:t>19</a:t>
            </a:r>
          </a:p>
          <a:p>
            <a:pPr marL="342900" marR="0" lvl="0" indent="-342900" algn="just" defTabSz="914400" rtl="0" eaLnBrk="1" fontAlgn="auto" latinLnBrk="0" hangingPunct="1">
              <a:lnSpc>
                <a:spcPct val="90000"/>
              </a:lnSpc>
              <a:spcBef>
                <a:spcPts val="0"/>
              </a:spcBef>
              <a:spcAft>
                <a:spcPts val="600"/>
              </a:spcAft>
              <a:buClr>
                <a:srgbClr val="58C3EB"/>
              </a:buClr>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a:ea typeface="+mn-ea"/>
                <a:cs typeface="Arial"/>
              </a:rPr>
              <a:t>Manque de </a:t>
            </a:r>
            <a:r>
              <a:rPr kumimoji="0" lang="en-US" sz="2000" b="0" i="0" u="none" strike="noStrike" kern="0" cap="none" spc="0" normalizeH="0" baseline="0" noProof="0" dirty="0" err="1">
                <a:ln>
                  <a:noFill/>
                </a:ln>
                <a:solidFill>
                  <a:prstClr val="black"/>
                </a:solidFill>
                <a:effectLst/>
                <a:uLnTx/>
                <a:uFillTx/>
                <a:latin typeface="Arial"/>
                <a:ea typeface="+mn-ea"/>
                <a:cs typeface="Arial"/>
              </a:rPr>
              <a:t>données</a:t>
            </a:r>
            <a:r>
              <a:rPr kumimoji="0" lang="en-US" sz="2000" b="0" i="0" u="none" strike="noStrike" kern="0" cap="none" spc="0" normalizeH="0" baseline="0" noProof="0" dirty="0">
                <a:ln>
                  <a:noFill/>
                </a:ln>
                <a:solidFill>
                  <a:prstClr val="black"/>
                </a:solidFill>
                <a:effectLst/>
                <a:uLnTx/>
                <a:uFillTx/>
                <a:latin typeface="Arial"/>
                <a:ea typeface="+mn-ea"/>
                <a:cs typeface="Arial"/>
              </a:rPr>
              <a:t> </a:t>
            </a:r>
            <a:r>
              <a:rPr kumimoji="0" lang="en-US" sz="2000" b="0" i="0" u="none" strike="noStrike" kern="0" cap="none" spc="0" normalizeH="0" baseline="0" noProof="0" dirty="0" err="1">
                <a:ln>
                  <a:noFill/>
                </a:ln>
                <a:solidFill>
                  <a:prstClr val="black"/>
                </a:solidFill>
                <a:effectLst/>
                <a:uLnTx/>
                <a:uFillTx/>
                <a:latin typeface="Arial"/>
                <a:ea typeface="+mn-ea"/>
                <a:cs typeface="Arial"/>
              </a:rPr>
              <a:t>entravant</a:t>
            </a:r>
            <a:r>
              <a:rPr kumimoji="0" lang="en-US" sz="2000" b="0" i="0" u="none" strike="noStrike" kern="0" cap="none" spc="0" normalizeH="0" baseline="0" noProof="0" dirty="0">
                <a:ln>
                  <a:noFill/>
                </a:ln>
                <a:solidFill>
                  <a:prstClr val="black"/>
                </a:solidFill>
                <a:effectLst/>
                <a:uLnTx/>
                <a:uFillTx/>
                <a:latin typeface="Arial"/>
                <a:ea typeface="+mn-ea"/>
                <a:cs typeface="Arial"/>
              </a:rPr>
              <a:t> la planification, la gestion des </a:t>
            </a:r>
            <a:r>
              <a:rPr kumimoji="0" lang="en-US" sz="2000" b="0" i="0" u="none" strike="noStrike" kern="0" cap="none" spc="0" normalizeH="0" baseline="0" noProof="0" dirty="0" err="1">
                <a:ln>
                  <a:noFill/>
                </a:ln>
                <a:solidFill>
                  <a:prstClr val="black"/>
                </a:solidFill>
                <a:effectLst/>
                <a:uLnTx/>
                <a:uFillTx/>
                <a:latin typeface="Arial"/>
                <a:ea typeface="+mn-ea"/>
                <a:cs typeface="Arial"/>
              </a:rPr>
              <a:t>programmes</a:t>
            </a:r>
            <a:r>
              <a:rPr kumimoji="0" lang="en-US" sz="2000" b="0" i="0" u="none" strike="noStrike" kern="0" cap="none" spc="0" normalizeH="0" baseline="0" noProof="0" dirty="0">
                <a:ln>
                  <a:noFill/>
                </a:ln>
                <a:solidFill>
                  <a:prstClr val="black"/>
                </a:solidFill>
                <a:effectLst/>
                <a:uLnTx/>
                <a:uFillTx/>
                <a:latin typeface="Arial"/>
                <a:ea typeface="+mn-ea"/>
                <a:cs typeface="Arial"/>
              </a:rPr>
              <a:t>.</a:t>
            </a:r>
            <a:endParaRPr kumimoji="0" lang="en-US" sz="2000" b="0" i="0" u="none" strike="noStrike" kern="0" cap="none" spc="0" normalizeH="0" baseline="30000" noProof="0" dirty="0">
              <a:ln>
                <a:noFill/>
              </a:ln>
              <a:solidFill>
                <a:prstClr val="black"/>
              </a:solidFill>
              <a:effectLst/>
              <a:uLnTx/>
              <a:uFillTx/>
              <a:latin typeface="Arial"/>
              <a:ea typeface="+mn-ea"/>
              <a:cs typeface="Arial"/>
            </a:endParaRPr>
          </a:p>
          <a:p>
            <a:pPr marL="800100" marR="0" lvl="1" indent="-342900" algn="just" defTabSz="914400" rtl="0" eaLnBrk="1" fontAlgn="auto" latinLnBrk="0" hangingPunct="1">
              <a:lnSpc>
                <a:spcPct val="90000"/>
              </a:lnSpc>
              <a:spcBef>
                <a:spcPts val="0"/>
              </a:spcBef>
              <a:spcAft>
                <a:spcPts val="600"/>
              </a:spcAft>
              <a:buClr>
                <a:prstClr val="white"/>
              </a:buClr>
              <a:buSzTx/>
              <a:buFont typeface="Arial" panose="020B0604020202020204" pitchFamily="34" charset="0"/>
              <a:buChar char="•"/>
              <a:tabLst/>
              <a:defRPr/>
            </a:pPr>
            <a:endParaRPr kumimoji="0" lang="en-US" sz="2000" b="1" i="0" u="none" strike="noStrike" kern="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4248781793"/>
      </p:ext>
    </p:extLst>
  </p:cSld>
  <p:clrMapOvr>
    <a:masterClrMapping/>
  </p:clrMapOvr>
  <mc:AlternateContent xmlns:mc="http://schemas.openxmlformats.org/markup-compatibility/2006" xmlns:p14="http://schemas.microsoft.com/office/powerpoint/2010/main">
    <mc:Choice Requires="p14">
      <p:transition spd="slow" p14:dur="2000" advTm="84535"/>
    </mc:Choice>
    <mc:Fallback xmlns="">
      <p:transition spd="slow" advTm="845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E899B-4F20-154C-811D-7B1C5FF43518}"/>
              </a:ext>
            </a:extLst>
          </p:cNvPr>
          <p:cNvSpPr>
            <a:spLocks noGrp="1"/>
          </p:cNvSpPr>
          <p:nvPr>
            <p:ph type="title"/>
          </p:nvPr>
        </p:nvSpPr>
        <p:spPr>
          <a:xfrm>
            <a:off x="329184" y="455966"/>
            <a:ext cx="11448288" cy="954106"/>
          </a:xfrm>
        </p:spPr>
        <p:txBody>
          <a:bodyPr/>
          <a:lstStyle/>
          <a:p>
            <a:pPr algn="ctr"/>
            <a:r>
              <a:rPr lang="en-US" sz="4400" dirty="0">
                <a:latin typeface="Arial Black" panose="020B0A04020102020204" pitchFamily="34" charset="0"/>
                <a:cs typeface="Arial"/>
              </a:rPr>
              <a:t>INITIATIVE RÉGIONALE</a:t>
            </a:r>
            <a:br>
              <a:rPr lang="en-US" dirty="0">
                <a:latin typeface="Arial"/>
                <a:cs typeface="Arial"/>
              </a:rPr>
            </a:br>
            <a:r>
              <a:rPr lang="en-US" sz="2800" dirty="0">
                <a:solidFill>
                  <a:srgbClr val="C00000"/>
                </a:solidFill>
                <a:latin typeface="Arial"/>
                <a:cs typeface="Arial"/>
              </a:rPr>
              <a:t>LE PARTENARIAT DE OUAGADOUGOU (PO) </a:t>
            </a:r>
            <a:r>
              <a:rPr lang="en-US" sz="2800" baseline="30000" dirty="0">
                <a:latin typeface="Arial"/>
                <a:cs typeface="Arial"/>
              </a:rPr>
              <a:t>21, 22</a:t>
            </a:r>
            <a:endParaRPr lang="fr-FR" sz="3600" dirty="0"/>
          </a:p>
        </p:txBody>
      </p:sp>
      <p:pic>
        <p:nvPicPr>
          <p:cNvPr id="4" name="Image 3">
            <a:extLst>
              <a:ext uri="{FF2B5EF4-FFF2-40B4-BE49-F238E27FC236}">
                <a16:creationId xmlns:a16="http://schemas.microsoft.com/office/drawing/2014/main" id="{FA0C9EED-5145-194E-9E23-9586DE4C80B1}"/>
              </a:ext>
            </a:extLst>
          </p:cNvPr>
          <p:cNvPicPr>
            <a:picLocks noChangeAspect="1"/>
          </p:cNvPicPr>
          <p:nvPr/>
        </p:nvPicPr>
        <p:blipFill>
          <a:blip r:embed="rId3"/>
          <a:stretch>
            <a:fillRect/>
          </a:stretch>
        </p:blipFill>
        <p:spPr>
          <a:xfrm>
            <a:off x="590325" y="1442988"/>
            <a:ext cx="11011350" cy="5134512"/>
          </a:xfrm>
          <a:prstGeom prst="rect">
            <a:avLst/>
          </a:prstGeom>
        </p:spPr>
      </p:pic>
      <p:sp>
        <p:nvSpPr>
          <p:cNvPr id="5" name="ZoneTexte 4">
            <a:extLst>
              <a:ext uri="{FF2B5EF4-FFF2-40B4-BE49-F238E27FC236}">
                <a16:creationId xmlns:a16="http://schemas.microsoft.com/office/drawing/2014/main" id="{76BD4F2E-79FB-5447-818F-BB317AE0C3FC}"/>
              </a:ext>
            </a:extLst>
          </p:cNvPr>
          <p:cNvSpPr txBox="1"/>
          <p:nvPr/>
        </p:nvSpPr>
        <p:spPr>
          <a:xfrm>
            <a:off x="1093995" y="5623393"/>
            <a:ext cx="1054918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292B2C"/>
                </a:solidFill>
                <a:effectLst/>
                <a:uLnTx/>
                <a:uFillTx/>
                <a:latin typeface="Source Sans Pro" panose="020B0503030403020204" pitchFamily="34" charset="0"/>
                <a:ea typeface="+mn-ea"/>
                <a:cs typeface="+mn-cs"/>
              </a:rPr>
              <a:t>Le groupe clé des partenaires techniques et financiers est constitué de l’Agence Française de Développement (AFD), l’Agence Américaine pour le Développement International (USAID), la Fondation Bill &amp; Melinda Gates et la Fondation William et Flora Hewlett, le Ministère Français des Affaires </a:t>
            </a:r>
            <a:r>
              <a:rPr kumimoji="0" lang="fr-CA" sz="1400" b="0" i="0" u="none" strike="noStrike" kern="1200" cap="none" spc="0" normalizeH="0" baseline="0" noProof="0" dirty="0" err="1">
                <a:ln>
                  <a:noFill/>
                </a:ln>
                <a:solidFill>
                  <a:srgbClr val="292B2C"/>
                </a:solidFill>
                <a:effectLst/>
                <a:uLnTx/>
                <a:uFillTx/>
                <a:latin typeface="Source Sans Pro" panose="020B0503030403020204" pitchFamily="34" charset="0"/>
                <a:ea typeface="+mn-ea"/>
                <a:cs typeface="+mn-cs"/>
              </a:rPr>
              <a:t>Etrangères</a:t>
            </a:r>
            <a:r>
              <a:rPr kumimoji="0" lang="fr-CA" sz="1400" b="0" i="0" u="none" strike="noStrike" kern="1200" cap="none" spc="0" normalizeH="0" baseline="0" noProof="0" dirty="0">
                <a:ln>
                  <a:noFill/>
                </a:ln>
                <a:solidFill>
                  <a:srgbClr val="292B2C"/>
                </a:solidFill>
                <a:effectLst/>
                <a:uLnTx/>
                <a:uFillTx/>
                <a:latin typeface="Source Sans Pro" panose="020B0503030403020204" pitchFamily="34" charset="0"/>
                <a:ea typeface="+mn-ea"/>
                <a:cs typeface="+mn-cs"/>
              </a:rPr>
              <a:t>, le Fonds des Nations Unis pour la Population (UNFPA), de l’Organisation Ouest Africaine pour la Santé (OOAS) de la fondation de fonds d’investissement pour les enfants (CIFF) et le Département du Développement international (DFID).</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595944"/>
      </p:ext>
    </p:extLst>
  </p:cSld>
  <p:clrMapOvr>
    <a:masterClrMapping/>
  </p:clrMapOvr>
  <mc:AlternateContent xmlns:mc="http://schemas.openxmlformats.org/markup-compatibility/2006" xmlns:p14="http://schemas.microsoft.com/office/powerpoint/2010/main">
    <mc:Choice Requires="p14">
      <p:transition spd="slow" p14:dur="2000" advTm="35055"/>
    </mc:Choice>
    <mc:Fallback xmlns="">
      <p:transition spd="slow" advTm="350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en-US" dirty="0"/>
              <a:t>Plan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a:lstStyle/>
          <a:p>
            <a:r>
              <a:rPr lang="fr-FR" sz="2400" b="1" dirty="0">
                <a:solidFill>
                  <a:srgbClr val="0070C0"/>
                </a:solidFill>
              </a:rPr>
              <a:t>PERSPECTIVE GLOBALE</a:t>
            </a:r>
          </a:p>
          <a:p>
            <a:pPr lvl="1">
              <a:buClr>
                <a:srgbClr val="58C3EB"/>
              </a:buClr>
              <a:buFont typeface="Wingdings" panose="05000000000000000000" pitchFamily="2" charset="2"/>
              <a:buChar char="ü"/>
            </a:pPr>
            <a:r>
              <a:rPr lang="fr-FR" sz="2200" dirty="0"/>
              <a:t>Définition de la contraception</a:t>
            </a:r>
          </a:p>
          <a:p>
            <a:pPr lvl="1">
              <a:buClr>
                <a:srgbClr val="58C3EB"/>
              </a:buClr>
              <a:buFont typeface="Wingdings" panose="05000000000000000000" pitchFamily="2" charset="2"/>
              <a:buChar char="ü"/>
            </a:pPr>
            <a:r>
              <a:rPr lang="fr-FR" sz="2200" dirty="0"/>
              <a:t> Rationnel en matière de conseil et d’offres de services de contraception</a:t>
            </a:r>
          </a:p>
          <a:p>
            <a:pPr lvl="1">
              <a:buClr>
                <a:srgbClr val="58C3EB"/>
              </a:buClr>
              <a:buFont typeface="Wingdings" panose="05000000000000000000" pitchFamily="2" charset="2"/>
              <a:buChar char="ü"/>
            </a:pPr>
            <a:r>
              <a:rPr lang="fr-FR" sz="2200" dirty="0"/>
              <a:t>Obligations en matière de droit de l’homme</a:t>
            </a:r>
          </a:p>
          <a:p>
            <a:pPr lvl="1">
              <a:buClr>
                <a:srgbClr val="58C3EB"/>
              </a:buClr>
              <a:buFont typeface="Wingdings" panose="05000000000000000000" pitchFamily="2" charset="2"/>
              <a:buChar char="ü"/>
            </a:pPr>
            <a:r>
              <a:rPr lang="fr-FR" sz="2200" dirty="0"/>
              <a:t>Considérations d’ordre programmatique</a:t>
            </a:r>
          </a:p>
          <a:p>
            <a:pPr lvl="1">
              <a:buClr>
                <a:srgbClr val="58C3EB"/>
              </a:buClr>
              <a:buFont typeface="Wingdings" panose="05000000000000000000" pitchFamily="2" charset="2"/>
              <a:buChar char="ü"/>
            </a:pPr>
            <a:r>
              <a:rPr lang="fr-FR" sz="2200" dirty="0"/>
              <a:t>Mesures spécifiques en contexte de crises humanitaires</a:t>
            </a:r>
          </a:p>
          <a:p>
            <a:pPr lvl="1">
              <a:buClr>
                <a:srgbClr val="58C3EB"/>
              </a:buClr>
              <a:buFont typeface="Wingdings" panose="05000000000000000000" pitchFamily="2" charset="2"/>
              <a:buChar char="ü"/>
            </a:pPr>
            <a:r>
              <a:rPr lang="fr-FR" sz="2200" dirty="0"/>
              <a:t>Lignes directrices </a:t>
            </a:r>
          </a:p>
          <a:p>
            <a:r>
              <a:rPr lang="fr-FR" sz="2400" b="1" dirty="0">
                <a:solidFill>
                  <a:srgbClr val="0070C0"/>
                </a:solidFill>
              </a:rPr>
              <a:t>PERSPECTIVES REGIONALES</a:t>
            </a:r>
          </a:p>
          <a:p>
            <a:pPr lvl="1">
              <a:buClr>
                <a:srgbClr val="58C3EB"/>
              </a:buClr>
              <a:buFont typeface="Wingdings" panose="05000000000000000000" pitchFamily="2" charset="2"/>
              <a:buChar char="ü"/>
            </a:pPr>
            <a:r>
              <a:rPr lang="fr-FR" sz="2200" dirty="0"/>
              <a:t>Contexte régional (pays francophones)</a:t>
            </a:r>
          </a:p>
          <a:p>
            <a:pPr lvl="1">
              <a:buClr>
                <a:srgbClr val="58C3EB"/>
              </a:buClr>
              <a:buFont typeface="Wingdings" panose="05000000000000000000" pitchFamily="2" charset="2"/>
              <a:buChar char="ü"/>
            </a:pPr>
            <a:r>
              <a:rPr lang="fr-FR" sz="2200" dirty="0"/>
              <a:t>Défis et initiatives régionales</a:t>
            </a:r>
          </a:p>
          <a:p>
            <a:pPr lvl="1">
              <a:buClr>
                <a:srgbClr val="58C3EB"/>
              </a:buClr>
              <a:buFont typeface="Wingdings" panose="05000000000000000000" pitchFamily="2" charset="2"/>
              <a:buChar char="ü"/>
            </a:pPr>
            <a:r>
              <a:rPr lang="fr-FR" sz="2200" dirty="0"/>
              <a:t>Principaux messages sur la contraception </a:t>
            </a:r>
          </a:p>
          <a:p>
            <a:endParaRPr lang="en-US" dirty="0"/>
          </a:p>
        </p:txBody>
      </p:sp>
    </p:spTree>
    <p:extLst>
      <p:ext uri="{BB962C8B-B14F-4D97-AF65-F5344CB8AC3E}">
        <p14:creationId xmlns:p14="http://schemas.microsoft.com/office/powerpoint/2010/main" val="3036292364"/>
      </p:ext>
    </p:extLst>
  </p:cSld>
  <p:clrMapOvr>
    <a:masterClrMapping/>
  </p:clrMapOvr>
  <mc:AlternateContent xmlns:mc="http://schemas.openxmlformats.org/markup-compatibility/2006" xmlns:p14="http://schemas.microsoft.com/office/powerpoint/2010/main">
    <mc:Choice Requires="p14">
      <p:transition spd="slow" p14:dur="2000" advTm="29153"/>
    </mc:Choice>
    <mc:Fallback xmlns="">
      <p:transition spd="slow" advTm="2915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E899B-4F20-154C-811D-7B1C5FF43518}"/>
              </a:ext>
            </a:extLst>
          </p:cNvPr>
          <p:cNvSpPr>
            <a:spLocks noGrp="1"/>
          </p:cNvSpPr>
          <p:nvPr>
            <p:ph type="title"/>
          </p:nvPr>
        </p:nvSpPr>
        <p:spPr>
          <a:xfrm>
            <a:off x="631066" y="908435"/>
            <a:ext cx="10938500" cy="556591"/>
          </a:xfrm>
        </p:spPr>
        <p:txBody>
          <a:bodyPr/>
          <a:lstStyle/>
          <a:p>
            <a:pPr algn="ctr"/>
            <a:r>
              <a:rPr lang="en-US" dirty="0">
                <a:latin typeface="Arial Black" panose="020B0A04020102020204" pitchFamily="34" charset="0"/>
                <a:cs typeface="Arial"/>
              </a:rPr>
              <a:t>INITIATIVE RÉGIONALE</a:t>
            </a:r>
            <a:br>
              <a:rPr lang="en-US" sz="3600" dirty="0">
                <a:latin typeface="Arial"/>
                <a:cs typeface="Arial"/>
              </a:rPr>
            </a:br>
            <a:r>
              <a:rPr lang="en-US" sz="3600" dirty="0">
                <a:solidFill>
                  <a:srgbClr val="C00000"/>
                </a:solidFill>
                <a:latin typeface="Arial"/>
                <a:cs typeface="Arial"/>
              </a:rPr>
              <a:t>LE PARTENARIAT DE OUAGADOUGOU (PO) </a:t>
            </a:r>
            <a:r>
              <a:rPr lang="en-US" sz="3600" baseline="30000" dirty="0">
                <a:latin typeface="Arial"/>
                <a:cs typeface="Arial"/>
              </a:rPr>
              <a:t>21, 22</a:t>
            </a:r>
            <a:endParaRPr lang="fr-FR" sz="3600" dirty="0"/>
          </a:p>
        </p:txBody>
      </p:sp>
      <p:sp>
        <p:nvSpPr>
          <p:cNvPr id="6" name="ZoneTexte 5">
            <a:extLst>
              <a:ext uri="{FF2B5EF4-FFF2-40B4-BE49-F238E27FC236}">
                <a16:creationId xmlns:a16="http://schemas.microsoft.com/office/drawing/2014/main" id="{B628D9D9-638E-E044-8DE4-AAB013522E45}"/>
              </a:ext>
            </a:extLst>
          </p:cNvPr>
          <p:cNvSpPr txBox="1"/>
          <p:nvPr/>
        </p:nvSpPr>
        <p:spPr>
          <a:xfrm>
            <a:off x="350933" y="1598913"/>
            <a:ext cx="11490134" cy="4247317"/>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Une vision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Une Afrique de l’Ouest francophone où un accès facile à la planification familiale de qualité sauve et améliore la vie des femmes et des jeunes et sert de catalyseur pour un développement durable pour tous.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Un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objectif</a:t>
            </a:r>
            <a:r>
              <a:rPr kumimoji="0" lang="en-US" sz="18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070C0"/>
                </a:solidFill>
                <a:effectLst/>
                <a:uLnTx/>
                <a:uFillTx/>
                <a:latin typeface="Calibri" panose="020F0502020204030204"/>
                <a:ea typeface="+mn-ea"/>
                <a:cs typeface="+mn-cs"/>
              </a:rPr>
              <a:t>Phase 1, 2</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augmenter le nombre de femmes utilisatrices de méthodes contraceptives modernes d’au moins un million entre 2011 et 2015 et de 2,2 millions entre 2016 et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070C0"/>
                </a:solidFill>
                <a:effectLst/>
                <a:uLnTx/>
                <a:uFillTx/>
                <a:latin typeface="Calibri" panose="020F0502020204030204"/>
                <a:ea typeface="+mn-ea"/>
                <a:cs typeface="+mn-cs"/>
              </a:rPr>
              <a:t>Phase 3</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atteindre 13 millions d’utilisatrices de méthodes modernes d’ici 2030, doublant ainsi le chiffre actuel qui est de 6,5 millions.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Deux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principes</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une meilleure coordination des bailleurs de fonds pour maximiser le soutien aux pays et également sur la collaboration.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Une coopération nationale et régionale pour répondre aux besoins non satisfaits en matière de planification familiale. </a:t>
            </a:r>
          </a:p>
        </p:txBody>
      </p:sp>
    </p:spTree>
    <p:extLst>
      <p:ext uri="{BB962C8B-B14F-4D97-AF65-F5344CB8AC3E}">
        <p14:creationId xmlns:p14="http://schemas.microsoft.com/office/powerpoint/2010/main" val="1937495395"/>
      </p:ext>
    </p:extLst>
  </p:cSld>
  <p:clrMapOvr>
    <a:masterClrMapping/>
  </p:clrMapOvr>
  <mc:AlternateContent xmlns:mc="http://schemas.openxmlformats.org/markup-compatibility/2006" xmlns:p14="http://schemas.microsoft.com/office/powerpoint/2010/main">
    <mc:Choice Requires="p14">
      <p:transition spd="slow" p14:dur="2000" advTm="36106"/>
    </mc:Choice>
    <mc:Fallback xmlns="">
      <p:transition spd="slow" advTm="3610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E899B-4F20-154C-811D-7B1C5FF43518}"/>
              </a:ext>
            </a:extLst>
          </p:cNvPr>
          <p:cNvSpPr>
            <a:spLocks noGrp="1"/>
          </p:cNvSpPr>
          <p:nvPr>
            <p:ph type="title"/>
          </p:nvPr>
        </p:nvSpPr>
        <p:spPr>
          <a:xfrm>
            <a:off x="631065" y="937313"/>
            <a:ext cx="11210001" cy="556591"/>
          </a:xfrm>
        </p:spPr>
        <p:txBody>
          <a:bodyPr/>
          <a:lstStyle/>
          <a:p>
            <a:pPr algn="ctr"/>
            <a:r>
              <a:rPr lang="en-US" dirty="0">
                <a:latin typeface="Arial Black" panose="020B0A04020102020204" pitchFamily="34" charset="0"/>
                <a:cs typeface="Arial"/>
              </a:rPr>
              <a:t>INITIATIVE RÉGIONALE</a:t>
            </a:r>
            <a:br>
              <a:rPr lang="en-US" dirty="0">
                <a:latin typeface="Arial"/>
                <a:cs typeface="Arial"/>
              </a:rPr>
            </a:br>
            <a:r>
              <a:rPr lang="en-US" dirty="0">
                <a:latin typeface="Arial"/>
                <a:cs typeface="Arial"/>
              </a:rPr>
              <a:t> </a:t>
            </a:r>
            <a:r>
              <a:rPr lang="en-US" dirty="0">
                <a:solidFill>
                  <a:srgbClr val="C00000"/>
                </a:solidFill>
                <a:latin typeface="Arial"/>
                <a:cs typeface="Arial"/>
              </a:rPr>
              <a:t>LE PARTENARIAT DE OUAGADOUGOU </a:t>
            </a:r>
            <a:r>
              <a:rPr lang="en-US" baseline="30000" dirty="0">
                <a:latin typeface="Arial"/>
                <a:cs typeface="Arial"/>
              </a:rPr>
              <a:t>21, 22</a:t>
            </a:r>
            <a:endParaRPr lang="fr-FR" dirty="0"/>
          </a:p>
        </p:txBody>
      </p:sp>
      <p:sp>
        <p:nvSpPr>
          <p:cNvPr id="5" name="ZoneTexte 4">
            <a:extLst>
              <a:ext uri="{FF2B5EF4-FFF2-40B4-BE49-F238E27FC236}">
                <a16:creationId xmlns:a16="http://schemas.microsoft.com/office/drawing/2014/main" id="{FCE0E01C-4028-E943-A59D-2CEB36D1B323}"/>
              </a:ext>
            </a:extLst>
          </p:cNvPr>
          <p:cNvSpPr txBox="1"/>
          <p:nvPr/>
        </p:nvSpPr>
        <p:spPr>
          <a:xfrm>
            <a:off x="631825" y="1589288"/>
            <a:ext cx="112092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0000"/>
                </a:solidFill>
                <a:effectLst/>
                <a:uLnTx/>
                <a:uFillTx/>
                <a:latin typeface="Calibri"/>
                <a:ea typeface="+mn-ea"/>
                <a:cs typeface="+mn-cs"/>
              </a:rPr>
              <a:t>Partenariat de Ouagadougou: d’importants résultats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1" i="0" u="none" strike="noStrike" kern="1200" cap="none" spc="0" normalizeH="0" baseline="0" noProof="0" dirty="0">
              <a:ln>
                <a:noFill/>
              </a:ln>
              <a:solidFill>
                <a:srgbClr val="0070C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En 2021, 460 000 utilisatrices additionnelles ont été répertoriées dans les pays du PO, 30 000 au dessus de l’objectif annuel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En 2021, la Côte d'Ivoire (23 %) et le Burkina Faso (20 %) ont contribué le plus aux utilisateurs et ont dépassé les attentes.  Ce qui n’a pas été le cas pour le Bénin, la Guinée et le Togo.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2015 à 2021: des progrès cumulés par rapport aux objectifs annuels atteignant 2,75 millions d’utilisatrices additionnelles, 86 000 utilisatrices au dessus de l’objectif régional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4,1 millions d’utilisatrices additionnelles en 10 ans ( 2011 –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L’impact global depuis le lancement du PO est significatif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srgbClr val="58C3EB"/>
                </a:solidFill>
                <a:effectLst/>
                <a:uLnTx/>
                <a:uFillTx/>
                <a:latin typeface="Calibri" panose="020F0502020204030204"/>
                <a:ea typeface="+mn-ea"/>
                <a:cs typeface="+mn-cs"/>
              </a:rPr>
              <a:t>19 700 000 grossesses non désirées évitées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srgbClr val="58C3EB"/>
                </a:solidFill>
                <a:effectLst/>
                <a:uLnTx/>
                <a:uFillTx/>
                <a:latin typeface="Calibri" panose="020F0502020204030204"/>
                <a:ea typeface="+mn-ea"/>
                <a:cs typeface="+mn-cs"/>
              </a:rPr>
              <a:t>7 000 000 avortements à risque évités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1" i="0" u="none" strike="noStrike" kern="1200" cap="none" spc="0" normalizeH="0" baseline="0" noProof="0" dirty="0">
                <a:ln>
                  <a:noFill/>
                </a:ln>
                <a:solidFill>
                  <a:srgbClr val="58C3EB"/>
                </a:solidFill>
                <a:effectLst/>
                <a:uLnTx/>
                <a:uFillTx/>
                <a:latin typeface="Calibri" panose="020F0502020204030204"/>
                <a:ea typeface="+mn-ea"/>
                <a:cs typeface="+mn-cs"/>
              </a:rPr>
              <a:t>66 000 décès maternels évités</a:t>
            </a:r>
          </a:p>
        </p:txBody>
      </p:sp>
    </p:spTree>
    <p:extLst>
      <p:ext uri="{BB962C8B-B14F-4D97-AF65-F5344CB8AC3E}">
        <p14:creationId xmlns:p14="http://schemas.microsoft.com/office/powerpoint/2010/main" val="2621668263"/>
      </p:ext>
    </p:extLst>
  </p:cSld>
  <p:clrMapOvr>
    <a:masterClrMapping/>
  </p:clrMapOvr>
  <mc:AlternateContent xmlns:mc="http://schemas.openxmlformats.org/markup-compatibility/2006" xmlns:p14="http://schemas.microsoft.com/office/powerpoint/2010/main">
    <mc:Choice Requires="p14">
      <p:transition spd="slow" p14:dur="2000" advTm="17256"/>
    </mc:Choice>
    <mc:Fallback xmlns="">
      <p:transition spd="slow" advTm="1725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3C34A-9403-4D49-871F-6E2CACE04331}"/>
              </a:ext>
            </a:extLst>
          </p:cNvPr>
          <p:cNvSpPr>
            <a:spLocks noGrp="1"/>
          </p:cNvSpPr>
          <p:nvPr>
            <p:ph type="title"/>
          </p:nvPr>
        </p:nvSpPr>
        <p:spPr>
          <a:xfrm>
            <a:off x="511247" y="359799"/>
            <a:ext cx="11169507" cy="556591"/>
          </a:xfrm>
        </p:spPr>
        <p:txBody>
          <a:bodyPr/>
          <a:lstStyle/>
          <a:p>
            <a:pPr algn="ctr"/>
            <a:r>
              <a:rPr lang="en-US" sz="3600" dirty="0">
                <a:latin typeface="Arial Black" panose="020B0A04020102020204" pitchFamily="34" charset="0"/>
                <a:cs typeface="Arial"/>
              </a:rPr>
              <a:t>Opportunités pour la region Francophone  </a:t>
            </a:r>
            <a:endParaRPr lang="fr-FR" sz="3600" dirty="0">
              <a:latin typeface="Arial Black" panose="020B0A04020102020204" pitchFamily="34" charset="0"/>
            </a:endParaRPr>
          </a:p>
        </p:txBody>
      </p:sp>
      <p:sp>
        <p:nvSpPr>
          <p:cNvPr id="6" name="ZoneTexte 5">
            <a:extLst>
              <a:ext uri="{FF2B5EF4-FFF2-40B4-BE49-F238E27FC236}">
                <a16:creationId xmlns:a16="http://schemas.microsoft.com/office/drawing/2014/main" id="{87B982E2-EAC1-9AC6-185D-BACBACC1065D}"/>
              </a:ext>
            </a:extLst>
          </p:cNvPr>
          <p:cNvSpPr txBox="1"/>
          <p:nvPr/>
        </p:nvSpPr>
        <p:spPr>
          <a:xfrm>
            <a:off x="7007192" y="1152168"/>
            <a:ext cx="4889634" cy="54014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2000" b="1" i="0" u="sng"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Stratégie Jeunes du PO</a:t>
            </a:r>
            <a:endParaRPr kumimoji="0" lang="fr-CA" sz="2000" b="1" i="0" u="sng"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répondre efficacement aux besoins spécifiques des adolescents et des jeunes en DSSR, l’Unité de Coordination du PO (UCPO) a mis en place une stratégie jeunes comme instrument de promotion.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Cette stratégie, conçue et mises en œuvre par les jeunes, comporte trois axes à savoir: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Intégrer les jeunes dans toutes les activités de l’UCPO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Constituer une équipe et créer une vision commune sous la direction des jeunes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Relier les partenaires clés au mouvement</a:t>
            </a:r>
          </a:p>
        </p:txBody>
      </p:sp>
      <p:sp>
        <p:nvSpPr>
          <p:cNvPr id="8" name="ZoneTexte 7">
            <a:extLst>
              <a:ext uri="{FF2B5EF4-FFF2-40B4-BE49-F238E27FC236}">
                <a16:creationId xmlns:a16="http://schemas.microsoft.com/office/drawing/2014/main" id="{8BE78506-7BFD-0562-E114-CAAD6BB7B20D}"/>
              </a:ext>
            </a:extLst>
          </p:cNvPr>
          <p:cNvSpPr txBox="1"/>
          <p:nvPr/>
        </p:nvSpPr>
        <p:spPr>
          <a:xfrm>
            <a:off x="538270" y="1111073"/>
            <a:ext cx="6069794" cy="50629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2000" b="1" i="0" u="sng" strike="noStrike" kern="0" cap="none" spc="0" normalizeH="0" baseline="0" noProof="0" dirty="0">
                <a:ln>
                  <a:noFill/>
                </a:ln>
                <a:solidFill>
                  <a:srgbClr val="FF0000"/>
                </a:solidFill>
                <a:effectLst/>
                <a:uLnTx/>
                <a:uFillTx/>
                <a:latin typeface="Arial"/>
                <a:ea typeface="+mn-ea"/>
                <a:cs typeface="Arial"/>
              </a:rPr>
              <a:t>Un programme d’action commun de changement social et de comportement en faveur de la planification familiale dans le pays du Partenariat de Ouagadougou (PO) </a:t>
            </a:r>
            <a:r>
              <a:rPr kumimoji="0" lang="fr-FR" sz="2000" b="1" i="0" u="none" strike="noStrike" kern="0" cap="none" spc="0" normalizeH="0" baseline="30000" noProof="0" dirty="0">
                <a:ln>
                  <a:noFill/>
                </a:ln>
                <a:solidFill>
                  <a:srgbClr val="FF0000"/>
                </a:solidFill>
                <a:effectLst/>
                <a:uLnTx/>
                <a:uFillTx/>
                <a:latin typeface="Arial"/>
                <a:ea typeface="+mn-ea"/>
                <a:cs typeface="Arial"/>
              </a:rPr>
              <a:t>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sysClr val="windowText" lastClr="000000"/>
                </a:solidFill>
                <a:effectLst/>
                <a:uLnTx/>
                <a:uFillTx/>
                <a:latin typeface="Arial"/>
                <a:ea typeface="+mn-ea"/>
                <a:cs typeface="Arial"/>
              </a:rPr>
              <a:t>Le PO forme un cadre permettant aux gouvernements, aux partenaires financiers et aux gestionnaires de coordonner leurs actions afin d’exercer un plus grand impact par les moyens suivants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sysClr val="windowText" lastClr="000000"/>
                </a:solidFill>
                <a:effectLst/>
                <a:uLnTx/>
                <a:uFillTx/>
                <a:latin typeface="Arial"/>
                <a:ea typeface="+mn-ea"/>
                <a:cs typeface="Arial"/>
              </a:rPr>
              <a:t> 1) Identifier les priorités stratégiques du changement social et de comportement (CSC) et de la PF nécessitant un investissement accru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sysClr val="windowText" lastClr="000000"/>
                </a:solidFill>
                <a:effectLst/>
                <a:uLnTx/>
                <a:uFillTx/>
                <a:latin typeface="Arial"/>
                <a:ea typeface="+mn-ea"/>
                <a:cs typeface="Arial"/>
              </a:rPr>
              <a:t> 2) Catalyser la coordination et la collaboration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solidFill>
                  <a:sysClr val="windowText" lastClr="000000"/>
                </a:solidFill>
                <a:effectLst/>
                <a:uLnTx/>
                <a:uFillTx/>
                <a:latin typeface="Arial"/>
                <a:ea typeface="+mn-ea"/>
                <a:cs typeface="Arial"/>
              </a:rPr>
              <a:t>3) Créer des liens entre investissements régionaux et efforts internationaux. </a:t>
            </a:r>
            <a:endParaRPr kumimoji="0" lang="en-US" sz="20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2863442554"/>
      </p:ext>
    </p:extLst>
  </p:cSld>
  <p:clrMapOvr>
    <a:masterClrMapping/>
  </p:clrMapOvr>
  <mc:AlternateContent xmlns:mc="http://schemas.openxmlformats.org/markup-compatibility/2006" xmlns:p14="http://schemas.microsoft.com/office/powerpoint/2010/main">
    <mc:Choice Requires="p14">
      <p:transition spd="slow" p14:dur="2000" advTm="65065"/>
    </mc:Choice>
    <mc:Fallback xmlns="">
      <p:transition spd="slow" advTm="6506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3C34A-9403-4D49-871F-6E2CACE04331}"/>
              </a:ext>
            </a:extLst>
          </p:cNvPr>
          <p:cNvSpPr>
            <a:spLocks noGrp="1"/>
          </p:cNvSpPr>
          <p:nvPr>
            <p:ph type="title"/>
          </p:nvPr>
        </p:nvSpPr>
        <p:spPr>
          <a:xfrm>
            <a:off x="665328" y="379047"/>
            <a:ext cx="10861345" cy="556591"/>
          </a:xfrm>
        </p:spPr>
        <p:txBody>
          <a:bodyPr/>
          <a:lstStyle/>
          <a:p>
            <a:pPr algn="ctr"/>
            <a:r>
              <a:rPr lang="en-US" sz="3600" dirty="0">
                <a:latin typeface="Arial Black" panose="020B0A04020102020204" pitchFamily="34" charset="0"/>
                <a:cs typeface="Arial"/>
              </a:rPr>
              <a:t>Opportunités pour la region Francophone  </a:t>
            </a:r>
            <a:endParaRPr lang="fr-FR" sz="3600" dirty="0">
              <a:latin typeface="Arial Black" panose="020B0A04020102020204" pitchFamily="34" charset="0"/>
            </a:endParaRPr>
          </a:p>
        </p:txBody>
      </p:sp>
      <p:sp>
        <p:nvSpPr>
          <p:cNvPr id="3" name="Espace réservé du texte 2">
            <a:extLst>
              <a:ext uri="{FF2B5EF4-FFF2-40B4-BE49-F238E27FC236}">
                <a16:creationId xmlns:a16="http://schemas.microsoft.com/office/drawing/2014/main" id="{27B7F36A-C41B-EF47-8A3D-0CCD09FCEC53}"/>
              </a:ext>
            </a:extLst>
          </p:cNvPr>
          <p:cNvSpPr>
            <a:spLocks noGrp="1"/>
          </p:cNvSpPr>
          <p:nvPr>
            <p:ph type="body" sz="quarter" idx="13"/>
          </p:nvPr>
        </p:nvSpPr>
        <p:spPr/>
        <p:txBody>
          <a:bodyPr/>
          <a:lstStyle/>
          <a:p>
            <a:pPr>
              <a:defRPr/>
            </a:pPr>
            <a:endParaRPr lang="en-US" b="1" u="sng" kern="0" dirty="0">
              <a:solidFill>
                <a:srgbClr val="FF0000"/>
              </a:solidFill>
            </a:endParaRPr>
          </a:p>
          <a:p>
            <a:pPr>
              <a:defRPr/>
            </a:pPr>
            <a:endParaRPr lang="en-US" b="1" u="sng" kern="0" dirty="0">
              <a:solidFill>
                <a:srgbClr val="FF0000"/>
              </a:solidFill>
            </a:endParaRPr>
          </a:p>
          <a:p>
            <a:pPr>
              <a:defRPr/>
            </a:pPr>
            <a:endParaRPr lang="en-US" b="1" u="sng" kern="0" dirty="0">
              <a:solidFill>
                <a:srgbClr val="FF0000"/>
              </a:solidFill>
            </a:endParaRPr>
          </a:p>
        </p:txBody>
      </p:sp>
      <p:sp>
        <p:nvSpPr>
          <p:cNvPr id="8" name="Rectangle 7">
            <a:extLst>
              <a:ext uri="{FF2B5EF4-FFF2-40B4-BE49-F238E27FC236}">
                <a16:creationId xmlns:a16="http://schemas.microsoft.com/office/drawing/2014/main" id="{0044EDDE-13B3-D329-758B-ED3F11EE78A0}"/>
              </a:ext>
            </a:extLst>
          </p:cNvPr>
          <p:cNvSpPr/>
          <p:nvPr/>
        </p:nvSpPr>
        <p:spPr>
          <a:xfrm rot="10800000" flipV="1">
            <a:off x="6096000" y="1292350"/>
            <a:ext cx="5535168" cy="4620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Action Accélérée pour la Santé des Adolescents (AA-HA)</a:t>
            </a:r>
            <a:r>
              <a:rPr kumimoji="0" lang="en-US" sz="2400" b="0" i="0" u="none" strike="noStrike" kern="1200" cap="none" spc="0" normalizeH="0" baseline="3000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30000" noProof="0" dirty="0">
                <a:ln>
                  <a:noFill/>
                </a:ln>
                <a:solidFill>
                  <a:srgbClr val="FF0000"/>
                </a:solidFill>
                <a:effectLst/>
                <a:uLnTx/>
                <a:uFillTx/>
                <a:latin typeface="Calibri" panose="020F0502020204030204"/>
                <a:ea typeface="+mn-ea"/>
                <a:cs typeface="+mn-cs"/>
              </a:rPr>
              <a:t>25</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2017, l'OMS a publié des orientations à l'intention des pays sur la manière d'évaluer les besoins des adolescents en matière de santé, notamment en ce qui concerne la contraception, et recommande des interventions fondées sur des données probantes pour répondre à ces besoins. De nombreux pays dans la </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region</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francophone s’appuient sur ces orientations pour élaborer leurs plans </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strategiques</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adolescents et Jeunes.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792F4223-B4DD-606D-2511-AB29F8259E54}"/>
              </a:ext>
            </a:extLst>
          </p:cNvPr>
          <p:cNvSpPr/>
          <p:nvPr/>
        </p:nvSpPr>
        <p:spPr>
          <a:xfrm>
            <a:off x="256032" y="1292349"/>
            <a:ext cx="5327904" cy="4620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La stratégie mondiale pour la santé des femmes, des enfants et des adolescents, 2016-2030 </a:t>
            </a:r>
            <a:r>
              <a:rPr kumimoji="0" lang="en-US" sz="2400" b="0" i="0" u="none" strike="noStrike" kern="1200" cap="none" spc="0" normalizeH="0" baseline="30000" noProof="0" dirty="0">
                <a:ln>
                  <a:noFill/>
                </a:ln>
                <a:solidFill>
                  <a:srgbClr val="FF0000"/>
                </a:solidFill>
                <a:effectLst/>
                <a:uLnTx/>
                <a:uFillTx/>
                <a:latin typeface="Calibri" panose="020F0502020204030204"/>
                <a:ea typeface="+mn-ea"/>
                <a:cs typeface="+mn-cs"/>
              </a:rPr>
              <a:t>24</a:t>
            </a:r>
            <a:r>
              <a:rPr kumimoji="0" lang="fr-FR" sz="2400" b="1" i="0" u="none" strike="noStrike" kern="1200" cap="none" spc="0" normalizeH="0" baseline="0" noProof="0" dirty="0">
                <a:ln>
                  <a:noFill/>
                </a:ln>
                <a:solidFill>
                  <a:srgbClr val="58C3EB"/>
                </a:solidFill>
                <a:effectLst/>
                <a:uLnTx/>
                <a:uFillTx/>
                <a:latin typeface="Arial" panose="020B0604020202020204" pitchFamily="34" charset="0"/>
                <a:ea typeface="+mn-ea"/>
                <a:cs typeface="Arial" panose="020B0604020202020204" pitchFamily="34" charset="0"/>
              </a:rPr>
              <a:t> </a:t>
            </a:r>
            <a:endParaRPr kumimoji="0" lang="fr-FR" sz="2000" b="0" i="0" u="none" strike="noStrike" kern="1200" cap="none" spc="0" normalizeH="0" baseline="0" noProof="0" dirty="0">
              <a:ln>
                <a:noFill/>
              </a:ln>
              <a:solidFill>
                <a:srgbClr val="58C3EB"/>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2016, l'OMS a dirigé l'élaboration de cette stratégie mondiale, qui constitue une occasion idéale d'élargir la disponibilité et l'accessibilité des informations, des conseils et des prestations en matière de contraception pour les adolescents. Certains pays de la région ont élaboré leurs propres plans conformément à la stratégie.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9371554"/>
      </p:ext>
    </p:extLst>
  </p:cSld>
  <p:clrMapOvr>
    <a:masterClrMapping/>
  </p:clrMapOvr>
  <mc:AlternateContent xmlns:mc="http://schemas.openxmlformats.org/markup-compatibility/2006" xmlns:p14="http://schemas.microsoft.com/office/powerpoint/2010/main">
    <mc:Choice Requires="p14">
      <p:transition spd="slow" p14:dur="2000" advTm="39322"/>
    </mc:Choice>
    <mc:Fallback xmlns="">
      <p:transition spd="slow" advTm="3932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ACB0A-42FB-8F48-9CAC-49E081ED180D}"/>
              </a:ext>
            </a:extLst>
          </p:cNvPr>
          <p:cNvSpPr>
            <a:spLocks noGrp="1"/>
          </p:cNvSpPr>
          <p:nvPr>
            <p:ph type="title"/>
          </p:nvPr>
        </p:nvSpPr>
        <p:spPr>
          <a:xfrm>
            <a:off x="485517" y="1110569"/>
            <a:ext cx="11220966" cy="556591"/>
          </a:xfrm>
        </p:spPr>
        <p:txBody>
          <a:bodyPr/>
          <a:lstStyle/>
          <a:p>
            <a:pPr algn="ctr"/>
            <a:r>
              <a:rPr lang="en-US" sz="3200" dirty="0" err="1"/>
              <a:t>Considérations</a:t>
            </a:r>
            <a:r>
              <a:rPr lang="en-US" sz="3200" dirty="0"/>
              <a:t> </a:t>
            </a:r>
            <a:r>
              <a:rPr lang="en-US" sz="3200" dirty="0" err="1"/>
              <a:t>régionales</a:t>
            </a:r>
            <a:r>
              <a:rPr lang="en-US" sz="3200" dirty="0"/>
              <a:t> pour la mise en </a:t>
            </a:r>
            <a:r>
              <a:rPr lang="en-US" sz="3200" dirty="0" err="1"/>
              <a:t>œuvre</a:t>
            </a:r>
            <a:r>
              <a:rPr lang="en-US" sz="3200" dirty="0"/>
              <a:t> </a:t>
            </a:r>
            <a:r>
              <a:rPr lang="en-US" sz="3200" dirty="0" err="1"/>
              <a:t>d'interventions</a:t>
            </a:r>
            <a:r>
              <a:rPr lang="en-US" sz="3200" dirty="0"/>
              <a:t> relatives à la contraception des adolescents </a:t>
            </a:r>
            <a:r>
              <a:rPr lang="en-US" sz="3200" baseline="30000" dirty="0"/>
              <a:t>20</a:t>
            </a:r>
            <a:endParaRPr lang="fr-FR" sz="3200" dirty="0"/>
          </a:p>
        </p:txBody>
      </p:sp>
      <p:sp>
        <p:nvSpPr>
          <p:cNvPr id="5" name="ZoneTexte 4">
            <a:extLst>
              <a:ext uri="{FF2B5EF4-FFF2-40B4-BE49-F238E27FC236}">
                <a16:creationId xmlns:a16="http://schemas.microsoft.com/office/drawing/2014/main" id="{2FFE581A-B49D-E447-ACA8-B9AE94E287D1}"/>
              </a:ext>
            </a:extLst>
          </p:cNvPr>
          <p:cNvSpPr txBox="1"/>
          <p:nvPr/>
        </p:nvSpPr>
        <p:spPr>
          <a:xfrm>
            <a:off x="504093" y="1720636"/>
            <a:ext cx="11347938" cy="4401205"/>
          </a:xfrm>
          <a:prstGeom prst="rect">
            <a:avLst/>
          </a:prstGeom>
          <a:noFill/>
        </p:spPr>
        <p:txBody>
          <a:bodyPr wrap="square" numCol="2">
            <a:spAutoFit/>
          </a:bodyPr>
          <a:lstStyle/>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prévenir les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mariages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d'enfants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convient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d'offrir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protection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juridique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aux adolescentes et aux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jeunes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femmes par le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biais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cadres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législatifs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politiques.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Parallèlement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pour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éliminer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discrimination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fondée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 le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devraient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prioritaires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aborder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déterminants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généraux</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transversaux</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santé</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adolescents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doivent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mis en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œuvre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d'autres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secteurs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pertinents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exemple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secteurs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santé, de l’environnement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de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l'éducation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doivent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travailler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ensemble pour influencer les connaissances, les attitudes et 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comportements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adolescents en matière de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santé</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sexuelle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reproductive.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lutter contre la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stigmatisation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liée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la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sexualité</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adolescents et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combattre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mythes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les idées fausses sur la contraception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engagement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communautaire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exemple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auprès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parents et des chefs religieux, doit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élément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central des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624773"/>
      </p:ext>
    </p:extLst>
  </p:cSld>
  <p:clrMapOvr>
    <a:masterClrMapping/>
  </p:clrMapOvr>
  <mc:AlternateContent xmlns:mc="http://schemas.openxmlformats.org/markup-compatibility/2006" xmlns:p14="http://schemas.microsoft.com/office/powerpoint/2010/main">
    <mc:Choice Requires="p14">
      <p:transition spd="slow" p14:dur="2000" advTm="52103"/>
    </mc:Choice>
    <mc:Fallback xmlns="">
      <p:transition spd="slow" advTm="5210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ACB0A-42FB-8F48-9CAC-49E081ED180D}"/>
              </a:ext>
            </a:extLst>
          </p:cNvPr>
          <p:cNvSpPr>
            <a:spLocks noGrp="1"/>
          </p:cNvSpPr>
          <p:nvPr>
            <p:ph type="title"/>
          </p:nvPr>
        </p:nvSpPr>
        <p:spPr>
          <a:xfrm>
            <a:off x="422032" y="1177946"/>
            <a:ext cx="11347937" cy="556591"/>
          </a:xfrm>
        </p:spPr>
        <p:txBody>
          <a:bodyPr/>
          <a:lstStyle/>
          <a:p>
            <a:pPr algn="ctr"/>
            <a:r>
              <a:rPr lang="en-US" sz="3200" dirty="0" err="1"/>
              <a:t>Considérations</a:t>
            </a:r>
            <a:r>
              <a:rPr lang="en-US" sz="3200" dirty="0"/>
              <a:t> </a:t>
            </a:r>
            <a:r>
              <a:rPr lang="en-US" sz="3200" dirty="0" err="1"/>
              <a:t>régionales</a:t>
            </a:r>
            <a:r>
              <a:rPr lang="en-US" sz="3200" dirty="0"/>
              <a:t> pour la mise en </a:t>
            </a:r>
            <a:r>
              <a:rPr lang="en-US" sz="3200" dirty="0" err="1"/>
              <a:t>œuvre</a:t>
            </a:r>
            <a:r>
              <a:rPr lang="en-US" sz="3200" dirty="0"/>
              <a:t> </a:t>
            </a:r>
            <a:r>
              <a:rPr lang="en-US" sz="3200" dirty="0" err="1"/>
              <a:t>d'interventions</a:t>
            </a:r>
            <a:r>
              <a:rPr lang="en-US" sz="3200" dirty="0"/>
              <a:t> relatives à la contraception des adolescents</a:t>
            </a:r>
            <a:endParaRPr lang="fr-FR" sz="3200" dirty="0"/>
          </a:p>
        </p:txBody>
      </p:sp>
      <p:sp>
        <p:nvSpPr>
          <p:cNvPr id="5" name="ZoneTexte 4">
            <a:extLst>
              <a:ext uri="{FF2B5EF4-FFF2-40B4-BE49-F238E27FC236}">
                <a16:creationId xmlns:a16="http://schemas.microsoft.com/office/drawing/2014/main" id="{2FFE581A-B49D-E447-ACA8-B9AE94E287D1}"/>
              </a:ext>
            </a:extLst>
          </p:cNvPr>
          <p:cNvSpPr txBox="1"/>
          <p:nvPr/>
        </p:nvSpPr>
        <p:spPr>
          <a:xfrm>
            <a:off x="328247" y="1840325"/>
            <a:ext cx="11347938" cy="3877985"/>
          </a:xfrm>
          <a:prstGeom prst="rect">
            <a:avLst/>
          </a:prstGeom>
          <a:noFill/>
        </p:spPr>
        <p:txBody>
          <a:bodyPr wrap="square" numCol="2">
            <a:spAutoFit/>
          </a:bodyPr>
          <a:lstStyle/>
          <a:p>
            <a:pPr marL="400050" marR="0" lvl="0" indent="-400050" algn="just"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améliorer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accessibilité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l'acceptabilité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services de contraception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adolescents, les pays doivent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envisager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d'étendre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disponibilité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adaptés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aux adolescents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d'intégrer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services de contraception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aux services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soins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primaires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15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d'utiliser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proximité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mobiles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rencontrer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adolescents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où</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trouvent.</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26</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startAt="3"/>
              <a:tabLst/>
              <a:defRPr/>
            </a:pP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garantir que les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adolescents dans les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contextes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crise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humanitaire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aient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accès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aux services de contraception et à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d'autres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interventions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prioritaires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notamment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matière de violence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sexiste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de VIH, ainsi que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soins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maternels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néonatals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il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convient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mettre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œuvre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Dispositif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Minimum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d’Urgence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(DMU) pour la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génésique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dans les situations de crise.</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27</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startAt="3"/>
              <a:tabLst/>
              <a:defRPr/>
            </a:pP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Afin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d'accroître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disponibilité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données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 la SSRA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engagement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significatif</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jeunes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dans la mise 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œuvre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la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redevabilite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Objectifs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Développement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Durable, les pays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devraient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envisager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mettre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place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mécanismes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collecte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données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dirigés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des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jeunes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ventilant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données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âge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autres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caractéristiques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importantes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0221753"/>
      </p:ext>
    </p:extLst>
  </p:cSld>
  <p:clrMapOvr>
    <a:masterClrMapping/>
  </p:clrMapOvr>
  <mc:AlternateContent xmlns:mc="http://schemas.openxmlformats.org/markup-compatibility/2006" xmlns:p14="http://schemas.microsoft.com/office/powerpoint/2010/main">
    <mc:Choice Requires="p14">
      <p:transition spd="slow" p14:dur="2000" advTm="64150"/>
    </mc:Choice>
    <mc:Fallback xmlns="">
      <p:transition spd="slow" advTm="6415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6EEFD-08ED-4A48-B8FE-7BEDCA6F8825}"/>
              </a:ext>
            </a:extLst>
          </p:cNvPr>
          <p:cNvSpPr>
            <a:spLocks noGrp="1"/>
          </p:cNvSpPr>
          <p:nvPr>
            <p:ph type="title"/>
          </p:nvPr>
        </p:nvSpPr>
        <p:spPr/>
        <p:txBody>
          <a:bodyPr/>
          <a:lstStyle/>
          <a:p>
            <a:pPr algn="ctr"/>
            <a:r>
              <a:rPr lang="en-US" dirty="0" err="1">
                <a:latin typeface="Arial Black" panose="020B0A04020102020204" pitchFamily="34" charset="0"/>
                <a:cs typeface="Arial"/>
              </a:rPr>
              <a:t>Principaux</a:t>
            </a:r>
            <a:r>
              <a:rPr lang="en-US" dirty="0">
                <a:latin typeface="Arial Black" panose="020B0A04020102020204" pitchFamily="34" charset="0"/>
                <a:cs typeface="Arial"/>
              </a:rPr>
              <a:t> Messages</a:t>
            </a:r>
            <a:endParaRPr lang="fr-FR" dirty="0">
              <a:latin typeface="Arial Black" panose="020B0A04020102020204" pitchFamily="34" charset="0"/>
            </a:endParaRPr>
          </a:p>
        </p:txBody>
      </p:sp>
      <p:sp>
        <p:nvSpPr>
          <p:cNvPr id="3" name="Espace réservé du texte 2">
            <a:extLst>
              <a:ext uri="{FF2B5EF4-FFF2-40B4-BE49-F238E27FC236}">
                <a16:creationId xmlns:a16="http://schemas.microsoft.com/office/drawing/2014/main" id="{11F3FE7B-A49F-FC41-89F0-E437C13D2726}"/>
              </a:ext>
            </a:extLst>
          </p:cNvPr>
          <p:cNvSpPr>
            <a:spLocks noGrp="1"/>
          </p:cNvSpPr>
          <p:nvPr>
            <p:ph type="body" sz="quarter" idx="13"/>
          </p:nvPr>
        </p:nvSpPr>
        <p:spPr>
          <a:xfrm>
            <a:off x="375385" y="1570038"/>
            <a:ext cx="11367435" cy="4237638"/>
          </a:xfrm>
        </p:spPr>
        <p:txBody>
          <a:bodyPr/>
          <a:lstStyle/>
          <a:p>
            <a:pPr marL="285750" indent="-285750" algn="just">
              <a:spcBef>
                <a:spcPts val="600"/>
              </a:spcBef>
              <a:spcAft>
                <a:spcPts val="600"/>
              </a:spcAft>
              <a:buClr>
                <a:srgbClr val="58C3EB"/>
              </a:buClr>
              <a:buFont typeface="Wingdings" panose="05000000000000000000" pitchFamily="2" charset="2"/>
              <a:buChar char="v"/>
            </a:pPr>
            <a:r>
              <a:rPr lang="fr-CA" dirty="0"/>
              <a:t>La capacité de la femme à décider si et quand devenir enceinte est directement liée sa santé et son bien-être.</a:t>
            </a:r>
          </a:p>
          <a:p>
            <a:pPr marL="285750" indent="-285750" algn="just">
              <a:spcBef>
                <a:spcPts val="600"/>
              </a:spcBef>
              <a:spcAft>
                <a:spcPts val="600"/>
              </a:spcAft>
              <a:buClr>
                <a:srgbClr val="58C3EB"/>
              </a:buClr>
              <a:buFont typeface="Wingdings" panose="05000000000000000000" pitchFamily="2" charset="2"/>
              <a:buChar char="v"/>
            </a:pPr>
            <a:r>
              <a:rPr lang="fr-CA" dirty="0"/>
              <a:t>Les adolescentes enceintes sont confrontées à des problèmes de santé maternelle liés à leur immaturité physique et psychologique et à leur autonomie limitée. </a:t>
            </a:r>
          </a:p>
          <a:p>
            <a:pPr marL="285750" indent="-285750" algn="just">
              <a:spcBef>
                <a:spcPts val="600"/>
              </a:spcBef>
              <a:spcAft>
                <a:spcPts val="600"/>
              </a:spcAft>
              <a:buClr>
                <a:srgbClr val="58C3EB"/>
              </a:buClr>
              <a:buFont typeface="Wingdings" panose="05000000000000000000" pitchFamily="2" charset="2"/>
              <a:buChar char="v"/>
            </a:pPr>
            <a:r>
              <a:rPr lang="fr-CA" dirty="0"/>
              <a:t>L’environnement socioculturel, institutionnel manque de connaissances, l’insuffisance de capacité financière ainsi que la qualité de services constituts des éléments à prendre en compte dans la non-utilisation des contraceptives modernes par les adolescents.</a:t>
            </a:r>
            <a:r>
              <a:rPr lang="en-US" sz="2000" baseline="30000" dirty="0">
                <a:solidFill>
                  <a:prstClr val="black"/>
                </a:solidFill>
                <a:latin typeface="Arial" panose="020B0604020202020204" pitchFamily="34" charset="0"/>
                <a:cs typeface="Arial" panose="020B0604020202020204" pitchFamily="34" charset="0"/>
              </a:rPr>
              <a:t>28</a:t>
            </a:r>
            <a:endParaRPr lang="fr-CA" dirty="0"/>
          </a:p>
          <a:p>
            <a:pPr marL="285750" indent="-285750" algn="just">
              <a:spcBef>
                <a:spcPts val="600"/>
              </a:spcBef>
              <a:spcAft>
                <a:spcPts val="600"/>
              </a:spcAft>
              <a:buFont typeface="Wingdings" panose="05000000000000000000" pitchFamily="2" charset="2"/>
              <a:buChar char="v"/>
            </a:pPr>
            <a:endParaRPr lang="fr-CA" dirty="0"/>
          </a:p>
          <a:p>
            <a:pPr marL="342900" indent="-342900" algn="just">
              <a:spcBef>
                <a:spcPts val="600"/>
              </a:spcBef>
              <a:spcAft>
                <a:spcPts val="600"/>
              </a:spcAft>
              <a:buClr>
                <a:srgbClr val="58C3EB"/>
              </a:buClr>
              <a:buFont typeface="Wingdings" panose="05000000000000000000" pitchFamily="2" charset="2"/>
              <a:buChar char="v"/>
            </a:pPr>
            <a:r>
              <a:rPr lang="fr-CA" dirty="0"/>
              <a:t> Malgré les progrès notables accomplis en Afrique de l’Ouest francophone au cours des dix dernières années dans le cadre du PO, d’importants défis restent à relever pour consolider ces acquis et assurer l’accès équitable des populations notamment les adolescents et les jeunes et les autres groupes défavorisés à des SSSR de qualité. </a:t>
            </a:r>
          </a:p>
          <a:p>
            <a:pPr marL="285750" indent="-285750" algn="just">
              <a:spcBef>
                <a:spcPts val="600"/>
              </a:spcBef>
              <a:spcAft>
                <a:spcPts val="600"/>
              </a:spcAft>
              <a:buClr>
                <a:srgbClr val="58C3EB"/>
              </a:buClr>
              <a:buFont typeface="Wingdings" panose="05000000000000000000" pitchFamily="2" charset="2"/>
              <a:buChar char="v"/>
            </a:pPr>
            <a:r>
              <a:rPr lang="fr-CA" dirty="0"/>
              <a:t>Des pratiques à haut impact répondant à ces besoins spécifiques (en situation de crise comme en contexte de développement) existent et doivent êtres intégrées dans les politiques et stratégies nationales en vue de leur mise à l’échelle. </a:t>
            </a:r>
          </a:p>
          <a:p>
            <a:endParaRPr lang="fr-FR" dirty="0"/>
          </a:p>
        </p:txBody>
      </p:sp>
    </p:spTree>
    <p:extLst>
      <p:ext uri="{BB962C8B-B14F-4D97-AF65-F5344CB8AC3E}">
        <p14:creationId xmlns:p14="http://schemas.microsoft.com/office/powerpoint/2010/main" val="2165253472"/>
      </p:ext>
    </p:extLst>
  </p:cSld>
  <p:clrMapOvr>
    <a:masterClrMapping/>
  </p:clrMapOvr>
  <mc:AlternateContent xmlns:mc="http://schemas.openxmlformats.org/markup-compatibility/2006" xmlns:p14="http://schemas.microsoft.com/office/powerpoint/2010/main">
    <mc:Choice Requires="p14">
      <p:transition spd="slow" p14:dur="2000" advTm="37689"/>
    </mc:Choice>
    <mc:Fallback xmlns="">
      <p:transition spd="slow" advTm="3768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449622"/>
            <a:ext cx="9144000" cy="2387600"/>
          </a:xfrm>
        </p:spPr>
        <p:txBody>
          <a:bodyPr/>
          <a:lstStyle/>
          <a:p>
            <a:r>
              <a:rPr lang="en-US" dirty="0"/>
              <a:t>REFERENCES</a:t>
            </a:r>
          </a:p>
        </p:txBody>
      </p:sp>
    </p:spTree>
    <p:extLst>
      <p:ext uri="{BB962C8B-B14F-4D97-AF65-F5344CB8AC3E}">
        <p14:creationId xmlns:p14="http://schemas.microsoft.com/office/powerpoint/2010/main" val="2973360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50169"/>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04261" y="982899"/>
            <a:ext cx="11569436" cy="5215772"/>
          </a:xfrm>
        </p:spPr>
        <p:txBody>
          <a:bodyPr numCol="1"/>
          <a:lstStyle/>
          <a:p>
            <a:pPr marL="342900" lvl="0" indent="-342900" rtl="0">
              <a:lnSpc>
                <a:spcPct val="107000"/>
              </a:lnSpc>
              <a:buClr>
                <a:srgbClr val="58C3EB"/>
              </a:buClr>
              <a:buFont typeface="+mj-lt"/>
              <a:buAutoNum type="arabicPeriod"/>
            </a:pPr>
            <a:r>
              <a:rPr lang="fr-CH" dirty="0">
                <a:effectLst/>
                <a:ea typeface="Calibri" panose="020F0502020204030204" pitchFamily="34" charset="0"/>
              </a:rPr>
              <a:t>Recommandations de l’OMS relatives à la santé et aux droits des adolescents en matière de sexualité et de reproduction [WHO </a:t>
            </a:r>
            <a:r>
              <a:rPr lang="fr-CH" dirty="0" err="1">
                <a:effectLst/>
                <a:ea typeface="Calibri" panose="020F0502020204030204" pitchFamily="34" charset="0"/>
              </a:rPr>
              <a:t>recommendations</a:t>
            </a:r>
            <a:r>
              <a:rPr lang="fr-CH" dirty="0">
                <a:effectLst/>
                <a:ea typeface="Calibri" panose="020F0502020204030204" pitchFamily="34" charset="0"/>
              </a:rPr>
              <a:t> on adolescent </a:t>
            </a:r>
            <a:r>
              <a:rPr lang="fr-CH" dirty="0" err="1">
                <a:effectLst/>
                <a:ea typeface="Calibri" panose="020F0502020204030204" pitchFamily="34" charset="0"/>
              </a:rPr>
              <a:t>sexual</a:t>
            </a:r>
            <a:r>
              <a:rPr lang="fr-CH" dirty="0">
                <a:effectLst/>
                <a:ea typeface="Calibri" panose="020F0502020204030204" pitchFamily="34" charset="0"/>
              </a:rPr>
              <a:t> and reproductive </a:t>
            </a:r>
            <a:r>
              <a:rPr lang="fr-CH" dirty="0" err="1">
                <a:effectLst/>
                <a:ea typeface="Calibri" panose="020F0502020204030204" pitchFamily="34" charset="0"/>
              </a:rPr>
              <a:t>health</a:t>
            </a:r>
            <a:r>
              <a:rPr lang="fr-CH" dirty="0">
                <a:effectLst/>
                <a:ea typeface="Calibri" panose="020F0502020204030204" pitchFamily="34" charset="0"/>
              </a:rPr>
              <a:t> and </a:t>
            </a:r>
            <a:r>
              <a:rPr lang="fr-CH" dirty="0" err="1">
                <a:effectLst/>
                <a:ea typeface="Calibri" panose="020F0502020204030204" pitchFamily="34" charset="0"/>
              </a:rPr>
              <a:t>rights</a:t>
            </a:r>
            <a:r>
              <a:rPr lang="fr-CH" dirty="0">
                <a:effectLst/>
                <a:ea typeface="Calibri" panose="020F0502020204030204" pitchFamily="34" charset="0"/>
              </a:rPr>
              <a:t>]. Genève, Organisation mondiale de la Santé, 2019. ISBN: 978 92 4 2514605. </a:t>
            </a:r>
            <a:r>
              <a:rPr lang="fr-CH" u="sng" dirty="0">
                <a:solidFill>
                  <a:srgbClr val="0563C1"/>
                </a:solidFill>
                <a:effectLst/>
                <a:ea typeface="Calibri" panose="020F0502020204030204" pitchFamily="34" charset="0"/>
                <a:hlinkClick r:id="rId3"/>
              </a:rPr>
              <a:t>https://apps.who.int/iris/bitstream/handle/10665/311413/9789242514605-fre.pdf?ua=1</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a:pPr>
            <a:r>
              <a:rPr lang="en-US" dirty="0">
                <a:effectLst/>
                <a:ea typeface="Calibri" panose="020F0502020204030204" pitchFamily="34" charset="0"/>
              </a:rPr>
              <a:t>Neal S, Matthews Z, Frost M, </a:t>
            </a:r>
            <a:r>
              <a:rPr lang="en-US" dirty="0" err="1">
                <a:effectLst/>
                <a:ea typeface="Calibri" panose="020F0502020204030204" pitchFamily="34" charset="0"/>
              </a:rPr>
              <a:t>Fogstad</a:t>
            </a:r>
            <a:r>
              <a:rPr lang="en-US" dirty="0">
                <a:effectLst/>
                <a:ea typeface="Calibri" panose="020F0502020204030204" pitchFamily="34" charset="0"/>
              </a:rPr>
              <a:t> H, Camacho AV, Laski L. Childbearing in adolescents aged 12-15 years in low resource countries : a neglected issue - new estimates from demographic and household surveys in 42 countries. </a:t>
            </a:r>
            <a:r>
              <a:rPr lang="fr-CH" dirty="0">
                <a:effectLst/>
                <a:ea typeface="Calibri" panose="020F0502020204030204" pitchFamily="34" charset="0"/>
              </a:rPr>
              <a:t>Acta </a:t>
            </a:r>
            <a:r>
              <a:rPr lang="fr-CH" dirty="0" err="1">
                <a:effectLst/>
                <a:ea typeface="Calibri" panose="020F0502020204030204" pitchFamily="34" charset="0"/>
              </a:rPr>
              <a:t>Obstet</a:t>
            </a:r>
            <a:r>
              <a:rPr lang="fr-CH" dirty="0">
                <a:effectLst/>
                <a:ea typeface="Calibri" panose="020F0502020204030204" pitchFamily="34" charset="0"/>
              </a:rPr>
              <a:t> </a:t>
            </a:r>
            <a:r>
              <a:rPr lang="fr-CH" dirty="0" err="1">
                <a:effectLst/>
                <a:ea typeface="Calibri" panose="020F0502020204030204" pitchFamily="34" charset="0"/>
              </a:rPr>
              <a:t>Gynecol</a:t>
            </a:r>
            <a:r>
              <a:rPr lang="fr-CH" dirty="0">
                <a:effectLst/>
                <a:ea typeface="Calibri" panose="020F0502020204030204" pitchFamily="34" charset="0"/>
              </a:rPr>
              <a:t> </a:t>
            </a:r>
            <a:r>
              <a:rPr lang="fr-CH" dirty="0" err="1">
                <a:effectLst/>
                <a:ea typeface="Calibri" panose="020F0502020204030204" pitchFamily="34" charset="0"/>
              </a:rPr>
              <a:t>Scand</a:t>
            </a:r>
            <a:r>
              <a:rPr lang="fr-CH" dirty="0">
                <a:effectLst/>
                <a:ea typeface="Calibri" panose="020F0502020204030204" pitchFamily="34" charset="0"/>
              </a:rPr>
              <a:t>. 2012;91(9):1114–1118. </a:t>
            </a:r>
            <a:r>
              <a:rPr lang="fr-CH" u="sng" dirty="0">
                <a:solidFill>
                  <a:srgbClr val="0563C1"/>
                </a:solidFill>
                <a:effectLst/>
                <a:ea typeface="Calibri" panose="020F0502020204030204" pitchFamily="34" charset="0"/>
                <a:hlinkClick r:id="rId4"/>
              </a:rPr>
              <a:t>https://obgyn.onlinelibrary.wiley.com/doi/10.1111/j.1600-0412.2012.01467.x</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a:pPr>
            <a:r>
              <a:rPr lang="fr-CH" dirty="0">
                <a:effectLst/>
                <a:ea typeface="Calibri" panose="020F0502020204030204" pitchFamily="34" charset="0"/>
              </a:rPr>
              <a:t>Institut </a:t>
            </a:r>
            <a:r>
              <a:rPr lang="fr-CH" dirty="0" err="1">
                <a:effectLst/>
                <a:ea typeface="Calibri" panose="020F0502020204030204" pitchFamily="34" charset="0"/>
              </a:rPr>
              <a:t>Guttmacher</a:t>
            </a:r>
            <a:r>
              <a:rPr lang="fr-CH" dirty="0">
                <a:effectLst/>
                <a:ea typeface="Calibri" panose="020F0502020204030204" pitchFamily="34" charset="0"/>
              </a:rPr>
              <a:t>. Fiche d'information : </a:t>
            </a:r>
            <a:r>
              <a:rPr lang="fr-CH" dirty="0" err="1">
                <a:effectLst/>
                <a:ea typeface="Calibri" panose="020F0502020204030204" pitchFamily="34" charset="0"/>
              </a:rPr>
              <a:t>Adding</a:t>
            </a:r>
            <a:r>
              <a:rPr lang="fr-CH" dirty="0">
                <a:effectLst/>
                <a:ea typeface="Calibri" panose="020F0502020204030204" pitchFamily="34" charset="0"/>
              </a:rPr>
              <a:t> </a:t>
            </a:r>
            <a:r>
              <a:rPr lang="fr-CH" dirty="0" err="1">
                <a:effectLst/>
                <a:ea typeface="Calibri" panose="020F0502020204030204" pitchFamily="34" charset="0"/>
              </a:rPr>
              <a:t>it</a:t>
            </a:r>
            <a:r>
              <a:rPr lang="fr-CH" dirty="0">
                <a:effectLst/>
                <a:ea typeface="Calibri" panose="020F0502020204030204" pitchFamily="34" charset="0"/>
              </a:rPr>
              <a:t> up : Investir dans la santé sexuelle et reproductive des adolescents dans les pays à revenu faible et intermédiaire. </a:t>
            </a:r>
            <a:r>
              <a:rPr lang="en-GB" dirty="0">
                <a:effectLst/>
                <a:ea typeface="Calibri" panose="020F0502020204030204" pitchFamily="34" charset="0"/>
              </a:rPr>
              <a:t>New York : </a:t>
            </a:r>
            <a:r>
              <a:rPr lang="en-GB" dirty="0" err="1">
                <a:effectLst/>
                <a:ea typeface="Calibri" panose="020F0502020204030204" pitchFamily="34" charset="0"/>
              </a:rPr>
              <a:t>Institut</a:t>
            </a:r>
            <a:r>
              <a:rPr lang="en-GB" dirty="0">
                <a:effectLst/>
                <a:ea typeface="Calibri" panose="020F0502020204030204" pitchFamily="34" charset="0"/>
              </a:rPr>
              <a:t> Guttmacher ; 2020. </a:t>
            </a:r>
            <a:r>
              <a:rPr lang="en-GB" u="sng" dirty="0">
                <a:solidFill>
                  <a:srgbClr val="0563C1"/>
                </a:solidFill>
                <a:effectLst/>
                <a:ea typeface="Calibri" panose="020F0502020204030204" pitchFamily="34" charset="0"/>
                <a:hlinkClick r:id="rId5"/>
              </a:rPr>
              <a:t>https://www.guttmacher.org/fr/fact-sheet/investir-dans-la-sante-sexuelle-et-reproductive-des-adolescentes-dans-les-pays-revenu</a:t>
            </a:r>
            <a:endParaRPr lang="en-GB"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a:pPr>
            <a:r>
              <a:rPr lang="fr-FR" dirty="0">
                <a:effectLst/>
                <a:ea typeface="Calibri" panose="020F0502020204030204" pitchFamily="34" charset="0"/>
              </a:rPr>
              <a:t>Population Reference Bureau. Tableau de bord des politiques de planification familiale pour les jeunes. Population Reference Bureau ; 2018. </a:t>
            </a:r>
            <a:r>
              <a:rPr lang="fr-FR" dirty="0">
                <a:effectLst/>
                <a:ea typeface="Calibri" panose="020F0502020204030204" pitchFamily="34" charset="0"/>
                <a:hlinkClick r:id="rId6"/>
              </a:rPr>
              <a:t>https://www.prb.org/wp-content/uploads/2017/03/Tableau_de_bord_des_politiques_planification_familiale-pour-les-jeunes_3_5_2018.pdf</a:t>
            </a:r>
            <a:r>
              <a:rPr lang="fr-FR" dirty="0">
                <a:effectLst/>
                <a:ea typeface="Calibri" panose="020F0502020204030204" pitchFamily="34" charset="0"/>
              </a:rPr>
              <a:t> </a:t>
            </a:r>
            <a:endParaRPr lang="en-GB" dirty="0">
              <a:effectLst/>
              <a:ea typeface="Calibri" panose="020F0502020204030204" pitchFamily="34" charset="0"/>
            </a:endParaRPr>
          </a:p>
        </p:txBody>
      </p:sp>
    </p:spTree>
    <p:extLst>
      <p:ext uri="{BB962C8B-B14F-4D97-AF65-F5344CB8AC3E}">
        <p14:creationId xmlns:p14="http://schemas.microsoft.com/office/powerpoint/2010/main" val="3292974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98299"/>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548640" y="905894"/>
            <a:ext cx="10943771" cy="4237638"/>
          </a:xfrm>
        </p:spPr>
        <p:txBody>
          <a:bodyPr numCol="1"/>
          <a:lstStyle/>
          <a:p>
            <a:pPr marL="342900" indent="-342900">
              <a:lnSpc>
                <a:spcPct val="107000"/>
              </a:lnSpc>
              <a:buClr>
                <a:srgbClr val="58C3EB"/>
              </a:buClr>
              <a:buFont typeface="+mj-lt"/>
              <a:buAutoNum type="arabicPeriod" startAt="5"/>
            </a:pPr>
            <a:r>
              <a:rPr lang="fr-CH" dirty="0">
                <a:effectLst/>
                <a:ea typeface="Calibri" panose="020F0502020204030204" pitchFamily="34" charset="0"/>
              </a:rPr>
              <a:t>UNESCO. Principes directeurs internationaux sur l'éducation à la sexualité: une approche factuelle. Paris : UNESCO ; 2018. </a:t>
            </a:r>
            <a:r>
              <a:rPr lang="fr-CH" u="sng" dirty="0">
                <a:solidFill>
                  <a:srgbClr val="0563C1"/>
                </a:solidFill>
                <a:effectLst/>
                <a:ea typeface="Calibri" panose="020F0502020204030204" pitchFamily="34" charset="0"/>
                <a:hlinkClick r:id="rId2"/>
              </a:rPr>
              <a:t>https://www.unfpa.org/sites/default/files/pub-pdf/266214fre.pdf</a:t>
            </a:r>
            <a:endParaRPr lang="fr-CH" u="sng" dirty="0">
              <a:solidFill>
                <a:srgbClr val="0563C1"/>
              </a:solidFill>
              <a:effectLst/>
              <a:ea typeface="Calibri" panose="020F0502020204030204" pitchFamily="34" charset="0"/>
            </a:endParaRPr>
          </a:p>
          <a:p>
            <a:pPr marL="342900" indent="-342900">
              <a:lnSpc>
                <a:spcPct val="107000"/>
              </a:lnSpc>
              <a:buClr>
                <a:srgbClr val="58C3EB"/>
              </a:buClr>
              <a:buFont typeface="+mj-lt"/>
              <a:buAutoNum type="arabicPeriod" startAt="5"/>
            </a:pPr>
            <a:r>
              <a:rPr lang="fr-FR" dirty="0">
                <a:effectLst/>
                <a:ea typeface="Calibri" panose="020F0502020204030204" pitchFamily="34" charset="0"/>
              </a:rPr>
              <a:t>OMS. Santé des adolescents et des jeunes adultes : Principaux faits. OMS ; 2022. </a:t>
            </a:r>
            <a:r>
              <a:rPr lang="fr-FR" dirty="0">
                <a:effectLst/>
                <a:ea typeface="Calibri" panose="020F0502020204030204" pitchFamily="34" charset="0"/>
                <a:hlinkClick r:id="rId3"/>
              </a:rPr>
              <a:t>https://www.who.int/fr/news-room/fact-sheets/detail/adolescents-health-risks-and-solutions</a:t>
            </a:r>
            <a:r>
              <a:rPr lang="fr-FR" dirty="0">
                <a:effectLst/>
                <a:ea typeface="Calibri" panose="020F0502020204030204" pitchFamily="34" charset="0"/>
              </a:rPr>
              <a:t> </a:t>
            </a:r>
            <a:endParaRPr lang="en-US" dirty="0">
              <a:effectLst/>
              <a:ea typeface="Calibri" panose="020F0502020204030204" pitchFamily="34" charset="0"/>
            </a:endParaRPr>
          </a:p>
          <a:p>
            <a:pPr marL="342900" lvl="0" indent="-342900" rtl="0">
              <a:lnSpc>
                <a:spcPct val="107000"/>
              </a:lnSpc>
              <a:buClr>
                <a:srgbClr val="58C3EB"/>
              </a:buClr>
              <a:buFont typeface="+mj-lt"/>
              <a:buAutoNum type="arabicPeriod" startAt="5"/>
            </a:pPr>
            <a:r>
              <a:rPr lang="en-US" dirty="0">
                <a:effectLst/>
                <a:ea typeface="Calibri" panose="020F0502020204030204" pitchFamily="34" charset="0"/>
              </a:rPr>
              <a:t>UNFPA. Maternal mortality in humanitarian crises and in fragile settings. </a:t>
            </a:r>
            <a:r>
              <a:rPr lang="de-CH" dirty="0">
                <a:effectLst/>
                <a:ea typeface="Calibri" panose="020F0502020204030204" pitchFamily="34" charset="0"/>
              </a:rPr>
              <a:t>UNFPA; 2015. </a:t>
            </a:r>
            <a:r>
              <a:rPr lang="de-CH" u="sng" dirty="0">
                <a:solidFill>
                  <a:srgbClr val="0563C1"/>
                </a:solidFill>
                <a:effectLst/>
                <a:ea typeface="Calibri" panose="020F0502020204030204" pitchFamily="34" charset="0"/>
                <a:hlinkClick r:id="rId4"/>
              </a:rPr>
              <a:t>https://www.unfpa.org/resources/maternal-mortality-humanitarian-crises-and-fragile-settings</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5"/>
            </a:pPr>
            <a:r>
              <a:rPr lang="en-GB" dirty="0">
                <a:effectLst/>
                <a:ea typeface="Calibri" panose="020F0502020204030204" pitchFamily="34" charset="0"/>
              </a:rPr>
              <a:t>UNFPA. Adolescent Girls in Disaster &amp; Conflict: Interventions for Improving Access to Sexual and Reproductive Health Services. </a:t>
            </a:r>
            <a:r>
              <a:rPr lang="de-CH" dirty="0">
                <a:effectLst/>
                <a:ea typeface="Calibri" panose="020F0502020204030204" pitchFamily="34" charset="0"/>
              </a:rPr>
              <a:t>UNFPA; 2016. </a:t>
            </a:r>
            <a:r>
              <a:rPr lang="de-CH" u="sng" dirty="0">
                <a:solidFill>
                  <a:srgbClr val="0563C1"/>
                </a:solidFill>
                <a:effectLst/>
                <a:ea typeface="Calibri" panose="020F0502020204030204" pitchFamily="34" charset="0"/>
                <a:hlinkClick r:id="rId5"/>
              </a:rPr>
              <a:t>https://www.unfpa.org/sites/default/files/pub-pdf/UNFPA-Adolescent_Girls_in_Disaster_Conflict-Web.pdf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5"/>
            </a:pPr>
            <a:r>
              <a:rPr lang="en-GB" dirty="0">
                <a:effectLst/>
                <a:ea typeface="Calibri" panose="020F0502020204030204" pitchFamily="34" charset="0"/>
              </a:rPr>
              <a:t>UNFPA. Not on pause. Responding to the sexual and reproductive health needs of adolescents in the context of the covid-19 crisis. </a:t>
            </a:r>
            <a:r>
              <a:rPr lang="it-IT" dirty="0">
                <a:effectLst/>
                <a:ea typeface="Calibri" panose="020F0502020204030204" pitchFamily="34" charset="0"/>
              </a:rPr>
              <a:t>UNFPA ; 2020 Jun. </a:t>
            </a:r>
            <a:r>
              <a:rPr lang="en-GB" u="sng" dirty="0">
                <a:solidFill>
                  <a:srgbClr val="0563C1"/>
                </a:solidFill>
                <a:effectLst/>
                <a:ea typeface="Calibri" panose="020F0502020204030204" pitchFamily="34" charset="0"/>
                <a:hlinkClick r:id="rId6"/>
              </a:rPr>
              <a:t>https://www.unfpa.org/sites/default/files/resource-pdf/Not_on_Pause.pdf</a:t>
            </a:r>
            <a:endParaRPr lang="en-GB" dirty="0">
              <a:effectLst/>
              <a:ea typeface="Calibri" panose="020F0502020204030204" pitchFamily="34" charset="0"/>
            </a:endParaRPr>
          </a:p>
        </p:txBody>
      </p:sp>
    </p:spTree>
    <p:extLst>
      <p:ext uri="{BB962C8B-B14F-4D97-AF65-F5344CB8AC3E}">
        <p14:creationId xmlns:p14="http://schemas.microsoft.com/office/powerpoint/2010/main" val="317193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2094515"/>
            <a:ext cx="9144000" cy="2387600"/>
          </a:xfrm>
        </p:spPr>
        <p:txBody>
          <a:bodyPr/>
          <a:lstStyle/>
          <a:p>
            <a:r>
              <a:rPr lang="en-US" dirty="0"/>
              <a:t>A L’ECHELLE MONDIALE</a:t>
            </a:r>
          </a:p>
        </p:txBody>
      </p:sp>
    </p:spTree>
    <p:extLst>
      <p:ext uri="{BB962C8B-B14F-4D97-AF65-F5344CB8AC3E}">
        <p14:creationId xmlns:p14="http://schemas.microsoft.com/office/powerpoint/2010/main" val="648210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69424"/>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510140" y="934775"/>
            <a:ext cx="10982272" cy="4237638"/>
          </a:xfrm>
        </p:spPr>
        <p:txBody>
          <a:bodyPr numCol="1"/>
          <a:lstStyle/>
          <a:p>
            <a:pPr marL="342900" lvl="0" indent="-342900" rtl="0">
              <a:lnSpc>
                <a:spcPct val="107000"/>
              </a:lnSpc>
              <a:buClr>
                <a:srgbClr val="58C3EB"/>
              </a:buClr>
              <a:buFont typeface="+mj-lt"/>
              <a:buAutoNum type="arabicPeriod" startAt="10"/>
            </a:pPr>
            <a:r>
              <a:rPr lang="en-GB" dirty="0">
                <a:effectLst/>
                <a:ea typeface="Calibri" panose="020F0502020204030204" pitchFamily="34" charset="0"/>
              </a:rPr>
              <a:t>Contraceptive prevalence, modern methods (% of women ages 15-49). </a:t>
            </a:r>
            <a:r>
              <a:rPr lang="fr-CH" dirty="0">
                <a:effectLst/>
                <a:ea typeface="Calibri" panose="020F0502020204030204" pitchFamily="34" charset="0"/>
              </a:rPr>
              <a:t>La Banque Mondiale ; c2023. </a:t>
            </a:r>
            <a:r>
              <a:rPr lang="en-GB" u="sng" dirty="0">
                <a:solidFill>
                  <a:srgbClr val="0563C1"/>
                </a:solidFill>
                <a:effectLst/>
                <a:ea typeface="Calibri" panose="020F0502020204030204" pitchFamily="34" charset="0"/>
                <a:hlinkClick r:id="rId2"/>
              </a:rPr>
              <a:t>https://donnees.banquemondiale.org/indicateur/SP.DYN.CONM.ZS</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10"/>
            </a:pPr>
            <a:r>
              <a:rPr lang="fr-CH" dirty="0">
                <a:effectLst/>
                <a:ea typeface="Calibri" panose="020F0502020204030204" pitchFamily="34" charset="0"/>
              </a:rPr>
              <a:t>La planification familiale : L’Afrique de l’Ouest francophone en mouvement. Un appel à l’action. Population </a:t>
            </a:r>
            <a:r>
              <a:rPr lang="fr-CH" dirty="0" err="1">
                <a:effectLst/>
                <a:ea typeface="Calibri" panose="020F0502020204030204" pitchFamily="34" charset="0"/>
              </a:rPr>
              <a:t>Référence</a:t>
            </a:r>
            <a:r>
              <a:rPr lang="fr-CH" dirty="0">
                <a:effectLst/>
                <a:ea typeface="Calibri" panose="020F0502020204030204" pitchFamily="34" charset="0"/>
              </a:rPr>
              <a:t> Bureau (PRB) ; 2012. </a:t>
            </a:r>
            <a:r>
              <a:rPr lang="fr-CH" u="sng" dirty="0">
                <a:solidFill>
                  <a:srgbClr val="0563C1"/>
                </a:solidFill>
                <a:effectLst/>
                <a:ea typeface="Calibri" panose="020F0502020204030204" pitchFamily="34" charset="0"/>
                <a:hlinkClick r:id="rId3"/>
              </a:rPr>
              <a:t>https://www.prb.org/wp-content/uploads/2012/10/ouagadougou-partnership_fr.pdf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10"/>
            </a:pPr>
            <a:r>
              <a:rPr lang="fr-CA" dirty="0">
                <a:effectLst/>
                <a:ea typeface="Calibri" panose="020F0502020204030204" pitchFamily="34" charset="0"/>
              </a:rPr>
              <a:t>Fond des Nations Unies pour la population (UNFPA), Population </a:t>
            </a:r>
            <a:r>
              <a:rPr lang="fr-CA" dirty="0" err="1">
                <a:effectLst/>
                <a:ea typeface="Calibri" panose="020F0502020204030204" pitchFamily="34" charset="0"/>
              </a:rPr>
              <a:t>Référence</a:t>
            </a:r>
            <a:r>
              <a:rPr lang="fr-CA" dirty="0">
                <a:effectLst/>
                <a:ea typeface="Calibri" panose="020F0502020204030204" pitchFamily="34" charset="0"/>
              </a:rPr>
              <a:t> Bureau (PRB). « Rapport sur le statut des adolescents et jeunes en Afrique subsaharienne : </a:t>
            </a:r>
            <a:r>
              <a:rPr lang="fr-CA" dirty="0" err="1">
                <a:effectLst/>
                <a:ea typeface="Calibri" panose="020F0502020204030204" pitchFamily="34" charset="0"/>
              </a:rPr>
              <a:t>Possibilités</a:t>
            </a:r>
            <a:r>
              <a:rPr lang="fr-CA" dirty="0">
                <a:effectLst/>
                <a:ea typeface="Calibri" panose="020F0502020204030204" pitchFamily="34" charset="0"/>
              </a:rPr>
              <a:t> et enjeux ». </a:t>
            </a:r>
            <a:r>
              <a:rPr lang="de-CH" dirty="0">
                <a:effectLst/>
                <a:ea typeface="Calibri" panose="020F0502020204030204" pitchFamily="34" charset="0"/>
              </a:rPr>
              <a:t>UNFPA ; 2012.78p. </a:t>
            </a:r>
            <a:r>
              <a:rPr lang="de-CH" u="sng" dirty="0">
                <a:solidFill>
                  <a:srgbClr val="0563C1"/>
                </a:solidFill>
                <a:effectLst/>
                <a:ea typeface="Calibri" panose="020F0502020204030204" pitchFamily="34" charset="0"/>
                <a:hlinkClick r:id="rId4"/>
              </a:rPr>
              <a:t>https://www.adeanet.org/fr/system/files/rapport_adolescents_et_jeunes_en_afrique_subsaharienne.pdf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10"/>
            </a:pPr>
            <a:r>
              <a:rPr lang="fr-CH" dirty="0">
                <a:effectLst/>
                <a:ea typeface="Calibri" panose="020F0502020204030204" pitchFamily="34" charset="0"/>
              </a:rPr>
              <a:t>La Banque Mondiale. Taux de fertilité chez les adolescents (nombre de naissance par 1 000 femmes âgées de 15 à 19 ans). Groupe Banque mondiale ; c2023. </a:t>
            </a:r>
            <a:r>
              <a:rPr lang="fr-CH" u="sng" dirty="0">
                <a:solidFill>
                  <a:srgbClr val="0563C1"/>
                </a:solidFill>
                <a:effectLst/>
                <a:ea typeface="Calibri" panose="020F0502020204030204" pitchFamily="34" charset="0"/>
                <a:hlinkClick r:id="rId5"/>
              </a:rPr>
              <a:t>https://donnees.banquemondiale.org/indicator/SP.ADO.TFRT</a:t>
            </a:r>
            <a:endParaRPr lang="en-GB"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10"/>
            </a:pPr>
            <a:r>
              <a:rPr lang="fr-CA" dirty="0">
                <a:effectLst/>
                <a:ea typeface="Calibri" panose="020F0502020204030204" pitchFamily="34" charset="0"/>
              </a:rPr>
              <a:t>Smith R, Ashford L, </a:t>
            </a:r>
            <a:r>
              <a:rPr lang="fr-CA" dirty="0" err="1">
                <a:effectLst/>
                <a:ea typeface="Calibri" panose="020F0502020204030204" pitchFamily="34" charset="0"/>
              </a:rPr>
              <a:t>Gribble</a:t>
            </a:r>
            <a:r>
              <a:rPr lang="fr-CA" dirty="0">
                <a:effectLst/>
                <a:ea typeface="Calibri" panose="020F0502020204030204" pitchFamily="34" charset="0"/>
              </a:rPr>
              <a:t> J, Clifton D. La planification familiale sauve des vies. </a:t>
            </a:r>
            <a:r>
              <a:rPr lang="fr-CA" dirty="0" err="1">
                <a:effectLst/>
                <a:ea typeface="Calibri" panose="020F0502020204030204" pitchFamily="34" charset="0"/>
              </a:rPr>
              <a:t>Quatrième</a:t>
            </a:r>
            <a:r>
              <a:rPr lang="fr-CA" dirty="0">
                <a:effectLst/>
                <a:ea typeface="Calibri" panose="020F0502020204030204" pitchFamily="34" charset="0"/>
              </a:rPr>
              <a:t> </a:t>
            </a:r>
            <a:r>
              <a:rPr lang="fr-CA" dirty="0" err="1">
                <a:effectLst/>
                <a:ea typeface="Calibri" panose="020F0502020204030204" pitchFamily="34" charset="0"/>
              </a:rPr>
              <a:t>édition</a:t>
            </a:r>
            <a:r>
              <a:rPr lang="fr-CA" dirty="0">
                <a:effectLst/>
                <a:ea typeface="Calibri" panose="020F0502020204030204" pitchFamily="34" charset="0"/>
              </a:rPr>
              <a:t>. Washington DC : Population Reference Bureau; 2009.  </a:t>
            </a:r>
            <a:r>
              <a:rPr lang="fr-CH" u="sng" dirty="0">
                <a:solidFill>
                  <a:srgbClr val="0563C1"/>
                </a:solidFill>
                <a:effectLst/>
                <a:ea typeface="Calibri" panose="020F0502020204030204" pitchFamily="34" charset="0"/>
                <a:hlinkClick r:id="rId6"/>
              </a:rPr>
              <a:t>https://www.prb.org/wp-content/uploads/2021/02/Family-Planning-Saves-Lives_Fr.pdf</a:t>
            </a:r>
            <a:endParaRPr lang="en-GB" dirty="0">
              <a:effectLst/>
              <a:ea typeface="Calibri" panose="020F0502020204030204" pitchFamily="34" charset="0"/>
            </a:endParaRPr>
          </a:p>
        </p:txBody>
      </p:sp>
    </p:spTree>
    <p:extLst>
      <p:ext uri="{BB962C8B-B14F-4D97-AF65-F5344CB8AC3E}">
        <p14:creationId xmlns:p14="http://schemas.microsoft.com/office/powerpoint/2010/main" val="421918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59798"/>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13886" y="848141"/>
            <a:ext cx="11377061" cy="4237638"/>
          </a:xfrm>
        </p:spPr>
        <p:txBody>
          <a:bodyPr numCol="1"/>
          <a:lstStyle/>
          <a:p>
            <a:pPr marL="342900" lvl="0" indent="-342900" rtl="0">
              <a:lnSpc>
                <a:spcPct val="107000"/>
              </a:lnSpc>
              <a:buClr>
                <a:srgbClr val="58C3EB"/>
              </a:buClr>
              <a:buFont typeface="+mj-lt"/>
              <a:buAutoNum type="arabicPeriod" startAt="15"/>
            </a:pPr>
            <a:r>
              <a:rPr lang="fr-CA" dirty="0">
                <a:effectLst/>
                <a:ea typeface="Calibri" panose="020F0502020204030204" pitchFamily="34" charset="0"/>
              </a:rPr>
              <a:t>OMS. Grossesse chez les adolescentes, faits saillants. </a:t>
            </a:r>
            <a:r>
              <a:rPr lang="fr-CH" dirty="0">
                <a:effectLst/>
                <a:ea typeface="Calibri" panose="020F0502020204030204" pitchFamily="34" charset="0"/>
              </a:rPr>
              <a:t>OMS ; 2020. </a:t>
            </a:r>
            <a:r>
              <a:rPr lang="fr-CH" u="sng" dirty="0">
                <a:solidFill>
                  <a:srgbClr val="0563C1"/>
                </a:solidFill>
                <a:effectLst/>
                <a:ea typeface="Calibri" panose="020F0502020204030204" pitchFamily="34" charset="0"/>
                <a:hlinkClick r:id="rId2"/>
              </a:rPr>
              <a:t>https://www.who.int/fr/news-room/fact-sheets/detail/adolescent-pregnancy</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15"/>
            </a:pPr>
            <a:r>
              <a:rPr lang="de-CH" dirty="0">
                <a:effectLst/>
                <a:ea typeface="Calibri" panose="020F0502020204030204" pitchFamily="34" charset="0"/>
              </a:rPr>
              <a:t>Darroch JE, Woog V, </a:t>
            </a:r>
            <a:r>
              <a:rPr lang="de-CH" dirty="0" err="1">
                <a:effectLst/>
                <a:ea typeface="Calibri" panose="020F0502020204030204" pitchFamily="34" charset="0"/>
              </a:rPr>
              <a:t>Bankole</a:t>
            </a:r>
            <a:r>
              <a:rPr lang="de-CH" dirty="0">
                <a:effectLst/>
                <a:ea typeface="Calibri" panose="020F0502020204030204" pitchFamily="34" charset="0"/>
              </a:rPr>
              <a:t> A, Ashford LS. </a:t>
            </a:r>
            <a:r>
              <a:rPr lang="en-US" dirty="0">
                <a:effectLst/>
                <a:ea typeface="Calibri" panose="020F0502020204030204" pitchFamily="34" charset="0"/>
              </a:rPr>
              <a:t>Adding it up: costs and benefits of meeting the contraceptive needs of adolescents</a:t>
            </a:r>
            <a:r>
              <a:rPr lang="en-GB" dirty="0">
                <a:effectLst/>
                <a:ea typeface="Calibri" panose="020F0502020204030204" pitchFamily="34" charset="0"/>
              </a:rPr>
              <a:t>. New York, USA: Guttmacher Institute; 2016. </a:t>
            </a:r>
            <a:r>
              <a:rPr lang="en-GB" u="sng" dirty="0">
                <a:solidFill>
                  <a:srgbClr val="0563C1"/>
                </a:solidFill>
                <a:effectLst/>
                <a:ea typeface="Calibri" panose="020F0502020204030204" pitchFamily="34" charset="0"/>
                <a:hlinkClick r:id="rId3"/>
              </a:rPr>
              <a:t>https://www.guttmacher.org/sites/default/files/report_pdf/adding-it-up-adolescents-report.pdf</a:t>
            </a:r>
            <a:r>
              <a:rPr lang="en-GB" dirty="0">
                <a:effectLst/>
                <a:ea typeface="Calibri" panose="020F0502020204030204" pitchFamily="34" charset="0"/>
              </a:rPr>
              <a:t>  </a:t>
            </a:r>
          </a:p>
          <a:p>
            <a:pPr marL="342900" lvl="0" indent="-342900">
              <a:lnSpc>
                <a:spcPct val="107000"/>
              </a:lnSpc>
              <a:buClr>
                <a:srgbClr val="58C3EB"/>
              </a:buClr>
              <a:buFont typeface="+mj-lt"/>
              <a:buAutoNum type="arabicPeriod" startAt="15"/>
            </a:pPr>
            <a:r>
              <a:rPr lang="fr-CA" dirty="0">
                <a:effectLst/>
                <a:ea typeface="Calibri" panose="020F0502020204030204" pitchFamily="34" charset="0"/>
              </a:rPr>
              <a:t>Population Reference Bureau. Fiche de données sur la planification familiale. Population Reference Bureau ; 2019. </a:t>
            </a:r>
            <a:r>
              <a:rPr lang="en-GB" u="sng" dirty="0">
                <a:solidFill>
                  <a:srgbClr val="0563C1"/>
                </a:solidFill>
                <a:effectLst/>
                <a:ea typeface="Calibri" panose="020F0502020204030204" pitchFamily="34" charset="0"/>
                <a:hlinkClick r:id="rId4"/>
              </a:rPr>
              <a:t>https://www.prb.org/</a:t>
            </a:r>
            <a:r>
              <a:rPr lang="en-GB" u="sng" dirty="0" err="1">
                <a:solidFill>
                  <a:srgbClr val="0563C1"/>
                </a:solidFill>
                <a:effectLst/>
                <a:ea typeface="Calibri" panose="020F0502020204030204" pitchFamily="34" charset="0"/>
                <a:hlinkClick r:id="rId4"/>
              </a:rPr>
              <a:t>wp</a:t>
            </a:r>
            <a:r>
              <a:rPr lang="en-GB" u="sng" dirty="0">
                <a:solidFill>
                  <a:srgbClr val="0563C1"/>
                </a:solidFill>
                <a:effectLst/>
                <a:ea typeface="Calibri" panose="020F0502020204030204" pitchFamily="34" charset="0"/>
                <a:hlinkClick r:id="rId4"/>
              </a:rPr>
              <a:t>-content/uploads/2019/09/PRB-fiche-de-données-sur-la-planification-familiale.pdf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15"/>
            </a:pPr>
            <a:r>
              <a:rPr lang="fr-FR" dirty="0">
                <a:effectLst/>
                <a:ea typeface="Calibri" panose="020F0502020204030204" pitchFamily="34" charset="0"/>
              </a:rPr>
              <a:t>Les obstacles à l’accès à la planification familiale chez les adolescentes. </a:t>
            </a:r>
            <a:r>
              <a:rPr lang="en-GB" dirty="0">
                <a:effectLst/>
                <a:ea typeface="Calibri" panose="020F0502020204030204" pitchFamily="34" charset="0"/>
              </a:rPr>
              <a:t>EQUIPOP ; 2016. </a:t>
            </a:r>
            <a:r>
              <a:rPr lang="en-GB" u="sng" dirty="0">
                <a:solidFill>
                  <a:srgbClr val="0563C1"/>
                </a:solidFill>
                <a:effectLst/>
                <a:ea typeface="Calibri" panose="020F0502020204030204" pitchFamily="34" charset="0"/>
                <a:hlinkClick r:id="rId5"/>
              </a:rPr>
              <a:t>https://equipop.org/publications/Factsheet_Equipop_Obstacles_Acces_PF_Adolescentes.pdf</a:t>
            </a:r>
            <a:endParaRPr lang="en-GB"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15"/>
            </a:pPr>
            <a:r>
              <a:rPr lang="fr-CH" dirty="0">
                <a:effectLst/>
                <a:ea typeface="Calibri" panose="020F0502020204030204" pitchFamily="34" charset="0"/>
              </a:rPr>
              <a:t>Tableau de bord des adolescents et des jeunes. Fonds des Nations Unies pour la population (UNFPA) ; c2022. </a:t>
            </a:r>
            <a:r>
              <a:rPr lang="fr-CH" u="sng" dirty="0">
                <a:solidFill>
                  <a:srgbClr val="0563C1"/>
                </a:solidFill>
                <a:effectLst/>
                <a:ea typeface="Calibri" panose="020F0502020204030204" pitchFamily="34" charset="0"/>
                <a:hlinkClick r:id="rId6"/>
              </a:rPr>
              <a:t>https://www.unfpa.org/fr/data/dashboard/adolescent-youth</a:t>
            </a:r>
            <a:endParaRPr lang="en-GB" dirty="0">
              <a:effectLst/>
              <a:ea typeface="Calibri" panose="020F0502020204030204" pitchFamily="34" charset="0"/>
            </a:endParaRPr>
          </a:p>
          <a:p>
            <a:pPr marL="342900" indent="-342900">
              <a:buClr>
                <a:srgbClr val="58C3EB"/>
              </a:buClr>
              <a:buFont typeface="+mj-lt"/>
              <a:buAutoNum type="arabicPeriod" startAt="15"/>
            </a:pPr>
            <a:r>
              <a:rPr lang="en-GB" dirty="0">
                <a:effectLst/>
                <a:ea typeface="Calibri" panose="020F0502020204030204" pitchFamily="34" charset="0"/>
              </a:rPr>
              <a:t>Jennings L, George AS, Jacobs T, Blanchet K, Singh NS. A forgotten group during humanitarian crises: a systematic review of sexual and reproductive health interventions for young people including adolescents in humanitarian settings. 2019 Nov 27;13(1):57. </a:t>
            </a:r>
            <a:r>
              <a:rPr lang="en-GB" u="sng" dirty="0">
                <a:solidFill>
                  <a:srgbClr val="0563C1"/>
                </a:solidFill>
                <a:effectLst/>
                <a:ea typeface="Calibri" panose="020F0502020204030204" pitchFamily="34" charset="0"/>
                <a:hlinkClick r:id="rId7"/>
              </a:rPr>
              <a:t>http://dx.doi.org/10.1186/s13031-019-0240-y </a:t>
            </a:r>
            <a:endParaRPr lang="en-GB" dirty="0">
              <a:effectLst/>
              <a:ea typeface="Calibri" panose="020F0502020204030204" pitchFamily="34" charset="0"/>
            </a:endParaRPr>
          </a:p>
        </p:txBody>
      </p:sp>
    </p:spTree>
    <p:extLst>
      <p:ext uri="{BB962C8B-B14F-4D97-AF65-F5344CB8AC3E}">
        <p14:creationId xmlns:p14="http://schemas.microsoft.com/office/powerpoint/2010/main" val="3163871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50172"/>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81263" y="915520"/>
            <a:ext cx="11107554" cy="4237638"/>
          </a:xfrm>
        </p:spPr>
        <p:txBody>
          <a:bodyPr numCol="1"/>
          <a:lstStyle/>
          <a:p>
            <a:pPr marL="342900" lvl="0" indent="-342900">
              <a:lnSpc>
                <a:spcPct val="107000"/>
              </a:lnSpc>
              <a:buClr>
                <a:srgbClr val="58C3EB"/>
              </a:buClr>
              <a:buFont typeface="+mj-lt"/>
              <a:buAutoNum type="arabicPeriod" startAt="21"/>
            </a:pPr>
            <a:r>
              <a:rPr lang="fr-CA" u="sng" dirty="0">
                <a:solidFill>
                  <a:srgbClr val="0563C1"/>
                </a:solidFill>
                <a:effectLst/>
                <a:ea typeface="Calibri" panose="020F0502020204030204" pitchFamily="34" charset="0"/>
              </a:rPr>
              <a:t>EQUIPOP. Les enjeux de planification familiale en Afrique de l’Ouest. </a:t>
            </a:r>
            <a:r>
              <a:rPr lang="en-GB" u="sng" dirty="0">
                <a:solidFill>
                  <a:srgbClr val="0563C1"/>
                </a:solidFill>
                <a:effectLst/>
                <a:ea typeface="Calibri" panose="020F0502020204030204" pitchFamily="34" charset="0"/>
              </a:rPr>
              <a:t>EQUIPOP ; 2016. </a:t>
            </a:r>
            <a:r>
              <a:rPr lang="en-GB" u="sng" dirty="0">
                <a:solidFill>
                  <a:srgbClr val="0563C1"/>
                </a:solidFill>
                <a:effectLst/>
                <a:ea typeface="Calibri" panose="020F0502020204030204" pitchFamily="34" charset="0"/>
                <a:hlinkClick r:id="rId2"/>
              </a:rPr>
              <a:t>https://equipop.org/publications/les-enjeux-de-la-PF.pdf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21"/>
            </a:pPr>
            <a:r>
              <a:rPr lang="fr-CH" dirty="0">
                <a:effectLst/>
                <a:ea typeface="Calibri" panose="020F0502020204030204" pitchFamily="34" charset="0"/>
              </a:rPr>
              <a:t>Le Partenariat de Ouagadougou. </a:t>
            </a:r>
            <a:r>
              <a:rPr lang="fr-CH" u="sng" dirty="0">
                <a:solidFill>
                  <a:srgbClr val="0563C1"/>
                </a:solidFill>
                <a:effectLst/>
                <a:ea typeface="Calibri" panose="020F0502020204030204" pitchFamily="34" charset="0"/>
                <a:hlinkClick r:id="rId3"/>
              </a:rPr>
              <a:t>https://partenariatouaga.org/a-propos/le-partenariat/</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21"/>
            </a:pPr>
            <a:r>
              <a:rPr lang="fr-CA" dirty="0">
                <a:effectLst/>
                <a:ea typeface="Calibri" panose="020F0502020204030204" pitchFamily="34" charset="0"/>
              </a:rPr>
              <a:t>Un programme d’action commun de changement social et de comportement en faveur de la planification familiale dans le pays du Partenariat de Ouagadougou : un bref résumé. </a:t>
            </a:r>
            <a:r>
              <a:rPr lang="en-GB" dirty="0">
                <a:effectLst/>
                <a:ea typeface="Calibri" panose="020F0502020204030204" pitchFamily="34" charset="0"/>
              </a:rPr>
              <a:t>Breakthrough ACTION ; 2019. </a:t>
            </a:r>
            <a:r>
              <a:rPr lang="en-GB" u="sng" dirty="0">
                <a:solidFill>
                  <a:srgbClr val="0563C1"/>
                </a:solidFill>
                <a:effectLst/>
                <a:ea typeface="Calibri" panose="020F0502020204030204" pitchFamily="34" charset="0"/>
                <a:hlinkClick r:id="rId4"/>
              </a:rPr>
              <a:t>https://breakthroughactionandresearch.org/wp-content/uploads/2020/01/OP-Shared-Agenda-Summary-FR.pdf</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21"/>
            </a:pPr>
            <a:r>
              <a:rPr lang="en-GB" dirty="0">
                <a:effectLst/>
                <a:ea typeface="Calibri" panose="020F0502020204030204" pitchFamily="34" charset="0"/>
              </a:rPr>
              <a:t>Every Women Every Child. The Global Strategy for Women’s, Children’s and Adolescents’ Health (2016-2030). Every Women Every Child; 2015. </a:t>
            </a:r>
            <a:r>
              <a:rPr lang="en-GB" u="sng" dirty="0">
                <a:solidFill>
                  <a:srgbClr val="0563C1"/>
                </a:solidFill>
                <a:effectLst/>
                <a:ea typeface="Calibri" panose="020F0502020204030204" pitchFamily="34" charset="0"/>
                <a:hlinkClick r:id="rId5"/>
              </a:rPr>
              <a:t>https://www.everywomaneverychild.org/wp-content/uploads/2016/11/EWEC_globalstrategyreport_200915_FINAL_WEB.pdf </a:t>
            </a:r>
            <a:endParaRPr lang="en-GB"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21"/>
            </a:pPr>
            <a:r>
              <a:rPr lang="fr-CH" dirty="0">
                <a:effectLst/>
                <a:ea typeface="Calibri" panose="020F0502020204030204" pitchFamily="34" charset="0"/>
              </a:rPr>
              <a:t>OMS. Action mondiale accélérée en faveur de la santé des adolescents (AA-HA!) : orientations à l’appui de la mise en œuvre dans les pays [Global </a:t>
            </a:r>
            <a:r>
              <a:rPr lang="fr-CH" dirty="0" err="1">
                <a:effectLst/>
                <a:ea typeface="Calibri" panose="020F0502020204030204" pitchFamily="34" charset="0"/>
              </a:rPr>
              <a:t>accelerated</a:t>
            </a:r>
            <a:r>
              <a:rPr lang="fr-CH" dirty="0">
                <a:effectLst/>
                <a:ea typeface="Calibri" panose="020F0502020204030204" pitchFamily="34" charset="0"/>
              </a:rPr>
              <a:t> action for the </a:t>
            </a:r>
            <a:r>
              <a:rPr lang="fr-CH" dirty="0" err="1">
                <a:effectLst/>
                <a:ea typeface="Calibri" panose="020F0502020204030204" pitchFamily="34" charset="0"/>
              </a:rPr>
              <a:t>health</a:t>
            </a:r>
            <a:r>
              <a:rPr lang="fr-CH" dirty="0">
                <a:effectLst/>
                <a:ea typeface="Calibri" panose="020F0502020204030204" pitchFamily="34" charset="0"/>
              </a:rPr>
              <a:t> of adolescents (AA-HA!): guidance to support country </a:t>
            </a:r>
            <a:r>
              <a:rPr lang="fr-CH" dirty="0" err="1">
                <a:effectLst/>
                <a:ea typeface="Calibri" panose="020F0502020204030204" pitchFamily="34" charset="0"/>
              </a:rPr>
              <a:t>implementation</a:t>
            </a:r>
            <a:r>
              <a:rPr lang="fr-CH" dirty="0">
                <a:effectLst/>
                <a:ea typeface="Calibri" panose="020F0502020204030204" pitchFamily="34" charset="0"/>
              </a:rPr>
              <a:t>]. Genève : Organisation mondiale de la Santé ; 2018. Licence : CC BY-NC-SA 3.0 IGO. </a:t>
            </a:r>
            <a:r>
              <a:rPr lang="en-GB" u="sng" dirty="0">
                <a:solidFill>
                  <a:srgbClr val="0563C1"/>
                </a:solidFill>
                <a:effectLst/>
                <a:ea typeface="Calibri" panose="020F0502020204030204" pitchFamily="34" charset="0"/>
                <a:hlinkClick r:id="rId6"/>
              </a:rPr>
              <a:t>https://apps.who.int/iris/bitstream/handle/10665/272299/9789242512342-fre.pdf?ua=1</a:t>
            </a:r>
            <a:endParaRPr lang="en-GB" dirty="0">
              <a:effectLst/>
              <a:ea typeface="Calibri" panose="020F0502020204030204" pitchFamily="34" charset="0"/>
            </a:endParaRPr>
          </a:p>
        </p:txBody>
      </p:sp>
    </p:spTree>
    <p:extLst>
      <p:ext uri="{BB962C8B-B14F-4D97-AF65-F5344CB8AC3E}">
        <p14:creationId xmlns:p14="http://schemas.microsoft.com/office/powerpoint/2010/main" val="2879443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475299"/>
            <a:ext cx="9337882" cy="556591"/>
          </a:xfrm>
        </p:spPr>
        <p:txBody>
          <a:bodyPr/>
          <a:lstStyle/>
          <a:p>
            <a:r>
              <a:rPr lang="en-US" dirty="0" err="1">
                <a:latin typeface="Arial"/>
                <a:cs typeface="Arial"/>
              </a:rPr>
              <a:t>Références</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23512" y="1570038"/>
            <a:ext cx="11068899" cy="4237638"/>
          </a:xfrm>
        </p:spPr>
        <p:txBody>
          <a:bodyPr numCol="1"/>
          <a:lstStyle/>
          <a:p>
            <a:pPr marL="342900" lvl="0" indent="-342900" rtl="0">
              <a:lnSpc>
                <a:spcPct val="107000"/>
              </a:lnSpc>
              <a:buClr>
                <a:srgbClr val="58C3EB"/>
              </a:buClr>
              <a:buFont typeface="+mj-lt"/>
              <a:buAutoNum type="arabicPeriod" startAt="26"/>
            </a:pPr>
            <a:r>
              <a:rPr lang="fr-CH" dirty="0">
                <a:effectLst/>
                <a:ea typeface="Calibri" panose="020F0502020204030204" pitchFamily="34" charset="0"/>
              </a:rPr>
              <a:t>Pratiques à haut impact dans la planification familiale (PHI). Services mobiles de proximité : étendre l’accès à une gamme complète de contraceptifs modernes. Washington, DC : USAID, mai 2014. </a:t>
            </a:r>
            <a:r>
              <a:rPr lang="en-GB" u="sng" dirty="0">
                <a:solidFill>
                  <a:srgbClr val="0563C1"/>
                </a:solidFill>
                <a:effectLst/>
                <a:ea typeface="Calibri" panose="020F0502020204030204" pitchFamily="34" charset="0"/>
                <a:hlinkClick r:id="rId3"/>
              </a:rPr>
              <a:t>https://www.fphighimpactpractices.org/fr/briefs/services-mobiles-de-proximite/</a:t>
            </a:r>
            <a:endParaRPr lang="en-GB" dirty="0">
              <a:effectLst/>
              <a:ea typeface="Calibri" panose="020F0502020204030204" pitchFamily="34" charset="0"/>
            </a:endParaRPr>
          </a:p>
          <a:p>
            <a:pPr marL="342900" lvl="0" indent="-342900">
              <a:lnSpc>
                <a:spcPct val="107000"/>
              </a:lnSpc>
              <a:buClr>
                <a:srgbClr val="58C3EB"/>
              </a:buClr>
              <a:buFont typeface="+mj-lt"/>
              <a:buAutoNum type="arabicPeriod" startAt="26"/>
            </a:pPr>
            <a:r>
              <a:rPr lang="fr-CA" dirty="0">
                <a:effectLst/>
                <a:ea typeface="Calibri" panose="020F0502020204030204" pitchFamily="34" charset="0"/>
              </a:rPr>
              <a:t>UNFPA. Ensemble minimal de services initiaux (MISP) pour la santé sexuelle et reproductive dans les situations de crise. </a:t>
            </a:r>
            <a:r>
              <a:rPr lang="it-IT" dirty="0">
                <a:effectLst/>
                <a:ea typeface="Calibri" panose="020F0502020204030204" pitchFamily="34" charset="0"/>
              </a:rPr>
              <a:t>UNFPA ; 2020 Nov. </a:t>
            </a:r>
            <a:r>
              <a:rPr lang="it-IT" u="sng" dirty="0">
                <a:solidFill>
                  <a:srgbClr val="0563C1"/>
                </a:solidFill>
                <a:effectLst/>
                <a:ea typeface="Calibri" panose="020F0502020204030204" pitchFamily="34" charset="0"/>
                <a:hlinkClick r:id="rId4"/>
              </a:rPr>
              <a:t>https://www.unfpa.org/resources/minimum-initial-service-package-misp-srh-crisis-situations</a:t>
            </a:r>
            <a:r>
              <a:rPr lang="it-IT" dirty="0">
                <a:effectLst/>
                <a:ea typeface="Calibri" panose="020F0502020204030204" pitchFamily="34" charset="0"/>
              </a:rPr>
              <a:t>  </a:t>
            </a:r>
            <a:endParaRPr lang="en-GB"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26"/>
            </a:pPr>
            <a:r>
              <a:rPr lang="en-GB" dirty="0" err="1">
                <a:effectLst/>
                <a:ea typeface="Calibri" panose="020F0502020204030204" pitchFamily="34" charset="0"/>
              </a:rPr>
              <a:t>Chandra-Mouli</a:t>
            </a:r>
            <a:r>
              <a:rPr lang="en-GB" dirty="0">
                <a:effectLst/>
                <a:ea typeface="Calibri" panose="020F0502020204030204" pitchFamily="34" charset="0"/>
              </a:rPr>
              <a:t> V, </a:t>
            </a:r>
            <a:r>
              <a:rPr lang="en-GB" dirty="0" err="1">
                <a:effectLst/>
                <a:ea typeface="Calibri" panose="020F0502020204030204" pitchFamily="34" charset="0"/>
              </a:rPr>
              <a:t>McCarraher</a:t>
            </a:r>
            <a:r>
              <a:rPr lang="en-GB" dirty="0">
                <a:effectLst/>
                <a:ea typeface="Calibri" panose="020F0502020204030204" pitchFamily="34" charset="0"/>
              </a:rPr>
              <a:t> DR, Phillips SJ, Williamson NE, Hainsworth G. Contraception for adolescents in low and middle income countries : needs, barriers, and access. </a:t>
            </a:r>
            <a:r>
              <a:rPr lang="fr-CH" dirty="0">
                <a:effectLst/>
                <a:ea typeface="Calibri" panose="020F0502020204030204" pitchFamily="34" charset="0"/>
              </a:rPr>
              <a:t>Santé reproductive. 2014 Jan 2;11(1):1. </a:t>
            </a:r>
            <a:r>
              <a:rPr lang="fr-CH" u="sng" dirty="0">
                <a:solidFill>
                  <a:srgbClr val="0563C1"/>
                </a:solidFill>
                <a:effectLst/>
                <a:ea typeface="Calibri" panose="020F0502020204030204" pitchFamily="34" charset="0"/>
                <a:hlinkClick r:id="rId5"/>
              </a:rPr>
              <a:t>https://reproductive-health-journal.biomedcentral.com/track/pdf/10.1186/1742-4755-11-1.pdf</a:t>
            </a:r>
            <a:endParaRPr lang="en-GB" dirty="0">
              <a:effectLst/>
              <a:ea typeface="Calibri" panose="020F0502020204030204" pitchFamily="34" charset="0"/>
            </a:endParaRPr>
          </a:p>
        </p:txBody>
      </p:sp>
    </p:spTree>
    <p:extLst>
      <p:ext uri="{BB962C8B-B14F-4D97-AF65-F5344CB8AC3E}">
        <p14:creationId xmlns:p14="http://schemas.microsoft.com/office/powerpoint/2010/main" val="365638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486687" y="447261"/>
            <a:ext cx="9337882" cy="556591"/>
          </a:xfrm>
        </p:spPr>
        <p:txBody>
          <a:bodyPr/>
          <a:lstStyle/>
          <a:p>
            <a:r>
              <a:rPr lang="en-US" dirty="0">
                <a:latin typeface="Arial"/>
                <a:cs typeface="Arial"/>
              </a:rPr>
              <a:t>Lectures </a:t>
            </a:r>
            <a:r>
              <a:rPr lang="en-US" dirty="0" err="1">
                <a:latin typeface="Arial"/>
                <a:cs typeface="Arial"/>
              </a:rPr>
              <a:t>complémentaire</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86687" y="1003852"/>
            <a:ext cx="11387450" cy="4237638"/>
          </a:xfrm>
        </p:spPr>
        <p:txBody>
          <a:bodyPr numCol="1"/>
          <a:lstStyle/>
          <a:p>
            <a:pPr marL="400050" lvl="0" indent="-400050" rtl="0">
              <a:lnSpc>
                <a:spcPct val="107000"/>
              </a:lnSpc>
              <a:spcAft>
                <a:spcPts val="800"/>
              </a:spcAft>
              <a:buClr>
                <a:srgbClr val="58C3EB"/>
              </a:buClr>
              <a:buFont typeface="+mj-lt"/>
              <a:buAutoNum type="romanUcPeriod"/>
              <a:tabLst>
                <a:tab pos="228600" algn="l"/>
              </a:tabLst>
            </a:pPr>
            <a:r>
              <a:rPr lang="en-GB" sz="1800" dirty="0" err="1">
                <a:effectLst/>
                <a:ea typeface="Calibri" panose="020F0502020204030204" pitchFamily="34" charset="0"/>
              </a:rPr>
              <a:t>Chandra-Mouli</a:t>
            </a:r>
            <a:r>
              <a:rPr lang="en-GB" sz="1800" dirty="0">
                <a:effectLst/>
                <a:ea typeface="Calibri" panose="020F0502020204030204" pitchFamily="34" charset="0"/>
              </a:rPr>
              <a:t> V, Akwara E. Improving access to and use of contraception by adolescents: What progress has been made, what lessons have been learnt, and what are the implications for action? Best </a:t>
            </a:r>
            <a:r>
              <a:rPr lang="en-GB" sz="1800" dirty="0" err="1">
                <a:effectLst/>
                <a:ea typeface="Calibri" panose="020F0502020204030204" pitchFamily="34" charset="0"/>
              </a:rPr>
              <a:t>Pract</a:t>
            </a:r>
            <a:r>
              <a:rPr lang="en-GB" sz="1800" dirty="0">
                <a:effectLst/>
                <a:ea typeface="Calibri" panose="020F0502020204030204" pitchFamily="34" charset="0"/>
              </a:rPr>
              <a:t> Res Clin </a:t>
            </a:r>
            <a:r>
              <a:rPr lang="en-GB" sz="1800" dirty="0" err="1">
                <a:effectLst/>
                <a:ea typeface="Calibri" panose="020F0502020204030204" pitchFamily="34" charset="0"/>
              </a:rPr>
              <a:t>Obstet</a:t>
            </a:r>
            <a:r>
              <a:rPr lang="en-GB" sz="1800" dirty="0">
                <a:effectLst/>
                <a:ea typeface="Calibri" panose="020F0502020204030204" pitchFamily="34" charset="0"/>
              </a:rPr>
              <a:t> </a:t>
            </a:r>
            <a:r>
              <a:rPr lang="en-GB" sz="1800" dirty="0" err="1">
                <a:effectLst/>
                <a:ea typeface="Calibri" panose="020F0502020204030204" pitchFamily="34" charset="0"/>
              </a:rPr>
              <a:t>Gynaecol</a:t>
            </a:r>
            <a:r>
              <a:rPr lang="en-GB" sz="1800" dirty="0">
                <a:effectLst/>
                <a:ea typeface="Calibri" panose="020F0502020204030204" pitchFamily="34" charset="0"/>
              </a:rPr>
              <a:t>. 2020 Jul;66:107-18. </a:t>
            </a:r>
            <a:r>
              <a:rPr lang="en-GB" sz="1800" dirty="0">
                <a:effectLst/>
                <a:ea typeface="Calibri" panose="020F0502020204030204" pitchFamily="34" charset="0"/>
                <a:hlinkClick r:id="rId3"/>
              </a:rPr>
              <a:t>http://dx.doi.org/10.1016/j.bpobgyn.2020.04.003</a:t>
            </a:r>
            <a:r>
              <a:rPr lang="en-GB" sz="1800" dirty="0">
                <a:effectLst/>
                <a:ea typeface="Calibri" panose="020F0502020204030204" pitchFamily="34" charset="0"/>
              </a:rPr>
              <a:t> </a:t>
            </a:r>
            <a:endParaRPr lang="fr-CA" sz="1800" dirty="0">
              <a:effectLst/>
              <a:ea typeface="Calibri" panose="020F0502020204030204" pitchFamily="34" charset="0"/>
            </a:endParaRPr>
          </a:p>
          <a:p>
            <a:pPr marL="400050" lvl="0" indent="-400050" rtl="0">
              <a:lnSpc>
                <a:spcPct val="107000"/>
              </a:lnSpc>
              <a:spcAft>
                <a:spcPts val="800"/>
              </a:spcAft>
              <a:buClr>
                <a:srgbClr val="58C3EB"/>
              </a:buClr>
              <a:buFont typeface="+mj-lt"/>
              <a:buAutoNum type="romanUcPeriod"/>
              <a:tabLst>
                <a:tab pos="228600" algn="l"/>
              </a:tabLst>
            </a:pPr>
            <a:r>
              <a:rPr lang="fr-CA" sz="1800" dirty="0">
                <a:effectLst/>
                <a:ea typeface="Calibri" panose="020F0502020204030204" pitchFamily="34" charset="0"/>
              </a:rPr>
              <a:t>FHI 360. Savoir pour planifier. Durham, Caroline du Nord : FHI 360 / Communication for Change Project. FHI 360 ; 2013. </a:t>
            </a:r>
            <a:r>
              <a:rPr lang="fr-CA" sz="1800" u="sng" dirty="0">
                <a:solidFill>
                  <a:srgbClr val="0563C1"/>
                </a:solidFill>
                <a:effectLst/>
                <a:ea typeface="Calibri" panose="020F0502020204030204" pitchFamily="34" charset="0"/>
                <a:hlinkClick r:id="rId4"/>
              </a:rPr>
              <a:t>https://fphandbook.org/sites/default/files/factsforfamilyplanningfre.pdf</a:t>
            </a:r>
            <a:endParaRPr lang="en-GB" sz="18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a:tabLst>
                <a:tab pos="228600" algn="l"/>
              </a:tabLst>
            </a:pPr>
            <a:r>
              <a:rPr lang="en-GB" sz="1800" dirty="0" err="1">
                <a:effectLst/>
                <a:ea typeface="Calibri" panose="020F0502020204030204" pitchFamily="34" charset="0"/>
              </a:rPr>
              <a:t>Ganchimeg</a:t>
            </a:r>
            <a:r>
              <a:rPr lang="en-GB" sz="1800" dirty="0">
                <a:effectLst/>
                <a:ea typeface="Calibri" panose="020F0502020204030204" pitchFamily="34" charset="0"/>
              </a:rPr>
              <a:t> T, Ota E, </a:t>
            </a:r>
            <a:r>
              <a:rPr lang="en-GB" sz="1800" dirty="0" err="1">
                <a:effectLst/>
                <a:ea typeface="Calibri" panose="020F0502020204030204" pitchFamily="34" charset="0"/>
              </a:rPr>
              <a:t>Morisaki</a:t>
            </a:r>
            <a:r>
              <a:rPr lang="en-GB" sz="1800" dirty="0">
                <a:effectLst/>
                <a:ea typeface="Calibri" panose="020F0502020204030204" pitchFamily="34" charset="0"/>
              </a:rPr>
              <a:t> N, </a:t>
            </a:r>
            <a:r>
              <a:rPr lang="en-GB" sz="1800" dirty="0" err="1">
                <a:effectLst/>
                <a:ea typeface="Calibri" panose="020F0502020204030204" pitchFamily="34" charset="0"/>
              </a:rPr>
              <a:t>Laopaiboon</a:t>
            </a:r>
            <a:r>
              <a:rPr lang="en-GB" sz="1800" dirty="0">
                <a:effectLst/>
                <a:ea typeface="Calibri" panose="020F0502020204030204" pitchFamily="34" charset="0"/>
              </a:rPr>
              <a:t> M, </a:t>
            </a:r>
            <a:r>
              <a:rPr lang="en-GB" sz="1800" dirty="0" err="1">
                <a:effectLst/>
                <a:ea typeface="Calibri" panose="020F0502020204030204" pitchFamily="34" charset="0"/>
              </a:rPr>
              <a:t>Lumbiganon</a:t>
            </a:r>
            <a:r>
              <a:rPr lang="en-GB" sz="1800" dirty="0">
                <a:effectLst/>
                <a:ea typeface="Calibri" panose="020F0502020204030204" pitchFamily="34" charset="0"/>
              </a:rPr>
              <a:t> P, Zhang J, et al. </a:t>
            </a:r>
            <a:r>
              <a:rPr lang="en-US" sz="1800" dirty="0">
                <a:effectLst/>
                <a:ea typeface="Calibri" panose="020F0502020204030204" pitchFamily="34" charset="0"/>
              </a:rPr>
              <a:t>Pregnancy and childbirth outcomes among adolescent mothers : a World Health Organization </a:t>
            </a:r>
            <a:r>
              <a:rPr lang="en-US" sz="1800" dirty="0" err="1">
                <a:effectLst/>
                <a:ea typeface="Calibri" panose="020F0502020204030204" pitchFamily="34" charset="0"/>
              </a:rPr>
              <a:t>multicountry</a:t>
            </a:r>
            <a:r>
              <a:rPr lang="en-US" sz="1800" dirty="0">
                <a:effectLst/>
                <a:ea typeface="Calibri" panose="020F0502020204030204" pitchFamily="34" charset="0"/>
              </a:rPr>
              <a:t> study. BJOG. 2014;121(Suppl. 1):40-48.</a:t>
            </a:r>
            <a:endParaRPr lang="en-GB" sz="18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a:tabLst>
                <a:tab pos="228600" algn="l"/>
              </a:tabLst>
            </a:pPr>
            <a:r>
              <a:rPr lang="fr-CA" sz="1800" dirty="0">
                <a:effectLst/>
                <a:ea typeface="Calibri" panose="020F0502020204030204" pitchFamily="34" charset="0"/>
              </a:rPr>
              <a:t>Les conséquences sanitaires et sociales de la COVID-19. Ministère de l’Europe et des affaires étrangères ; 2020. </a:t>
            </a:r>
            <a:r>
              <a:rPr lang="en-GB" sz="1800" u="sng" dirty="0">
                <a:solidFill>
                  <a:srgbClr val="0563C1"/>
                </a:solidFill>
                <a:effectLst/>
                <a:ea typeface="Calibri" panose="020F0502020204030204" pitchFamily="34" charset="0"/>
                <a:hlinkClick r:id="rId5"/>
              </a:rPr>
              <a:t>https://www.diplomatie.gouv.fr/IMG/pdf/les_consequences_sanitaires_et_sociales_de_la_covid_19_cle8a3222.pdf</a:t>
            </a:r>
            <a:endParaRPr lang="en-GB" sz="18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a:tabLst>
                <a:tab pos="228600" algn="l"/>
              </a:tabLst>
            </a:pPr>
            <a:r>
              <a:rPr lang="fr-CA" sz="1800" dirty="0">
                <a:effectLst/>
                <a:ea typeface="Calibri" panose="020F0502020204030204" pitchFamily="34" charset="0"/>
              </a:rPr>
              <a:t>Lignes directrices </a:t>
            </a:r>
            <a:r>
              <a:rPr lang="fr-CA" sz="1800" dirty="0" err="1">
                <a:effectLst/>
                <a:ea typeface="Calibri" panose="020F0502020204030204" pitchFamily="34" charset="0"/>
              </a:rPr>
              <a:t>unifiées</a:t>
            </a:r>
            <a:r>
              <a:rPr lang="fr-CA" sz="1800" dirty="0">
                <a:effectLst/>
                <a:ea typeface="Calibri" panose="020F0502020204030204" pitchFamily="34" charset="0"/>
              </a:rPr>
              <a:t> relatives à la santé et aux droits en </a:t>
            </a:r>
            <a:r>
              <a:rPr lang="fr-CA" sz="1800" dirty="0" err="1">
                <a:effectLst/>
                <a:ea typeface="Calibri" panose="020F0502020204030204" pitchFamily="34" charset="0"/>
              </a:rPr>
              <a:t>matière</a:t>
            </a:r>
            <a:r>
              <a:rPr lang="fr-CA" sz="1800" dirty="0">
                <a:effectLst/>
                <a:ea typeface="Calibri" panose="020F0502020204030204" pitchFamily="34" charset="0"/>
              </a:rPr>
              <a:t> de </a:t>
            </a:r>
            <a:r>
              <a:rPr lang="fr-CA" sz="1800" dirty="0" err="1">
                <a:effectLst/>
                <a:ea typeface="Calibri" panose="020F0502020204030204" pitchFamily="34" charset="0"/>
              </a:rPr>
              <a:t>sexualite</a:t>
            </a:r>
            <a:r>
              <a:rPr lang="fr-CA" sz="1800" dirty="0">
                <a:effectLst/>
                <a:ea typeface="Calibri" panose="020F0502020204030204" pitchFamily="34" charset="0"/>
              </a:rPr>
              <a:t>́ et de reproduction des femmes vivant avec le VIH [</a:t>
            </a:r>
            <a:r>
              <a:rPr lang="fr-CA" sz="1800" dirty="0" err="1">
                <a:effectLst/>
                <a:ea typeface="Calibri" panose="020F0502020204030204" pitchFamily="34" charset="0"/>
              </a:rPr>
              <a:t>Consolidated</a:t>
            </a:r>
            <a:r>
              <a:rPr lang="fr-CA" sz="1800" dirty="0">
                <a:effectLst/>
                <a:ea typeface="Calibri" panose="020F0502020204030204" pitchFamily="34" charset="0"/>
              </a:rPr>
              <a:t> guideline on </a:t>
            </a:r>
            <a:r>
              <a:rPr lang="fr-CA" sz="1800" dirty="0" err="1">
                <a:effectLst/>
                <a:ea typeface="Calibri" panose="020F0502020204030204" pitchFamily="34" charset="0"/>
              </a:rPr>
              <a:t>sexual</a:t>
            </a:r>
            <a:r>
              <a:rPr lang="fr-CA" sz="1800" dirty="0">
                <a:effectLst/>
                <a:ea typeface="Calibri" panose="020F0502020204030204" pitchFamily="34" charset="0"/>
              </a:rPr>
              <a:t> and reproductive </a:t>
            </a:r>
            <a:r>
              <a:rPr lang="fr-CA" sz="1800" dirty="0" err="1">
                <a:effectLst/>
                <a:ea typeface="Calibri" panose="020F0502020204030204" pitchFamily="34" charset="0"/>
              </a:rPr>
              <a:t>health</a:t>
            </a:r>
            <a:r>
              <a:rPr lang="fr-CA" sz="1800" dirty="0">
                <a:effectLst/>
                <a:ea typeface="Calibri" panose="020F0502020204030204" pitchFamily="34" charset="0"/>
              </a:rPr>
              <a:t> and </a:t>
            </a:r>
            <a:r>
              <a:rPr lang="fr-CA" sz="1800" dirty="0" err="1">
                <a:effectLst/>
                <a:ea typeface="Calibri" panose="020F0502020204030204" pitchFamily="34" charset="0"/>
              </a:rPr>
              <a:t>rights</a:t>
            </a:r>
            <a:r>
              <a:rPr lang="fr-CA" sz="1800" dirty="0">
                <a:effectLst/>
                <a:ea typeface="Calibri" panose="020F0502020204030204" pitchFamily="34" charset="0"/>
              </a:rPr>
              <a:t> of </a:t>
            </a:r>
            <a:r>
              <a:rPr lang="fr-CA" sz="1800" dirty="0" err="1">
                <a:effectLst/>
                <a:ea typeface="Calibri" panose="020F0502020204030204" pitchFamily="34" charset="0"/>
              </a:rPr>
              <a:t>women</a:t>
            </a:r>
            <a:r>
              <a:rPr lang="fr-CA" sz="1800" dirty="0">
                <a:effectLst/>
                <a:ea typeface="Calibri" panose="020F0502020204030204" pitchFamily="34" charset="0"/>
              </a:rPr>
              <a:t> living </a:t>
            </a:r>
            <a:r>
              <a:rPr lang="fr-CA" sz="1800" dirty="0" err="1">
                <a:effectLst/>
                <a:ea typeface="Calibri" panose="020F0502020204030204" pitchFamily="34" charset="0"/>
              </a:rPr>
              <a:t>with</a:t>
            </a:r>
            <a:r>
              <a:rPr lang="fr-CA" sz="1800" dirty="0">
                <a:effectLst/>
                <a:ea typeface="Calibri" panose="020F0502020204030204" pitchFamily="34" charset="0"/>
              </a:rPr>
              <a:t> HIV]. </a:t>
            </a:r>
            <a:r>
              <a:rPr lang="fr-CA" sz="1800" dirty="0" err="1">
                <a:effectLst/>
                <a:ea typeface="Calibri" panose="020F0502020204030204" pitchFamily="34" charset="0"/>
              </a:rPr>
              <a:t>Genève</a:t>
            </a:r>
            <a:r>
              <a:rPr lang="fr-CA" sz="1800" dirty="0">
                <a:effectLst/>
                <a:ea typeface="Calibri" panose="020F0502020204030204" pitchFamily="34" charset="0"/>
              </a:rPr>
              <a:t> : Organisation mondiale de la Santé ; 2018. Licence : CC BY-NC-SA 3.0 IGO. </a:t>
            </a:r>
            <a:r>
              <a:rPr lang="fr-CA" sz="1800" u="sng" dirty="0">
                <a:solidFill>
                  <a:srgbClr val="0563C1"/>
                </a:solidFill>
                <a:effectLst/>
                <a:ea typeface="Calibri" panose="020F0502020204030204" pitchFamily="34" charset="0"/>
                <a:hlinkClick r:id="rId6"/>
              </a:rPr>
              <a:t>https://www.who.int/fr/publications/i/item/9789241549998</a:t>
            </a:r>
            <a:r>
              <a:rPr lang="fr-CA" sz="1800" dirty="0">
                <a:effectLst/>
                <a:ea typeface="Calibri" panose="020F0502020204030204" pitchFamily="34" charset="0"/>
              </a:rPr>
              <a:t>.  </a:t>
            </a:r>
            <a:endParaRPr lang="en-GB" sz="1800" dirty="0">
              <a:effectLst/>
              <a:ea typeface="Calibri" panose="020F0502020204030204" pitchFamily="34" charset="0"/>
            </a:endParaRPr>
          </a:p>
        </p:txBody>
      </p:sp>
    </p:spTree>
    <p:extLst>
      <p:ext uri="{BB962C8B-B14F-4D97-AF65-F5344CB8AC3E}">
        <p14:creationId xmlns:p14="http://schemas.microsoft.com/office/powerpoint/2010/main" val="3434225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484925"/>
            <a:ext cx="9337882" cy="556591"/>
          </a:xfrm>
        </p:spPr>
        <p:txBody>
          <a:bodyPr/>
          <a:lstStyle/>
          <a:p>
            <a:r>
              <a:rPr lang="en-US" dirty="0">
                <a:latin typeface="Arial"/>
                <a:cs typeface="Arial"/>
              </a:rPr>
              <a:t>Lectures </a:t>
            </a:r>
            <a:r>
              <a:rPr lang="en-US" dirty="0" err="1">
                <a:latin typeface="Arial"/>
                <a:cs typeface="Arial"/>
              </a:rPr>
              <a:t>complémentaire</a:t>
            </a:r>
            <a:endParaRPr lang="en-US"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96390" y="1127960"/>
            <a:ext cx="11090364" cy="4237638"/>
          </a:xfrm>
        </p:spPr>
        <p:txBody>
          <a:bodyPr numCol="1"/>
          <a:lstStyle/>
          <a:p>
            <a:pPr marL="400050" indent="-400050">
              <a:lnSpc>
                <a:spcPct val="107000"/>
              </a:lnSpc>
              <a:spcAft>
                <a:spcPts val="800"/>
              </a:spcAft>
              <a:buClr>
                <a:srgbClr val="58C3EB"/>
              </a:buClr>
              <a:buFont typeface="+mj-lt"/>
              <a:buAutoNum type="romanUcPeriod" startAt="6"/>
              <a:tabLst>
                <a:tab pos="228600" algn="l"/>
              </a:tabLst>
            </a:pPr>
            <a:r>
              <a:rPr lang="fr-FR" sz="1600" dirty="0">
                <a:effectLst/>
                <a:ea typeface="Calibri" panose="020F0502020204030204" pitchFamily="34" charset="0"/>
              </a:rPr>
              <a:t>Pratiques Haut impact dans la planification familiale (HIP). Services de contraception adaptés aux adolescents : Soutenir l’accès et le choix des adolescents. Washington, DC : Partenariat </a:t>
            </a:r>
            <a:r>
              <a:rPr lang="fr-FR" sz="1600" dirty="0" err="1">
                <a:effectLst/>
                <a:ea typeface="Calibri" panose="020F0502020204030204" pitchFamily="34" charset="0"/>
              </a:rPr>
              <a:t>PIHs</a:t>
            </a:r>
            <a:r>
              <a:rPr lang="fr-FR" sz="1600" dirty="0">
                <a:effectLst/>
                <a:ea typeface="Calibri" panose="020F0502020204030204" pitchFamily="34" charset="0"/>
              </a:rPr>
              <a:t>, 2020 novembre. </a:t>
            </a:r>
            <a:r>
              <a:rPr lang="fr-FR" sz="1600" dirty="0">
                <a:effectLst/>
                <a:ea typeface="Calibri" panose="020F0502020204030204" pitchFamily="34" charset="0"/>
                <a:hlinkClick r:id="rId3"/>
              </a:rPr>
              <a:t>http://www.fphighimpactpractices.org/briefs/adolescentresponsive-contraceptive-services</a:t>
            </a:r>
            <a:r>
              <a:rPr lang="fr-FR" sz="1600" dirty="0">
                <a:effectLst/>
                <a:ea typeface="Calibri" panose="020F0502020204030204" pitchFamily="34" charset="0"/>
              </a:rPr>
              <a:t> </a:t>
            </a:r>
            <a:endParaRPr lang="fr-CH" sz="1600" dirty="0">
              <a:effectLst/>
              <a:ea typeface="Calibri" panose="020F0502020204030204" pitchFamily="34" charset="0"/>
            </a:endParaRPr>
          </a:p>
          <a:p>
            <a:pPr marL="400050" indent="-400050">
              <a:lnSpc>
                <a:spcPct val="107000"/>
              </a:lnSpc>
              <a:spcAft>
                <a:spcPts val="800"/>
              </a:spcAft>
              <a:buClr>
                <a:srgbClr val="58C3EB"/>
              </a:buClr>
              <a:buFont typeface="+mj-lt"/>
              <a:buAutoNum type="romanUcPeriod" startAt="6"/>
              <a:tabLst>
                <a:tab pos="228600" algn="l"/>
              </a:tabLst>
            </a:pPr>
            <a:r>
              <a:rPr lang="fr-CH" sz="1600" dirty="0">
                <a:effectLst/>
                <a:ea typeface="Calibri" panose="020F0502020204030204" pitchFamily="34" charset="0"/>
              </a:rPr>
              <a:t>Prévalence de la contraception (% des femmes âgées de 15 à 49 ans) - </a:t>
            </a:r>
            <a:r>
              <a:rPr lang="fr-CH" sz="1600" dirty="0" err="1">
                <a:effectLst/>
                <a:ea typeface="Calibri" panose="020F0502020204030204" pitchFamily="34" charset="0"/>
              </a:rPr>
              <a:t>Sub-Saharan</a:t>
            </a:r>
            <a:r>
              <a:rPr lang="fr-CH" sz="1600" dirty="0">
                <a:effectLst/>
                <a:ea typeface="Calibri" panose="020F0502020204030204" pitchFamily="34" charset="0"/>
              </a:rPr>
              <a:t> </a:t>
            </a:r>
            <a:r>
              <a:rPr lang="fr-CH" sz="1600" dirty="0" err="1">
                <a:effectLst/>
                <a:ea typeface="Calibri" panose="020F0502020204030204" pitchFamily="34" charset="0"/>
              </a:rPr>
              <a:t>Africa</a:t>
            </a:r>
            <a:r>
              <a:rPr lang="fr-CH" sz="1600" dirty="0">
                <a:effectLst/>
                <a:ea typeface="Calibri" panose="020F0502020204030204" pitchFamily="34" charset="0"/>
              </a:rPr>
              <a:t>. La Banque Mondiale ; c2023. Disponible sur : </a:t>
            </a:r>
            <a:r>
              <a:rPr lang="fr-CH" sz="1600" u="sng" dirty="0">
                <a:solidFill>
                  <a:srgbClr val="0563C1"/>
                </a:solidFill>
                <a:effectLst/>
                <a:ea typeface="Calibri" panose="020F0502020204030204" pitchFamily="34" charset="0"/>
                <a:hlinkClick r:id="rId4"/>
              </a:rPr>
              <a:t>https://donnees.banquemondiale.org/indicateur/SP.DYN.CONU.ZS?locations=ZG</a:t>
            </a:r>
            <a:r>
              <a:rPr lang="fr-CH" sz="1600" dirty="0">
                <a:effectLst/>
                <a:ea typeface="Calibri" panose="020F0502020204030204" pitchFamily="34" charset="0"/>
              </a:rPr>
              <a:t> </a:t>
            </a:r>
          </a:p>
          <a:p>
            <a:pPr marL="400050" lvl="0" indent="-400050">
              <a:lnSpc>
                <a:spcPct val="107000"/>
              </a:lnSpc>
              <a:spcAft>
                <a:spcPts val="800"/>
              </a:spcAft>
              <a:buClr>
                <a:srgbClr val="58C3EB"/>
              </a:buClr>
              <a:buFont typeface="+mj-lt"/>
              <a:buAutoNum type="romanUcPeriod" startAt="6"/>
              <a:tabLst>
                <a:tab pos="228600" algn="l"/>
              </a:tabLst>
            </a:pPr>
            <a:r>
              <a:rPr lang="fr-CH" sz="1600" dirty="0">
                <a:effectLst/>
                <a:ea typeface="Calibri" panose="020F0502020204030204" pitchFamily="34" charset="0"/>
              </a:rPr>
              <a:t>UNFPA. Oui au choix, non au hasard : Planification familiale, droits de la personne et développement. Fonds des Nations Unies pour la population ; 2012. 128 p. </a:t>
            </a:r>
            <a:r>
              <a:rPr lang="fr-CH" sz="1600" u="sng" dirty="0">
                <a:solidFill>
                  <a:srgbClr val="0563C1"/>
                </a:solidFill>
                <a:effectLst/>
                <a:ea typeface="Calibri" panose="020F0502020204030204" pitchFamily="34" charset="0"/>
                <a:hlinkClick r:id="rId5"/>
              </a:rPr>
              <a:t>https://guinea-bissau.unfpa.org/sites/default/files/pub-pdf/FR_SWOP2012_Report_0.pdf</a:t>
            </a:r>
            <a:endParaRPr lang="en-GB" sz="16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startAt="6"/>
              <a:tabLst>
                <a:tab pos="228600" algn="l"/>
              </a:tabLst>
            </a:pPr>
            <a:r>
              <a:rPr lang="fr-CH" sz="1600" dirty="0">
                <a:effectLst/>
                <a:ea typeface="Calibri" panose="020F0502020204030204" pitchFamily="34" charset="0"/>
              </a:rPr>
              <a:t>UNHCR. En Afrique de l’Ouest, le double défi posé à la fois par les conflits et le coronavirus menace des millions de personnes. UNHCR ; 2020. </a:t>
            </a:r>
            <a:r>
              <a:rPr lang="fr-CH" sz="1600" u="sng" dirty="0">
                <a:solidFill>
                  <a:srgbClr val="0563C1"/>
                </a:solidFill>
                <a:effectLst/>
                <a:ea typeface="Calibri" panose="020F0502020204030204" pitchFamily="34" charset="0"/>
                <a:hlinkClick r:id="rId6"/>
              </a:rPr>
              <a:t>https://www.unhcr.org/fr/news/stories/2020/4/5e9d5726a/afrique-louest-double-defi-pose-fois-conflits-coronavirus-menace-millions.html</a:t>
            </a:r>
            <a:r>
              <a:rPr lang="fr-CH" sz="1600" dirty="0">
                <a:effectLst/>
                <a:ea typeface="Calibri" panose="020F0502020204030204" pitchFamily="34" charset="0"/>
              </a:rPr>
              <a:t> </a:t>
            </a:r>
            <a:endParaRPr lang="en-GB" sz="16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startAt="6"/>
              <a:tabLst>
                <a:tab pos="228600" algn="l"/>
              </a:tabLst>
            </a:pPr>
            <a:r>
              <a:rPr lang="en-US" sz="1600" dirty="0">
                <a:effectLst/>
                <a:ea typeface="Calibri" panose="020F0502020204030204" pitchFamily="34" charset="0"/>
              </a:rPr>
              <a:t>United Nations Children’s Fund. Child Marriage: Latest trends and future prospects. UNICEF, 2018. </a:t>
            </a:r>
            <a:r>
              <a:rPr lang="en-GB" sz="1600" u="sng" dirty="0">
                <a:solidFill>
                  <a:srgbClr val="0563C1"/>
                </a:solidFill>
                <a:effectLst/>
                <a:ea typeface="Calibri" panose="020F0502020204030204" pitchFamily="34" charset="0"/>
                <a:hlinkClick r:id="rId7"/>
              </a:rPr>
              <a:t>https://data.unicef.org/resources/child-marriage-latest-trends-and-future-prospects/</a:t>
            </a:r>
            <a:endParaRPr lang="en-GB" sz="1600" dirty="0">
              <a:effectLst/>
              <a:ea typeface="Calibri" panose="020F0502020204030204" pitchFamily="34" charset="0"/>
            </a:endParaRPr>
          </a:p>
          <a:p>
            <a:pPr marL="400050" lvl="0" indent="-400050">
              <a:lnSpc>
                <a:spcPct val="107000"/>
              </a:lnSpc>
              <a:spcAft>
                <a:spcPts val="800"/>
              </a:spcAft>
              <a:buClr>
                <a:srgbClr val="58C3EB"/>
              </a:buClr>
              <a:buFont typeface="+mj-lt"/>
              <a:buAutoNum type="romanUcPeriod" startAt="6"/>
              <a:tabLst>
                <a:tab pos="228600" algn="l"/>
              </a:tabLst>
            </a:pPr>
            <a:r>
              <a:rPr lang="fr-CA" sz="1600" dirty="0" err="1">
                <a:effectLst/>
                <a:ea typeface="Calibri" panose="020F0502020204030204" pitchFamily="34" charset="0"/>
              </a:rPr>
              <a:t>Vledder</a:t>
            </a:r>
            <a:r>
              <a:rPr lang="fr-CA" sz="1600" dirty="0">
                <a:effectLst/>
                <a:ea typeface="Calibri" panose="020F0502020204030204" pitchFamily="34" charset="0"/>
              </a:rPr>
              <a:t> M. Les risques d'une crise sanitaire secondaire pour les femmes et les enfants : 3 choses à savoir. </a:t>
            </a:r>
            <a:r>
              <a:rPr lang="en-GB" sz="1600" dirty="0">
                <a:effectLst/>
                <a:ea typeface="Calibri" panose="020F0502020204030204" pitchFamily="34" charset="0"/>
              </a:rPr>
              <a:t>Blog </a:t>
            </a:r>
            <a:r>
              <a:rPr lang="en-GB" sz="1600" dirty="0" err="1">
                <a:effectLst/>
                <a:ea typeface="Calibri" panose="020F0502020204030204" pitchFamily="34" charset="0"/>
              </a:rPr>
              <a:t>Worldbank</a:t>
            </a:r>
            <a:r>
              <a:rPr lang="en-GB" sz="1600" dirty="0">
                <a:effectLst/>
                <a:ea typeface="Calibri" panose="020F0502020204030204" pitchFamily="34" charset="0"/>
              </a:rPr>
              <a:t> ; 2020.</a:t>
            </a:r>
            <a:r>
              <a:rPr lang="en-GB" sz="1600" u="sng" dirty="0">
                <a:effectLst/>
                <a:ea typeface="Calibri" panose="020F0502020204030204" pitchFamily="34" charset="0"/>
              </a:rPr>
              <a:t> </a:t>
            </a:r>
            <a:r>
              <a:rPr lang="en-US" sz="1600" u="sng" dirty="0">
                <a:solidFill>
                  <a:srgbClr val="0563C1"/>
                </a:solidFill>
                <a:effectLst/>
                <a:ea typeface="Calibri" panose="020F0502020204030204" pitchFamily="34" charset="0"/>
                <a:hlinkClick r:id="rId8"/>
              </a:rPr>
              <a:t>https://blogs.worldbank.org/fr/health/les-risques-dune-crise-sanitaire-secondaire-pour-les-femmes-et-les-enfants-3-choses-savoir</a:t>
            </a:r>
            <a:endParaRPr lang="en-GB" sz="1600" dirty="0">
              <a:effectLst/>
              <a:ea typeface="Calibri" panose="020F0502020204030204" pitchFamily="34" charset="0"/>
            </a:endParaRPr>
          </a:p>
        </p:txBody>
      </p:sp>
    </p:spTree>
    <p:extLst>
      <p:ext uri="{BB962C8B-B14F-4D97-AF65-F5344CB8AC3E}">
        <p14:creationId xmlns:p14="http://schemas.microsoft.com/office/powerpoint/2010/main" val="3222813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1523322" y="-1385"/>
            <a:ext cx="9145356" cy="6860771"/>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404986" y="2828836"/>
            <a:ext cx="338202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00"/>
                </a:solidFill>
                <a:effectLst/>
                <a:uLnTx/>
                <a:uFillTx/>
                <a:latin typeface="Calibri"/>
                <a:ea typeface="+mn-ea"/>
                <a:cs typeface="+mn-cs"/>
              </a:rPr>
              <a:t>MERCI</a:t>
            </a:r>
          </a:p>
        </p:txBody>
      </p:sp>
    </p:spTree>
    <p:extLst>
      <p:ext uri="{BB962C8B-B14F-4D97-AF65-F5344CB8AC3E}">
        <p14:creationId xmlns:p14="http://schemas.microsoft.com/office/powerpoint/2010/main" val="408250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hlinkClick r:id="rId3"/>
            <a:extLst>
              <a:ext uri="{FF2B5EF4-FFF2-40B4-BE49-F238E27FC236}">
                <a16:creationId xmlns:a16="http://schemas.microsoft.com/office/drawing/2014/main" id="{4A21433E-E74C-DCCA-16BE-6279C3173DF3}"/>
              </a:ext>
            </a:extLst>
          </p:cNvPr>
          <p:cNvPicPr>
            <a:picLocks noGrp="1" noChangeAspect="1"/>
          </p:cNvPicPr>
          <p:nvPr>
            <p:ph idx="1"/>
          </p:nvPr>
        </p:nvPicPr>
        <p:blipFill>
          <a:blip r:embed="rId4"/>
          <a:stretch>
            <a:fillRect/>
          </a:stretch>
        </p:blipFill>
        <p:spPr>
          <a:xfrm>
            <a:off x="1858913" y="295470"/>
            <a:ext cx="8474174" cy="5768840"/>
          </a:xfrm>
        </p:spPr>
      </p:pic>
      <p:sp>
        <p:nvSpPr>
          <p:cNvPr id="2" name="Rectangle 1">
            <a:extLst>
              <a:ext uri="{FF2B5EF4-FFF2-40B4-BE49-F238E27FC236}">
                <a16:creationId xmlns:a16="http://schemas.microsoft.com/office/drawing/2014/main" id="{84D4F5E8-1572-5042-1E1C-DC55FBF7D03B}"/>
              </a:ext>
            </a:extLst>
          </p:cNvPr>
          <p:cNvSpPr/>
          <p:nvPr/>
        </p:nvSpPr>
        <p:spPr>
          <a:xfrm>
            <a:off x="1850034" y="6024278"/>
            <a:ext cx="8474175" cy="5486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latin typeface="Arial" panose="020B0604020202020204" pitchFamily="34" charset="0"/>
                <a:cs typeface="Arial" panose="020B0604020202020204" pitchFamily="34" charset="0"/>
              </a:rPr>
              <a:t>Cette carte permet de constater que la plupart des pays d’Afrique subsaharienne francophone (Couleur grise et grise claire) ont un TPC inferieur 30% excepté le Burkina Faso.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19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487834" y="2649951"/>
            <a:ext cx="3584177" cy="1821720"/>
          </a:xfrm>
        </p:spPr>
        <p:txBody>
          <a:bodyPr/>
          <a:lstStyle/>
          <a:p>
            <a:r>
              <a:rPr lang="en-US" sz="4000" dirty="0"/>
              <a:t>Definitions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984859" y="792270"/>
            <a:ext cx="7892716" cy="5685531"/>
          </a:xfrm>
        </p:spPr>
        <p:txBody>
          <a:bodyPr/>
          <a:lstStyle/>
          <a:p>
            <a:pPr algn="just">
              <a:buClr>
                <a:srgbClr val="58C3EB"/>
              </a:buClr>
            </a:pPr>
            <a:r>
              <a:rPr lang="en-US" sz="2400" dirty="0"/>
              <a:t>La contraception</a:t>
            </a:r>
            <a:r>
              <a:rPr lang="en-US" sz="2400" baseline="30000" dirty="0"/>
              <a:t>1</a:t>
            </a:r>
            <a:r>
              <a:rPr lang="en-US" sz="2400" dirty="0"/>
              <a:t> est la </a:t>
            </a:r>
            <a:r>
              <a:rPr lang="en-US" sz="2400" dirty="0" err="1"/>
              <a:t>prévention</a:t>
            </a:r>
            <a:r>
              <a:rPr lang="en-US" sz="2400" dirty="0"/>
              <a:t> </a:t>
            </a:r>
            <a:r>
              <a:rPr lang="en-US" sz="2400" dirty="0" err="1"/>
              <a:t>intentionnelle</a:t>
            </a:r>
            <a:r>
              <a:rPr lang="en-US" sz="2400" dirty="0"/>
              <a:t> de la grossesse par des </a:t>
            </a:r>
            <a:r>
              <a:rPr lang="en-US" sz="2400" dirty="0" err="1"/>
              <a:t>moyens</a:t>
            </a:r>
            <a:r>
              <a:rPr lang="en-US" sz="2400" dirty="0"/>
              <a:t> </a:t>
            </a:r>
            <a:r>
              <a:rPr lang="en-US" sz="2400" dirty="0" err="1"/>
              <a:t>artificiels</a:t>
            </a:r>
            <a:r>
              <a:rPr lang="en-US" sz="2400" dirty="0"/>
              <a:t> </a:t>
            </a:r>
            <a:r>
              <a:rPr lang="en-US" sz="2400" dirty="0" err="1"/>
              <a:t>ou</a:t>
            </a:r>
            <a:r>
              <a:rPr lang="en-US" sz="2400" dirty="0"/>
              <a:t> </a:t>
            </a:r>
            <a:r>
              <a:rPr lang="en-US" sz="2400" dirty="0" err="1"/>
              <a:t>naturels</a:t>
            </a:r>
            <a:r>
              <a:rPr lang="en-US" sz="2400" dirty="0"/>
              <a:t>.</a:t>
            </a:r>
          </a:p>
          <a:p>
            <a:pPr algn="just">
              <a:buClr>
                <a:srgbClr val="58C3EB"/>
              </a:buClr>
            </a:pPr>
            <a:r>
              <a:rPr lang="en-US" sz="2400" dirty="0"/>
              <a:t>Elle </a:t>
            </a:r>
            <a:r>
              <a:rPr lang="en-US" sz="2400" dirty="0" err="1"/>
              <a:t>permet</a:t>
            </a:r>
            <a:r>
              <a:rPr lang="en-US" sz="2400" dirty="0"/>
              <a:t> aux </a:t>
            </a:r>
            <a:r>
              <a:rPr lang="en-US" sz="2400" dirty="0" err="1"/>
              <a:t>individus</a:t>
            </a:r>
            <a:r>
              <a:rPr lang="en-US" sz="2400" dirty="0"/>
              <a:t> </a:t>
            </a:r>
            <a:r>
              <a:rPr lang="fr-FR" sz="2400" dirty="0"/>
              <a:t>d’avoir</a:t>
            </a:r>
            <a:r>
              <a:rPr lang="en-US" sz="2400" dirty="0"/>
              <a:t> le </a:t>
            </a:r>
            <a:r>
              <a:rPr lang="en-US" sz="2400" dirty="0" err="1"/>
              <a:t>nombre</a:t>
            </a:r>
            <a:r>
              <a:rPr lang="en-US" sz="2400" dirty="0"/>
              <a:t> </a:t>
            </a:r>
            <a:r>
              <a:rPr lang="en-US" sz="2400" dirty="0" err="1"/>
              <a:t>d'enfants</a:t>
            </a:r>
            <a:r>
              <a:rPr lang="en-US" sz="2400" dirty="0"/>
              <a:t> </a:t>
            </a:r>
            <a:r>
              <a:rPr lang="en-US" sz="2400" dirty="0" err="1"/>
              <a:t>qu'ils</a:t>
            </a:r>
            <a:r>
              <a:rPr lang="en-US" sz="2400" dirty="0"/>
              <a:t> </a:t>
            </a:r>
            <a:r>
              <a:rPr lang="en-US" sz="2400" dirty="0" err="1"/>
              <a:t>désirent</a:t>
            </a:r>
            <a:r>
              <a:rPr lang="en-US" sz="2400" dirty="0"/>
              <a:t> et de </a:t>
            </a:r>
            <a:r>
              <a:rPr lang="en-US" sz="2400" dirty="0" err="1"/>
              <a:t>déterminer</a:t>
            </a:r>
            <a:r>
              <a:rPr lang="en-US" sz="2400" dirty="0"/>
              <a:t> </a:t>
            </a:r>
            <a:r>
              <a:rPr lang="en-US" sz="2400" dirty="0" err="1"/>
              <a:t>l'espacement</a:t>
            </a:r>
            <a:r>
              <a:rPr lang="en-US" sz="2400" dirty="0"/>
              <a:t> de </a:t>
            </a:r>
            <a:r>
              <a:rPr lang="en-US" sz="2400" dirty="0" err="1"/>
              <a:t>leurs</a:t>
            </a:r>
            <a:r>
              <a:rPr lang="en-US" sz="2400" dirty="0"/>
              <a:t> grossesses.</a:t>
            </a:r>
          </a:p>
          <a:p>
            <a:pPr algn="just">
              <a:buClr>
                <a:srgbClr val="58C3EB"/>
              </a:buClr>
            </a:pPr>
            <a:r>
              <a:rPr lang="en-US" sz="2400" dirty="0"/>
              <a:t>Les méthodes contraceptives sont </a:t>
            </a:r>
            <a:r>
              <a:rPr lang="en-US" sz="2400" dirty="0" err="1"/>
              <a:t>définies</a:t>
            </a:r>
            <a:r>
              <a:rPr lang="en-US" sz="2400" dirty="0"/>
              <a:t> en </a:t>
            </a:r>
            <a:r>
              <a:rPr lang="en-US" sz="2400" dirty="0" err="1"/>
              <a:t>fonction</a:t>
            </a:r>
            <a:r>
              <a:rPr lang="en-US" sz="2400" dirty="0"/>
              <a:t> de: leur durée de protection (</a:t>
            </a:r>
            <a:r>
              <a:rPr lang="en-US" sz="2400" dirty="0" err="1"/>
              <a:t>permanentes</a:t>
            </a:r>
            <a:r>
              <a:rPr lang="en-US" sz="2400" dirty="0"/>
              <a:t>, longue durée </a:t>
            </a:r>
            <a:r>
              <a:rPr lang="en-US" sz="2400" dirty="0" err="1"/>
              <a:t>d’action</a:t>
            </a:r>
            <a:r>
              <a:rPr lang="en-US" sz="2400" dirty="0"/>
              <a:t>, </a:t>
            </a:r>
            <a:r>
              <a:rPr lang="en-US" sz="2400" dirty="0" err="1"/>
              <a:t>courte</a:t>
            </a:r>
            <a:r>
              <a:rPr lang="en-US" sz="2400" dirty="0"/>
              <a:t> durée </a:t>
            </a:r>
            <a:r>
              <a:rPr lang="en-US" sz="2400" dirty="0" err="1"/>
              <a:t>d’action</a:t>
            </a:r>
            <a:r>
              <a:rPr lang="en-US" sz="2400" dirty="0"/>
              <a:t>, etc.) </a:t>
            </a:r>
          </a:p>
          <a:p>
            <a:pPr marL="0" indent="0" algn="just">
              <a:buNone/>
            </a:pPr>
            <a:endParaRPr lang="en-US" sz="2400" dirty="0"/>
          </a:p>
          <a:p>
            <a:pPr lvl="1" algn="just">
              <a:buClr>
                <a:srgbClr val="58C3EB"/>
              </a:buClr>
              <a:buFont typeface="Wingdings" panose="05000000000000000000" pitchFamily="2" charset="2"/>
              <a:buChar char="ü"/>
            </a:pPr>
            <a:r>
              <a:rPr lang="en-US" sz="2200" dirty="0"/>
              <a:t>le </a:t>
            </a:r>
            <a:r>
              <a:rPr lang="en-US" sz="2200" dirty="0" err="1"/>
              <a:t>contexte</a:t>
            </a:r>
            <a:r>
              <a:rPr lang="en-US" sz="2200" dirty="0"/>
              <a:t> de leur </a:t>
            </a:r>
            <a:r>
              <a:rPr lang="en-US" sz="2200" dirty="0" err="1"/>
              <a:t>utilisation</a:t>
            </a:r>
            <a:r>
              <a:rPr lang="en-US" sz="2200" dirty="0"/>
              <a:t> (contraception </a:t>
            </a:r>
            <a:r>
              <a:rPr lang="en-US" sz="2200" dirty="0" err="1"/>
              <a:t>d'urgence</a:t>
            </a:r>
            <a:r>
              <a:rPr lang="en-US" sz="2200" dirty="0"/>
              <a:t>)</a:t>
            </a:r>
          </a:p>
          <a:p>
            <a:pPr lvl="1" algn="just">
              <a:buClr>
                <a:srgbClr val="58C3EB"/>
              </a:buClr>
              <a:buFont typeface="Wingdings" panose="05000000000000000000" pitchFamily="2" charset="2"/>
              <a:buChar char="ü"/>
            </a:pPr>
            <a:r>
              <a:rPr lang="en-US" sz="2200" dirty="0"/>
              <a:t>leur mode </a:t>
            </a:r>
            <a:r>
              <a:rPr lang="en-US" sz="2200" dirty="0" err="1"/>
              <a:t>d’action</a:t>
            </a:r>
            <a:r>
              <a:rPr lang="en-US" sz="2200" dirty="0"/>
              <a:t> (hormonal, non hormonal, de </a:t>
            </a:r>
            <a:r>
              <a:rPr lang="en-US" sz="2200" dirty="0" err="1"/>
              <a:t>barrière</a:t>
            </a:r>
            <a:r>
              <a:rPr lang="en-US" sz="2200" dirty="0"/>
              <a:t> </a:t>
            </a:r>
            <a:r>
              <a:rPr lang="en-US" sz="2200" dirty="0" err="1"/>
              <a:t>ou</a:t>
            </a:r>
            <a:r>
              <a:rPr lang="en-US" sz="2200" dirty="0"/>
              <a:t> </a:t>
            </a:r>
            <a:r>
              <a:rPr lang="en-US" sz="2200" dirty="0" err="1"/>
              <a:t>basé</a:t>
            </a:r>
            <a:r>
              <a:rPr lang="en-US" sz="2200" dirty="0"/>
              <a:t> sur la </a:t>
            </a:r>
            <a:r>
              <a:rPr lang="en-US" sz="2200" dirty="0" err="1"/>
              <a:t>sensibilisation</a:t>
            </a:r>
            <a:r>
              <a:rPr lang="en-US" sz="2200" dirty="0"/>
              <a:t> à la </a:t>
            </a:r>
            <a:r>
              <a:rPr lang="en-US" sz="2200" dirty="0" err="1"/>
              <a:t>fertilité</a:t>
            </a:r>
            <a:r>
              <a:rPr lang="en-US" sz="2200" dirty="0"/>
              <a:t>).</a:t>
            </a:r>
          </a:p>
        </p:txBody>
      </p:sp>
    </p:spTree>
    <p:extLst>
      <p:ext uri="{BB962C8B-B14F-4D97-AF65-F5344CB8AC3E}">
        <p14:creationId xmlns:p14="http://schemas.microsoft.com/office/powerpoint/2010/main" val="492834293"/>
      </p:ext>
    </p:extLst>
  </p:cSld>
  <p:clrMapOvr>
    <a:masterClrMapping/>
  </p:clrMapOvr>
  <mc:AlternateContent xmlns:mc="http://schemas.openxmlformats.org/markup-compatibility/2006" xmlns:p14="http://schemas.microsoft.com/office/powerpoint/2010/main">
    <mc:Choice Requires="p14">
      <p:transition spd="slow" p14:dur="2000" advTm="9483"/>
    </mc:Choice>
    <mc:Fallback xmlns="">
      <p:transition spd="slow" advTm="94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4437E7-CA0D-6B68-AD5A-746526A0E5BE}"/>
              </a:ext>
            </a:extLst>
          </p:cNvPr>
          <p:cNvPicPr>
            <a:picLocks noChangeAspect="1"/>
          </p:cNvPicPr>
          <p:nvPr/>
        </p:nvPicPr>
        <p:blipFill>
          <a:blip r:embed="rId3"/>
          <a:stretch>
            <a:fillRect/>
          </a:stretch>
        </p:blipFill>
        <p:spPr>
          <a:xfrm>
            <a:off x="1314036" y="287379"/>
            <a:ext cx="9563929" cy="5624047"/>
          </a:xfrm>
          <a:prstGeom prst="rect">
            <a:avLst/>
          </a:prstGeom>
        </p:spPr>
      </p:pic>
    </p:spTree>
    <p:extLst>
      <p:ext uri="{BB962C8B-B14F-4D97-AF65-F5344CB8AC3E}">
        <p14:creationId xmlns:p14="http://schemas.microsoft.com/office/powerpoint/2010/main" val="31278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1932" y="2659575"/>
            <a:ext cx="3584177" cy="1821720"/>
          </a:xfrm>
        </p:spPr>
        <p:txBody>
          <a:bodyPr/>
          <a:lstStyle/>
          <a:p>
            <a:pPr algn="ctr"/>
            <a:r>
              <a:rPr lang="en-US" sz="4000" dirty="0"/>
              <a:t>Rationnel</a:t>
            </a:r>
            <a:br>
              <a:rPr lang="en-US" sz="4000" dirty="0"/>
            </a:br>
            <a:r>
              <a:rPr lang="en-US" sz="4000" dirty="0"/>
              <a:t>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185963" y="609392"/>
            <a:ext cx="8643484" cy="5111572"/>
          </a:xfrm>
        </p:spPr>
        <p:txBody>
          <a:bodyPr/>
          <a:lstStyle/>
          <a:p>
            <a:pPr algn="just">
              <a:spcBef>
                <a:spcPts val="0"/>
              </a:spcBef>
              <a:spcAft>
                <a:spcPts val="600"/>
              </a:spcAft>
              <a:buClr>
                <a:srgbClr val="58C3EB"/>
              </a:buClr>
            </a:pPr>
            <a:r>
              <a:rPr lang="en-US" b="1" dirty="0">
                <a:solidFill>
                  <a:srgbClr val="58C3EB"/>
                </a:solidFill>
              </a:rPr>
              <a:t>Les conséquences sanitaires </a:t>
            </a:r>
            <a:r>
              <a:rPr lang="en-US" b="1" dirty="0"/>
              <a:t>liées à la grossesse et à l'accouchement sont la principale cause de décès chez les filles âgées de 15 à 19 ans dans le monde. </a:t>
            </a:r>
            <a:r>
              <a:rPr lang="en-US" b="1" baseline="30000" dirty="0"/>
              <a:t>2</a:t>
            </a:r>
            <a:endParaRPr lang="en-US" b="1" baseline="30000" dirty="0">
              <a:hlinkClick r:id="rId3"/>
            </a:endParaRPr>
          </a:p>
          <a:p>
            <a:pPr lvl="1" algn="just">
              <a:buClr>
                <a:srgbClr val="58C3EB"/>
              </a:buClr>
            </a:pPr>
            <a:r>
              <a:rPr lang="en-US" sz="2000" dirty="0" err="1"/>
              <a:t>Ces</a:t>
            </a:r>
            <a:r>
              <a:rPr lang="en-US" sz="2000" dirty="0"/>
              <a:t> filles (15-19 </a:t>
            </a:r>
            <a:r>
              <a:rPr lang="en-US" sz="2000" dirty="0" err="1"/>
              <a:t>ans</a:t>
            </a:r>
            <a:r>
              <a:rPr lang="en-US" sz="2000" dirty="0"/>
              <a:t>) </a:t>
            </a:r>
            <a:r>
              <a:rPr lang="en-US" sz="2000" dirty="0" err="1"/>
              <a:t>sont</a:t>
            </a:r>
            <a:r>
              <a:rPr lang="en-US" sz="2000" dirty="0"/>
              <a:t> confrontées à des risques plus élevés d'éclampsie, d'endométrite puerpérale et </a:t>
            </a:r>
            <a:r>
              <a:rPr lang="en-US" sz="2000" dirty="0" err="1"/>
              <a:t>d'infections</a:t>
            </a:r>
            <a:r>
              <a:rPr lang="en-US" sz="2000" dirty="0"/>
              <a:t> systémiques.</a:t>
            </a:r>
            <a:r>
              <a:rPr lang="en-US" sz="2000" baseline="30000" dirty="0"/>
              <a:t>4      </a:t>
            </a:r>
          </a:p>
          <a:p>
            <a:pPr lvl="1" algn="just">
              <a:buClr>
                <a:srgbClr val="58C3EB"/>
              </a:buClr>
            </a:pPr>
            <a:r>
              <a:rPr lang="en-US" sz="2000" dirty="0"/>
              <a:t>Avec </a:t>
            </a:r>
            <a:r>
              <a:rPr lang="fr-CA" sz="2000" dirty="0"/>
              <a:t>les os du bassin parfois en croissance, les risques d’accouchement difficile et, par conséquent, de fistule obstétricale sont accrus. </a:t>
            </a:r>
          </a:p>
          <a:p>
            <a:pPr lvl="1" algn="just">
              <a:buClr>
                <a:srgbClr val="58C3EB"/>
              </a:buClr>
            </a:pPr>
            <a:r>
              <a:rPr lang="fr-CA" sz="2000" dirty="0"/>
              <a:t>On </a:t>
            </a:r>
            <a:r>
              <a:rPr lang="en-US" sz="2000" dirty="0"/>
              <a:t>estime que 5,7 millions de filles (15-19 </a:t>
            </a:r>
            <a:r>
              <a:rPr lang="en-US" sz="2000" dirty="0" err="1"/>
              <a:t>ans</a:t>
            </a:r>
            <a:r>
              <a:rPr lang="en-US" sz="2000" dirty="0"/>
              <a:t>) </a:t>
            </a:r>
            <a:r>
              <a:rPr lang="en-US" sz="2000" dirty="0" err="1"/>
              <a:t>ont</a:t>
            </a:r>
            <a:r>
              <a:rPr lang="en-US" sz="2000" dirty="0"/>
              <a:t> </a:t>
            </a:r>
            <a:r>
              <a:rPr lang="en-US" sz="2000" dirty="0" err="1"/>
              <a:t>recours</a:t>
            </a:r>
            <a:r>
              <a:rPr lang="en-US" sz="2000" dirty="0"/>
              <a:t> à un avortement, dont la majorité est à risque. </a:t>
            </a:r>
            <a:r>
              <a:rPr lang="en-US" sz="2000" baseline="30000" dirty="0"/>
              <a:t>3</a:t>
            </a:r>
          </a:p>
          <a:p>
            <a:pPr lvl="1" algn="just">
              <a:buClr>
                <a:srgbClr val="58C3EB"/>
              </a:buClr>
            </a:pPr>
            <a:endParaRPr lang="fr-CA" sz="2000" dirty="0">
              <a:solidFill>
                <a:srgbClr val="0070C0"/>
              </a:solidFill>
            </a:endParaRPr>
          </a:p>
          <a:p>
            <a:pPr algn="just">
              <a:spcAft>
                <a:spcPts val="1200"/>
              </a:spcAft>
              <a:buClr>
                <a:srgbClr val="58C3EB"/>
              </a:buClr>
            </a:pPr>
            <a:r>
              <a:rPr lang="fr-CA" b="1" dirty="0">
                <a:solidFill>
                  <a:srgbClr val="58C3EB"/>
                </a:solidFill>
              </a:rPr>
              <a:t>Les conséquences sociales liées aux grossesses précoces (avant 18 ans) sont : la stigmatisation, le rejet ou la violence des conjoints, des parents et des pairs. </a:t>
            </a:r>
          </a:p>
          <a:p>
            <a:pPr lvl="1" algn="just">
              <a:buClr>
                <a:srgbClr val="58C3EB"/>
              </a:buClr>
            </a:pPr>
            <a:r>
              <a:rPr lang="fr-CA" sz="2000" dirty="0"/>
              <a:t>La grossesse et la maternité poussent souvent les adolescentes à abandonner leur scolarité et compromet les possibilités d’éducation, d’emploi des jeunes femmes.</a:t>
            </a:r>
            <a:r>
              <a:rPr lang="en-US" sz="2000" dirty="0"/>
              <a:t> </a:t>
            </a:r>
            <a:r>
              <a:rPr lang="en-US" sz="2400" baseline="30000" dirty="0"/>
              <a:t>2</a:t>
            </a:r>
          </a:p>
        </p:txBody>
      </p:sp>
    </p:spTree>
    <p:extLst>
      <p:ext uri="{BB962C8B-B14F-4D97-AF65-F5344CB8AC3E}">
        <p14:creationId xmlns:p14="http://schemas.microsoft.com/office/powerpoint/2010/main" val="149593009"/>
      </p:ext>
    </p:extLst>
  </p:cSld>
  <p:clrMapOvr>
    <a:masterClrMapping/>
  </p:clrMapOvr>
  <mc:AlternateContent xmlns:mc="http://schemas.openxmlformats.org/markup-compatibility/2006" xmlns:p14="http://schemas.microsoft.com/office/powerpoint/2010/main">
    <mc:Choice Requires="p14">
      <p:transition spd="slow" p14:dur="2000" advTm="12455"/>
    </mc:Choice>
    <mc:Fallback xmlns="">
      <p:transition spd="slow" advTm="124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6675" y="2681228"/>
            <a:ext cx="3160294" cy="1495543"/>
          </a:xfrm>
        </p:spPr>
        <p:txBody>
          <a:bodyPr/>
          <a:lstStyle/>
          <a:p>
            <a:pPr algn="ctr"/>
            <a:r>
              <a:rPr lang="en-US" sz="4000" dirty="0"/>
              <a:t>Rationnel</a:t>
            </a:r>
            <a:br>
              <a:rPr lang="en-US" sz="4000" dirty="0"/>
            </a:br>
            <a:r>
              <a:rPr lang="en-US" sz="4000" dirty="0"/>
              <a:t>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320716" y="522764"/>
            <a:ext cx="8460606" cy="6003164"/>
          </a:xfrm>
        </p:spPr>
        <p:txBody>
          <a:bodyPr/>
          <a:lstStyle/>
          <a:p>
            <a:pPr algn="just">
              <a:buClr>
                <a:srgbClr val="58C3EB"/>
              </a:buClr>
            </a:pPr>
            <a:r>
              <a:rPr lang="en-US" dirty="0">
                <a:solidFill>
                  <a:srgbClr val="58C3EB"/>
                </a:solidFill>
              </a:rPr>
              <a:t>La promotion de l'utilisation des contraceptifs pour lutter contre les grossesses précoces chez les adolescentes s'est avérée efficace :  </a:t>
            </a:r>
            <a:r>
              <a:rPr lang="en-US" dirty="0"/>
              <a:t>Lorsqu'ils sont utilisés correctement et régulièrement, les contraceptifs peuvent prévenir les grossesses non désirées et réduire ainsi la mortalité et la morbidité maternelles et néonatales. </a:t>
            </a:r>
          </a:p>
          <a:p>
            <a:pPr marL="0" indent="0" algn="just">
              <a:buNone/>
            </a:pPr>
            <a:endParaRPr lang="en-US" dirty="0">
              <a:solidFill>
                <a:srgbClr val="58C3EB"/>
              </a:solidFill>
            </a:endParaRPr>
          </a:p>
          <a:p>
            <a:pPr algn="just">
              <a:buClr>
                <a:srgbClr val="58C3EB"/>
              </a:buClr>
            </a:pPr>
            <a:r>
              <a:rPr lang="en-US" dirty="0">
                <a:solidFill>
                  <a:srgbClr val="58C3EB"/>
                </a:solidFill>
              </a:rPr>
              <a:t>Les lois et les politiques, ainsi que </a:t>
            </a:r>
            <a:r>
              <a:rPr lang="fr-FR" dirty="0">
                <a:solidFill>
                  <a:srgbClr val="58C3EB"/>
                </a:solidFill>
              </a:rPr>
              <a:t>l’offre</a:t>
            </a:r>
            <a:r>
              <a:rPr lang="en-US" dirty="0">
                <a:solidFill>
                  <a:srgbClr val="58C3EB"/>
                </a:solidFill>
              </a:rPr>
              <a:t> de services de bonne qualité, doivent faire l'objet d'une attention particulière : </a:t>
            </a:r>
          </a:p>
          <a:p>
            <a:pPr lvl="1" algn="just">
              <a:spcAft>
                <a:spcPts val="600"/>
              </a:spcAft>
              <a:buClr>
                <a:srgbClr val="58C3EB"/>
              </a:buClr>
            </a:pPr>
            <a:r>
              <a:rPr lang="en-US" sz="2000" dirty="0"/>
              <a:t>14 millions de filles âgées de 15 à 19 ans ont un besoin non satisfait (BNS) de contraception moderne. </a:t>
            </a:r>
            <a:r>
              <a:rPr lang="en-US" sz="2000" baseline="30000" dirty="0"/>
              <a:t>3 </a:t>
            </a:r>
          </a:p>
          <a:p>
            <a:pPr lvl="1" algn="just">
              <a:spcBef>
                <a:spcPts val="600"/>
              </a:spcBef>
              <a:spcAft>
                <a:spcPts val="600"/>
              </a:spcAft>
              <a:buClr>
                <a:srgbClr val="58C3EB"/>
              </a:buClr>
            </a:pPr>
            <a:r>
              <a:rPr lang="en-US" sz="2000" dirty="0">
                <a:hlinkClick r:id="rId3"/>
              </a:rPr>
              <a:t>En Afrique subsaharienne, </a:t>
            </a:r>
            <a:r>
              <a:rPr lang="en-US" sz="2000" dirty="0" err="1">
                <a:hlinkClick r:id="rId3"/>
              </a:rPr>
              <a:t>ce</a:t>
            </a:r>
            <a:r>
              <a:rPr lang="en-US" sz="2000" dirty="0">
                <a:hlinkClick r:id="rId3"/>
              </a:rPr>
              <a:t> </a:t>
            </a:r>
            <a:r>
              <a:rPr lang="en-US" sz="2000" dirty="0" err="1">
                <a:hlinkClick r:id="rId3"/>
              </a:rPr>
              <a:t>taux</a:t>
            </a:r>
            <a:r>
              <a:rPr lang="en-US" sz="2000" dirty="0">
                <a:hlinkClick r:id="rId3"/>
              </a:rPr>
              <a:t> (BNS) est de 23% avec des variations entre les different pays et </a:t>
            </a:r>
            <a:r>
              <a:rPr lang="en-US" sz="2000" dirty="0" err="1">
                <a:hlinkClick r:id="rId3"/>
              </a:rPr>
              <a:t>différentes</a:t>
            </a:r>
            <a:r>
              <a:rPr lang="en-US" sz="2000" dirty="0">
                <a:hlinkClick r:id="rId3"/>
              </a:rPr>
              <a:t> sous-regions.</a:t>
            </a:r>
            <a:endParaRPr lang="en-US" sz="2000" dirty="0"/>
          </a:p>
          <a:p>
            <a:pPr lvl="1" algn="just">
              <a:buClr>
                <a:srgbClr val="58C3EB"/>
              </a:buClr>
            </a:pPr>
            <a:r>
              <a:rPr lang="en-US" sz="2000" dirty="0"/>
              <a:t>L'utilisation de la contraception chez les adolescents sexuellement actifs est plus </a:t>
            </a:r>
            <a:r>
              <a:rPr lang="en-US" sz="2000" dirty="0" err="1"/>
              <a:t>faible</a:t>
            </a:r>
            <a:r>
              <a:rPr lang="en-US" sz="2000" dirty="0"/>
              <a:t> </a:t>
            </a:r>
            <a:r>
              <a:rPr lang="en-US" sz="2000" dirty="0" err="1"/>
              <a:t>en</a:t>
            </a:r>
            <a:r>
              <a:rPr lang="en-US" sz="2000" dirty="0"/>
              <a:t> raison de : manque de connaissances, des lacunes dans les connaissances et des idées fausses, des difficultés à obtenir des services/produits contraceptifs et des difficultés à vouloir/pouvoir les utiliser correctement et régulièrement.</a:t>
            </a:r>
            <a:endParaRPr lang="en-US" sz="2000" baseline="30000" dirty="0"/>
          </a:p>
        </p:txBody>
      </p:sp>
    </p:spTree>
    <p:extLst>
      <p:ext uri="{BB962C8B-B14F-4D97-AF65-F5344CB8AC3E}">
        <p14:creationId xmlns:p14="http://schemas.microsoft.com/office/powerpoint/2010/main" val="3709757736"/>
      </p:ext>
    </p:extLst>
  </p:cSld>
  <p:clrMapOvr>
    <a:masterClrMapping/>
  </p:clrMapOvr>
  <mc:AlternateContent xmlns:mc="http://schemas.openxmlformats.org/markup-compatibility/2006" xmlns:p14="http://schemas.microsoft.com/office/powerpoint/2010/main">
    <mc:Choice Requires="p14">
      <p:transition spd="slow" p14:dur="2000" advTm="31979"/>
    </mc:Choice>
    <mc:Fallback xmlns="">
      <p:transition spd="slow" advTm="31979"/>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6987</Words>
  <Application>Microsoft Office PowerPoint</Application>
  <PresentationFormat>Widescreen</PresentationFormat>
  <Paragraphs>403</Paragraphs>
  <Slides>46</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Arial Black</vt:lpstr>
      <vt:lpstr>Calibri</vt:lpstr>
      <vt:lpstr>NeutrafaceText</vt:lpstr>
      <vt:lpstr>Source Sans Pro</vt:lpstr>
      <vt:lpstr>Wingdings</vt:lpstr>
      <vt:lpstr>3_Office Theme</vt:lpstr>
      <vt:lpstr>5_Office Theme</vt:lpstr>
      <vt:lpstr>4_Office Theme</vt:lpstr>
      <vt:lpstr>2_Office Theme</vt:lpstr>
      <vt:lpstr>OFFRE DE SERVICES DE CONTRACEPTION</vt:lpstr>
      <vt:lpstr>Objectifs du module</vt:lpstr>
      <vt:lpstr>Plan du module</vt:lpstr>
      <vt:lpstr>A L’ECHELLE MONDIALE</vt:lpstr>
      <vt:lpstr>PowerPoint Presentation</vt:lpstr>
      <vt:lpstr>Definitions</vt:lpstr>
      <vt:lpstr>PowerPoint Presentation</vt:lpstr>
      <vt:lpstr>Rationnel 1/2</vt:lpstr>
      <vt:lpstr>Rationnel 2/2</vt:lpstr>
      <vt:lpstr>OBLIGATIONS EN MATIÈRE DE DROITS DE L'HOMME</vt:lpstr>
      <vt:lpstr>LIGNES DIRECTRICES DE L'OMS</vt:lpstr>
      <vt:lpstr>LIGNES DIRECTRICES DE L'OMS</vt:lpstr>
      <vt:lpstr>LIGNES DIRECTRICES COMPLÉMENTAIRES AUX LIGNES DIRECTRICES DE L’OMS 1/2</vt:lpstr>
      <vt:lpstr>LIGNES DIRECTRICES COMPLÉMENTAIRES AUX LIGNES DIRECTRICES DE L’OMS 2/2</vt:lpstr>
      <vt:lpstr>CONSIDÉRATIONS D’ORDRE PROGRAMMATIQUE1/2</vt:lpstr>
      <vt:lpstr>CONSIDÉRATIONS D’ORDRE PROGRAMMATIQUE2/2</vt:lpstr>
      <vt:lpstr>SPÉCIFICITES POUR LA PRESTATION DE SERVICES DANS LE CONTEXTE DE CRISES 1/3 6, 7 </vt:lpstr>
      <vt:lpstr>SPÉCIFICITES POUR LA PRESTATION DE SERVICES DANS LE CONTEXTE DE CRISES 2/3 8, 9 </vt:lpstr>
      <vt:lpstr>SPÉCIFICITES POUR LA PRESTATION DE SERVICES DANS LE CONTEXTE DE CRISES 3/3 8, 9 </vt:lpstr>
      <vt:lpstr>CONSIDÉRATIONS POUR LA REPRISE DES SERVICES NORMAUX DANS LE CONTEXTE DE  CRISES HUMANITAIRES 8, 9 </vt:lpstr>
      <vt:lpstr>PowerPoint Presentation</vt:lpstr>
      <vt:lpstr>PERSPECTIVE REGIONALE</vt:lpstr>
      <vt:lpstr>PowerPoint Presentation</vt:lpstr>
      <vt:lpstr>INDICATEURS CLES EN AFRIQUE SUB SAHARIENNE</vt:lpstr>
      <vt:lpstr>Taux de fécondité des adolescentes (15-19 ans) (pour 1000 filles) </vt:lpstr>
      <vt:lpstr>Demande de planification familiale satisfaite par des contraceptifs modernes </vt:lpstr>
      <vt:lpstr>DÉFIS D’ACCES ET D’UTILISATION DE SERVICES DE CONTRACEPTION DANS LE CONTEXTE FRANCOPHONE</vt:lpstr>
      <vt:lpstr>DÉFIS D’ACCES ET D’UTILISATION DE SERVICES DE CONTRACEPTION DANS LE CONTEXTE FRANCOPHONE</vt:lpstr>
      <vt:lpstr>INITIATIVE RÉGIONALE LE PARTENARIAT DE OUAGADOUGOU (PO) 21, 22</vt:lpstr>
      <vt:lpstr>INITIATIVE RÉGIONALE LE PARTENARIAT DE OUAGADOUGOU (PO) 21, 22</vt:lpstr>
      <vt:lpstr>INITIATIVE RÉGIONALE  LE PARTENARIAT DE OUAGADOUGOU 21, 22</vt:lpstr>
      <vt:lpstr>Opportunités pour la region Francophone  </vt:lpstr>
      <vt:lpstr>Opportunités pour la region Francophone  </vt:lpstr>
      <vt:lpstr>Considérations régionales pour la mise en œuvre d'interventions relatives à la contraception des adolescents 20</vt:lpstr>
      <vt:lpstr>Considérations régionales pour la mise en œuvre d'interventions relatives à la contraception des adolescents</vt:lpstr>
      <vt:lpstr>Principaux Messages</vt:lpstr>
      <vt:lpstr>REFERENCES</vt:lpstr>
      <vt:lpstr>Références</vt:lpstr>
      <vt:lpstr>Références</vt:lpstr>
      <vt:lpstr>Références</vt:lpstr>
      <vt:lpstr>Références</vt:lpstr>
      <vt:lpstr>Références</vt:lpstr>
      <vt:lpstr>Références</vt:lpstr>
      <vt:lpstr>Lectures complémentaire</vt:lpstr>
      <vt:lpstr>Lectures complémentaire</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Offre de services de contraception - Venkatraman Chandra-Mouli</dc:title>
  <dc:creator>Venkatraman Chandra-Mouli</dc:creator>
  <cp:lastModifiedBy>Raqibat Idris</cp:lastModifiedBy>
  <cp:revision>139</cp:revision>
  <dcterms:created xsi:type="dcterms:W3CDTF">2021-11-27T17:57:02Z</dcterms:created>
  <dcterms:modified xsi:type="dcterms:W3CDTF">2023-05-21T14:35:08Z</dcterms:modified>
</cp:coreProperties>
</file>