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46"/>
  </p:notesMasterIdLst>
  <p:handoutMasterIdLst>
    <p:handoutMasterId r:id="rId47"/>
  </p:handoutMasterIdLst>
  <p:sldIdLst>
    <p:sldId id="402" r:id="rId5"/>
    <p:sldId id="403" r:id="rId6"/>
    <p:sldId id="263" r:id="rId7"/>
    <p:sldId id="268" r:id="rId8"/>
    <p:sldId id="331" r:id="rId9"/>
    <p:sldId id="334" r:id="rId10"/>
    <p:sldId id="333" r:id="rId11"/>
    <p:sldId id="335" r:id="rId12"/>
    <p:sldId id="361" r:id="rId13"/>
    <p:sldId id="336" r:id="rId14"/>
    <p:sldId id="337" r:id="rId15"/>
    <p:sldId id="338" r:id="rId16"/>
    <p:sldId id="339" r:id="rId17"/>
    <p:sldId id="340" r:id="rId18"/>
    <p:sldId id="341" r:id="rId19"/>
    <p:sldId id="344" r:id="rId20"/>
    <p:sldId id="342" r:id="rId21"/>
    <p:sldId id="343" r:id="rId22"/>
    <p:sldId id="345" r:id="rId23"/>
    <p:sldId id="346" r:id="rId24"/>
    <p:sldId id="299" r:id="rId25"/>
    <p:sldId id="272" r:id="rId26"/>
    <p:sldId id="283" r:id="rId27"/>
    <p:sldId id="348" r:id="rId28"/>
    <p:sldId id="284" r:id="rId29"/>
    <p:sldId id="300" r:id="rId30"/>
    <p:sldId id="351" r:id="rId31"/>
    <p:sldId id="352" r:id="rId32"/>
    <p:sldId id="354" r:id="rId33"/>
    <p:sldId id="355" r:id="rId34"/>
    <p:sldId id="327" r:id="rId35"/>
    <p:sldId id="356" r:id="rId36"/>
    <p:sldId id="357" r:id="rId37"/>
    <p:sldId id="358" r:id="rId38"/>
    <p:sldId id="359" r:id="rId39"/>
    <p:sldId id="280" r:id="rId40"/>
    <p:sldId id="281" r:id="rId41"/>
    <p:sldId id="319" r:id="rId42"/>
    <p:sldId id="320" r:id="rId43"/>
    <p:sldId id="321" r:id="rId44"/>
    <p:sldId id="32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 id="2" name="bassarag1@gmail.com" initials="b" lastIdx="6" clrIdx="1">
    <p:extLst>
      <p:ext uri="{19B8F6BF-5375-455C-9EA6-DF929625EA0E}">
        <p15:presenceInfo xmlns:p15="http://schemas.microsoft.com/office/powerpoint/2012/main" userId="e685dbc336d63e2c" providerId="Windows Live"/>
      </p:ext>
    </p:extLst>
  </p:cmAuthor>
  <p:cmAuthor id="3" name="CHANDRA-MOULI, Venkatraman" initials="CV" lastIdx="3" clrIdx="2">
    <p:extLst>
      <p:ext uri="{19B8F6BF-5375-455C-9EA6-DF929625EA0E}">
        <p15:presenceInfo xmlns:p15="http://schemas.microsoft.com/office/powerpoint/2012/main" userId="S::chandramouliv@who.int::63b1b22c-37a0-4546-9516-6a6c4257d8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3EB"/>
    <a:srgbClr val="009CDE"/>
    <a:srgbClr val="08149A"/>
    <a:srgbClr val="FF5050"/>
    <a:srgbClr val="E62D5B"/>
    <a:srgbClr val="E62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76290" autoAdjust="0"/>
  </p:normalViewPr>
  <p:slideViewPr>
    <p:cSldViewPr snapToGrid="0" snapToObjects="1">
      <p:cViewPr varScale="1">
        <p:scale>
          <a:sx n="93" d="100"/>
          <a:sy n="93" d="100"/>
        </p:scale>
        <p:origin x="1158" y="84"/>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olivier\Documents\Mandats\OMS\Modules\Module_Soins_Prenatal\Donne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olivier\Documents\Mandats\OMS\Modules\Module_Soins_Prenatal\Donne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olivier\Documents\Mandats\OMS\Modules\Module_Soins_Prenatal\Donne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olivier\Documents\Mandats\OMS\Modules\Module_Soins_Prenatal\Donne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r-FR" sz="1400" b="1" dirty="0">
                <a:solidFill>
                  <a:schemeClr val="tx1"/>
                </a:solidFill>
              </a:rPr>
              <a:t>Pourcentage de femmes enceintes ayant effectué au moins quatre consultations prénatales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5646860086217242E-2"/>
          <c:y val="0.14354214334500373"/>
          <c:w val="0.90435313991378274"/>
          <c:h val="0.738994544328886"/>
        </c:manualLayout>
      </c:layout>
      <c:lineChart>
        <c:grouping val="standard"/>
        <c:varyColors val="0"/>
        <c:ser>
          <c:idx val="0"/>
          <c:order val="0"/>
          <c:tx>
            <c:strRef>
              <c:f>Feuil2!$C$2</c:f>
              <c:strCache>
                <c:ptCount val="1"/>
                <c:pt idx="0">
                  <c:v>Pourcentage de femmes enceintes ayant effectué au moins quatre consultations prénatales</c:v>
                </c:pt>
              </c:strCache>
            </c:strRef>
          </c:tx>
          <c:spPr>
            <a:ln w="47625" cap="rnd">
              <a:solidFill>
                <a:srgbClr val="FFFF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Feuil2!$A$3:$A$10</c:f>
              <c:strCache>
                <c:ptCount val="8"/>
                <c:pt idx="0">
                  <c:v>Bénin</c:v>
                </c:pt>
                <c:pt idx="1">
                  <c:v>Burkina Faso</c:v>
                </c:pt>
                <c:pt idx="2">
                  <c:v>Côte d’Ivoire</c:v>
                </c:pt>
                <c:pt idx="3">
                  <c:v>Guinée</c:v>
                </c:pt>
                <c:pt idx="4">
                  <c:v>Mali</c:v>
                </c:pt>
                <c:pt idx="5">
                  <c:v>Niger</c:v>
                </c:pt>
                <c:pt idx="6">
                  <c:v>Sénégal</c:v>
                </c:pt>
                <c:pt idx="7">
                  <c:v>Togo</c:v>
                </c:pt>
              </c:strCache>
            </c:strRef>
          </c:cat>
          <c:val>
            <c:numRef>
              <c:f>Feuil2!$C$3:$C$10</c:f>
              <c:numCache>
                <c:formatCode>General</c:formatCode>
                <c:ptCount val="8"/>
                <c:pt idx="0">
                  <c:v>52</c:v>
                </c:pt>
                <c:pt idx="1">
                  <c:v>47</c:v>
                </c:pt>
                <c:pt idx="2">
                  <c:v>51</c:v>
                </c:pt>
                <c:pt idx="3">
                  <c:v>35</c:v>
                </c:pt>
                <c:pt idx="4">
                  <c:v>43</c:v>
                </c:pt>
                <c:pt idx="5">
                  <c:v>38</c:v>
                </c:pt>
                <c:pt idx="6">
                  <c:v>55</c:v>
                </c:pt>
                <c:pt idx="7">
                  <c:v>55</c:v>
                </c:pt>
              </c:numCache>
            </c:numRef>
          </c:val>
          <c:smooth val="0"/>
          <c:extLst>
            <c:ext xmlns:c16="http://schemas.microsoft.com/office/drawing/2014/chart" uri="{C3380CC4-5D6E-409C-BE32-E72D297353CC}">
              <c16:uniqueId val="{00000000-13C1-4446-BB91-A99AC8DA108C}"/>
            </c:ext>
          </c:extLst>
        </c:ser>
        <c:dLbls>
          <c:dLblPos val="t"/>
          <c:showLegendKey val="0"/>
          <c:showVal val="1"/>
          <c:showCatName val="0"/>
          <c:showSerName val="0"/>
          <c:showPercent val="0"/>
          <c:showBubbleSize val="0"/>
        </c:dLbls>
        <c:smooth val="0"/>
        <c:axId val="159879088"/>
        <c:axId val="159879480"/>
      </c:lineChart>
      <c:catAx>
        <c:axId val="15987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9879480"/>
        <c:crosses val="autoZero"/>
        <c:auto val="1"/>
        <c:lblAlgn val="ctr"/>
        <c:lblOffset val="100"/>
        <c:noMultiLvlLbl val="0"/>
      </c:catAx>
      <c:valAx>
        <c:axId val="15987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9879088"/>
        <c:crosses val="autoZero"/>
        <c:crossBetween val="between"/>
      </c:valAx>
      <c:spPr>
        <a:solidFill>
          <a:schemeClr val="bg1">
            <a:lumMod val="6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Proportion de mères ayant eu un contact postnatal avec un prestataire de santé dans les 2 jours suivant l'accouchement </a:t>
            </a:r>
          </a:p>
        </c:rich>
      </c:tx>
      <c:layout>
        <c:manualLayout>
          <c:xMode val="edge"/>
          <c:yMode val="edge"/>
          <c:x val="0.11423784512281802"/>
          <c:y val="0"/>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Feuil3!$B$2</c:f>
              <c:strCache>
                <c:ptCount val="1"/>
                <c:pt idx="0">
                  <c:v>Proportion de mères ayant eu un contact postnatal avec un prestataire de santé dans les 2 jours suivant l'accouchement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Feuil3!$A$3:$A$10</c:f>
              <c:strCache>
                <c:ptCount val="8"/>
                <c:pt idx="0">
                  <c:v>Bénin</c:v>
                </c:pt>
                <c:pt idx="1">
                  <c:v>Burkina Faso</c:v>
                </c:pt>
                <c:pt idx="2">
                  <c:v>Côte d’Ivoire</c:v>
                </c:pt>
                <c:pt idx="3">
                  <c:v>Guinée</c:v>
                </c:pt>
                <c:pt idx="4">
                  <c:v>Mali</c:v>
                </c:pt>
                <c:pt idx="5">
                  <c:v>Niger</c:v>
                </c:pt>
                <c:pt idx="6">
                  <c:v>Sénégal</c:v>
                </c:pt>
                <c:pt idx="7">
                  <c:v>Togo</c:v>
                </c:pt>
              </c:strCache>
            </c:strRef>
          </c:cat>
          <c:val>
            <c:numRef>
              <c:f>Feuil3!$B$3:$B$10</c:f>
              <c:numCache>
                <c:formatCode>General</c:formatCode>
                <c:ptCount val="8"/>
                <c:pt idx="0">
                  <c:v>65.900000000000006</c:v>
                </c:pt>
                <c:pt idx="1">
                  <c:v>75</c:v>
                </c:pt>
                <c:pt idx="2">
                  <c:v>70.7</c:v>
                </c:pt>
                <c:pt idx="3">
                  <c:v>49.5</c:v>
                </c:pt>
                <c:pt idx="4">
                  <c:v>56.3</c:v>
                </c:pt>
                <c:pt idx="5">
                  <c:v>38.4</c:v>
                </c:pt>
                <c:pt idx="6">
                  <c:v>82.3</c:v>
                </c:pt>
                <c:pt idx="7">
                  <c:v>71.099999999999994</c:v>
                </c:pt>
              </c:numCache>
            </c:numRef>
          </c:val>
          <c:smooth val="0"/>
          <c:extLst>
            <c:ext xmlns:c16="http://schemas.microsoft.com/office/drawing/2014/chart" uri="{C3380CC4-5D6E-409C-BE32-E72D297353CC}">
              <c16:uniqueId val="{00000000-D322-3645-B03E-B07593EBA9CF}"/>
            </c:ext>
          </c:extLst>
        </c:ser>
        <c:dLbls>
          <c:dLblPos val="t"/>
          <c:showLegendKey val="0"/>
          <c:showVal val="1"/>
          <c:showCatName val="0"/>
          <c:showSerName val="0"/>
          <c:showPercent val="0"/>
          <c:showBubbleSize val="0"/>
        </c:dLbls>
        <c:smooth val="0"/>
        <c:axId val="159881440"/>
        <c:axId val="159883792"/>
      </c:lineChart>
      <c:catAx>
        <c:axId val="15988144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9883792"/>
        <c:crosses val="autoZero"/>
        <c:auto val="1"/>
        <c:lblAlgn val="ctr"/>
        <c:lblOffset val="100"/>
        <c:noMultiLvlLbl val="0"/>
      </c:catAx>
      <c:valAx>
        <c:axId val="1598837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988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Feuil1!$B$2</c:f>
              <c:strCache>
                <c:ptCount val="1"/>
                <c:pt idx="0">
                  <c:v>Pourcentage de femmes de moins de 20 ans ayant reçu des soins prénatals par un prestataire qualifié</c:v>
                </c:pt>
              </c:strCache>
            </c:strRef>
          </c:tx>
          <c:spPr>
            <a:ln w="44450" cap="rnd">
              <a:solidFill>
                <a:srgbClr val="E62D7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Feuil1!$A$3:$A$10</c:f>
              <c:strCache>
                <c:ptCount val="8"/>
                <c:pt idx="0">
                  <c:v>Bénin</c:v>
                </c:pt>
                <c:pt idx="1">
                  <c:v>Burkina Faso</c:v>
                </c:pt>
                <c:pt idx="2">
                  <c:v>Côte d’Ivoire</c:v>
                </c:pt>
                <c:pt idx="3">
                  <c:v>Guinée</c:v>
                </c:pt>
                <c:pt idx="4">
                  <c:v>Mali</c:v>
                </c:pt>
                <c:pt idx="5">
                  <c:v>Niger</c:v>
                </c:pt>
                <c:pt idx="6">
                  <c:v>Sénégal</c:v>
                </c:pt>
                <c:pt idx="7">
                  <c:v>Togo</c:v>
                </c:pt>
              </c:strCache>
            </c:strRef>
          </c:cat>
          <c:val>
            <c:numRef>
              <c:f>Feuil1!$B$3:$B$10</c:f>
              <c:numCache>
                <c:formatCode>General</c:formatCode>
                <c:ptCount val="8"/>
                <c:pt idx="0">
                  <c:v>80.7</c:v>
                </c:pt>
                <c:pt idx="1">
                  <c:v>96.3</c:v>
                </c:pt>
                <c:pt idx="2">
                  <c:v>90.5</c:v>
                </c:pt>
                <c:pt idx="3">
                  <c:v>83.8</c:v>
                </c:pt>
                <c:pt idx="4">
                  <c:v>81.900000000000006</c:v>
                </c:pt>
                <c:pt idx="5">
                  <c:v>82.9</c:v>
                </c:pt>
                <c:pt idx="6">
                  <c:v>97.9</c:v>
                </c:pt>
                <c:pt idx="7">
                  <c:v>69.3</c:v>
                </c:pt>
              </c:numCache>
            </c:numRef>
          </c:val>
          <c:smooth val="0"/>
          <c:extLst>
            <c:ext xmlns:c16="http://schemas.microsoft.com/office/drawing/2014/chart" uri="{C3380CC4-5D6E-409C-BE32-E72D297353CC}">
              <c16:uniqueId val="{00000000-1E17-AB44-915A-C5C9BF45F110}"/>
            </c:ext>
          </c:extLst>
        </c:ser>
        <c:dLbls>
          <c:showLegendKey val="0"/>
          <c:showVal val="0"/>
          <c:showCatName val="0"/>
          <c:showSerName val="0"/>
          <c:showPercent val="0"/>
          <c:showBubbleSize val="0"/>
        </c:dLbls>
        <c:smooth val="0"/>
        <c:axId val="159860272"/>
        <c:axId val="159854000"/>
      </c:lineChart>
      <c:catAx>
        <c:axId val="1598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8149A"/>
                </a:solidFill>
                <a:latin typeface="+mn-lt"/>
                <a:ea typeface="+mn-ea"/>
                <a:cs typeface="+mn-cs"/>
              </a:defRPr>
            </a:pPr>
            <a:endParaRPr lang="en-US"/>
          </a:p>
        </c:txPr>
        <c:crossAx val="159854000"/>
        <c:crosses val="autoZero"/>
        <c:auto val="1"/>
        <c:lblAlgn val="ctr"/>
        <c:lblOffset val="100"/>
        <c:noMultiLvlLbl val="0"/>
      </c:catAx>
      <c:valAx>
        <c:axId val="15985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40000"/>
        <a:lumOff val="60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manualLayout>
          <c:layoutTarget val="inner"/>
          <c:xMode val="edge"/>
          <c:yMode val="edge"/>
          <c:x val="4.3316993184962509E-2"/>
          <c:y val="0.16029585798816567"/>
          <c:w val="0.92414504586059065"/>
          <c:h val="0.77107021385640406"/>
        </c:manualLayout>
      </c:layout>
      <c:lineChart>
        <c:grouping val="standard"/>
        <c:varyColors val="0"/>
        <c:ser>
          <c:idx val="0"/>
          <c:order val="0"/>
          <c:tx>
            <c:strRef>
              <c:f>Feuil1!$C$2</c:f>
              <c:strCache>
                <c:ptCount val="1"/>
                <c:pt idx="0">
                  <c:v>Pourcentage naissances dont l’accouchement a été assisté par un prestataire qualifié pour les femmes de moins de 20 ans</c:v>
                </c:pt>
              </c:strCache>
            </c:strRef>
          </c:tx>
          <c:spPr>
            <a:ln w="44450" cap="rnd">
              <a:solidFill>
                <a:srgbClr val="FFFF00"/>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Feuil1!$A$3:$A$10</c:f>
              <c:strCache>
                <c:ptCount val="8"/>
                <c:pt idx="0">
                  <c:v>Bénin</c:v>
                </c:pt>
                <c:pt idx="1">
                  <c:v>Burkina Faso</c:v>
                </c:pt>
                <c:pt idx="2">
                  <c:v>Côte d’Ivoire</c:v>
                </c:pt>
                <c:pt idx="3">
                  <c:v>Guinée</c:v>
                </c:pt>
                <c:pt idx="4">
                  <c:v>Mali</c:v>
                </c:pt>
                <c:pt idx="5">
                  <c:v>Niger</c:v>
                </c:pt>
                <c:pt idx="6">
                  <c:v>Sénégal</c:v>
                </c:pt>
                <c:pt idx="7">
                  <c:v>Togo</c:v>
                </c:pt>
              </c:strCache>
            </c:strRef>
          </c:cat>
          <c:val>
            <c:numRef>
              <c:f>Feuil1!$C$3:$C$10</c:f>
              <c:numCache>
                <c:formatCode>General</c:formatCode>
                <c:ptCount val="8"/>
                <c:pt idx="0">
                  <c:v>77.5</c:v>
                </c:pt>
                <c:pt idx="1">
                  <c:v>69.2</c:v>
                </c:pt>
                <c:pt idx="2">
                  <c:v>57.8</c:v>
                </c:pt>
                <c:pt idx="3">
                  <c:v>59.2</c:v>
                </c:pt>
                <c:pt idx="4">
                  <c:v>71</c:v>
                </c:pt>
                <c:pt idx="5">
                  <c:v>32.6</c:v>
                </c:pt>
                <c:pt idx="6">
                  <c:v>77</c:v>
                </c:pt>
                <c:pt idx="7">
                  <c:v>55.9</c:v>
                </c:pt>
              </c:numCache>
            </c:numRef>
          </c:val>
          <c:smooth val="0"/>
          <c:extLst>
            <c:ext xmlns:c16="http://schemas.microsoft.com/office/drawing/2014/chart" uri="{C3380CC4-5D6E-409C-BE32-E72D297353CC}">
              <c16:uniqueId val="{00000000-1DA1-C540-94FB-C2C4A02A87CC}"/>
            </c:ext>
          </c:extLst>
        </c:ser>
        <c:dLbls>
          <c:showLegendKey val="0"/>
          <c:showVal val="0"/>
          <c:showCatName val="0"/>
          <c:showSerName val="0"/>
          <c:showPercent val="0"/>
          <c:showBubbleSize val="0"/>
        </c:dLbls>
        <c:smooth val="0"/>
        <c:axId val="159859096"/>
        <c:axId val="159856352"/>
      </c:lineChart>
      <c:catAx>
        <c:axId val="15985909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9856352"/>
        <c:crosses val="autoZero"/>
        <c:auto val="1"/>
        <c:lblAlgn val="ctr"/>
        <c:lblOffset val="100"/>
        <c:noMultiLvlLbl val="0"/>
      </c:catAx>
      <c:valAx>
        <c:axId val="15985635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59859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5/29/2023</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66BEB-6A14-E640-9CDE-72784EC9A459}" type="datetimeFigureOut">
              <a:rPr lang="fr-FR" smtClean="0"/>
              <a:t>29/05/2023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97BA-727B-BD4E-A137-2D72EC1C64DE}" type="slidenum">
              <a:rPr lang="fr-FR" smtClean="0"/>
              <a:t>‹#›</a:t>
            </a:fld>
            <a:endParaRPr lang="fr-FR"/>
          </a:p>
        </p:txBody>
      </p:sp>
    </p:spTree>
    <p:extLst>
      <p:ext uri="{BB962C8B-B14F-4D97-AF65-F5344CB8AC3E}">
        <p14:creationId xmlns:p14="http://schemas.microsoft.com/office/powerpoint/2010/main" val="241960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ho.afro.who.int/ind/af?lang=f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hsprogram.com/Countri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hsprogram.com/Countr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a:t>
            </a:r>
            <a:r>
              <a:rPr lang="fr-FR" dirty="0" err="1"/>
              <a:t>Mouli</a:t>
            </a:r>
            <a:r>
              <a:rPr lang="fr-FR" dirty="0"/>
              <a:t>. Je dirige les travaux sur la santé et les droits sexuels et génésiques des adolescents au sein du département de la santé sexuelle et génésique et de la recherche de l'Organisation mondiale de la santé.</a:t>
            </a:r>
          </a:p>
          <a:p>
            <a:r>
              <a:rPr lang="fr-FR" dirty="0"/>
              <a:t>J'ai le plaisir de vous présenter un bref aperçu de soins prénatals, intrapartum et postnatals.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07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les obligations sur les états de fournir aux adolescent(es) les soins prénatals, les soins à l'accouchement et les soins postnatals, et aussi la contraception, tout en impliquant dans l’ensemble du processus du planification.</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45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se poursuit par une énumération des obligations des États en matière de respect des droits des adolescentes.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58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politiques et les programmes doivent tenir compte des défis particuliers auxquels sont confrontés les adolescents.</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25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sw-FR" noProof="0" dirty="0"/>
              <a:t>Cette diapositive énumère les directives de l'OMS sur différents aspects de la santé maternelle. La plupart d'entre eux sont pertinents mais ne sont pas spécifiques aux adolescentes.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85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une deuxième série de documents.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28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fr-FR" dirty="0"/>
              <a:t>Voici une troisième série de documents. </a:t>
            </a:r>
            <a:r>
              <a:rPr lang="en-US" dirty="0" err="1"/>
              <a:t>Toutes</a:t>
            </a:r>
            <a:r>
              <a:rPr lang="en-US" dirty="0"/>
              <a:t> </a:t>
            </a:r>
            <a:r>
              <a:rPr lang="en-US" dirty="0" err="1"/>
              <a:t>ces</a:t>
            </a:r>
            <a:r>
              <a:rPr lang="en-US" dirty="0"/>
              <a:t> directives </a:t>
            </a:r>
            <a:r>
              <a:rPr lang="en-US" dirty="0" err="1"/>
              <a:t>sont</a:t>
            </a:r>
            <a:r>
              <a:rPr lang="en-US" dirty="0"/>
              <a:t> </a:t>
            </a:r>
            <a:r>
              <a:rPr lang="en-US" dirty="0" err="1"/>
              <a:t>disponibles</a:t>
            </a:r>
            <a:r>
              <a:rPr lang="en-US" dirty="0"/>
              <a:t> </a:t>
            </a:r>
            <a:r>
              <a:rPr lang="en-US" dirty="0" err="1"/>
              <a:t>en</a:t>
            </a:r>
            <a:r>
              <a:rPr lang="en-US" dirty="0"/>
              <a:t> </a:t>
            </a:r>
            <a:r>
              <a:rPr lang="en-US" dirty="0" err="1"/>
              <a:t>ligne</a:t>
            </a:r>
            <a:r>
              <a:rPr lang="en-US" dirty="0"/>
              <a:t>.</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14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énumère les documents publiés par d'autres organisations qui complètent les lignes directrices publiées par l'OMS.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39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monde sort péniblement de la pandémie de COVID-19. De nombreuses autres crises humanitaires sont encore en cours. Nous devons nous appuyer sur les succès et les échecs du passé pour agir plus efficacement à l'avenir.</a:t>
            </a:r>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95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se poursuit par une liste de mesures à prendre en cas de crise.</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72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Cette diapositive énumère des actions spécifiques.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souligne l'importance de prendre en compte la vulnérabilité des femmes enceintes, mais fournit également des solutions pratiques pour fournir des services à leur porte.</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0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participant ou participante doit être capable à la fin du module. </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953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Cette diapositive poursuit avec des actions spécifiques.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Elle souligne l'importance de tenir compte de la vulnérabilité des adolescentes dans les communautés de réfugiés et de personnes déplacées à l'intérieur de leur pays.</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83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comporte une image d’une séance de consultation prénatale. </a:t>
            </a:r>
          </a:p>
          <a:p>
            <a:r>
              <a:rPr lang="fr-FR" dirty="0"/>
              <a:t>La dame est accompagnée par son époux chez le prestataire de service.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283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latin typeface="Arial" panose="020B0604020202020204" pitchFamily="34" charset="0"/>
                <a:cs typeface="Arial" panose="020B0604020202020204" pitchFamily="34" charset="0"/>
              </a:rPr>
              <a:t>Remerciement à Pr </a:t>
            </a:r>
            <a:r>
              <a:rPr lang="fr-FR" sz="1200" b="0" dirty="0">
                <a:effectLst/>
                <a:latin typeface="Arial" panose="020B0604020202020204" pitchFamily="34" charset="0"/>
                <a:ea typeface="Calibri" panose="020F0502020204030204" pitchFamily="34" charset="0"/>
                <a:cs typeface="Arial" panose="020B0604020202020204" pitchFamily="34" charset="0"/>
              </a:rPr>
              <a:t>BOUCHRA ASSARAG</a:t>
            </a:r>
            <a:r>
              <a:rPr lang="en-US" sz="1200" b="0" dirty="0">
                <a:effectLst/>
                <a:latin typeface="Arial" panose="020B0604020202020204" pitchFamily="34" charset="0"/>
                <a:ea typeface="Calibri" panose="020F0502020204030204" pitchFamily="34" charset="0"/>
                <a:cs typeface="Arial" panose="020B0604020202020204" pitchFamily="34" charset="0"/>
              </a:rPr>
              <a:t> pour </a:t>
            </a:r>
            <a:r>
              <a:rPr lang="en-US" sz="1200" b="0" dirty="0" err="1">
                <a:effectLst/>
                <a:latin typeface="Arial" panose="020B0604020202020204" pitchFamily="34" charset="0"/>
                <a:ea typeface="Calibri" panose="020F0502020204030204" pitchFamily="34" charset="0"/>
                <a:cs typeface="Arial" panose="020B0604020202020204" pitchFamily="34" charset="0"/>
              </a:rPr>
              <a:t>sa</a:t>
            </a:r>
            <a:r>
              <a:rPr lang="en-US" sz="1200" b="0" dirty="0">
                <a:effectLst/>
                <a:latin typeface="Arial" panose="020B0604020202020204" pitchFamily="34" charset="0"/>
                <a:ea typeface="Calibri" panose="020F0502020204030204" pitchFamily="34" charset="0"/>
                <a:cs typeface="Arial" panose="020B0604020202020204" pitchFamily="34" charset="0"/>
              </a:rPr>
              <a:t> contribution </a:t>
            </a:r>
            <a:r>
              <a:rPr lang="en-US" sz="1200" b="0" dirty="0" err="1">
                <a:effectLst/>
                <a:latin typeface="Arial" panose="020B0604020202020204" pitchFamily="34" charset="0"/>
                <a:ea typeface="Calibri" panose="020F0502020204030204" pitchFamily="34" charset="0"/>
                <a:cs typeface="Arial" panose="020B0604020202020204" pitchFamily="34" charset="0"/>
              </a:rPr>
              <a:t>exceptionnelle</a:t>
            </a:r>
            <a:r>
              <a:rPr lang="en-US" sz="1200" b="0" dirty="0">
                <a:effectLst/>
                <a:latin typeface="Arial" panose="020B0604020202020204" pitchFamily="34" charset="0"/>
                <a:ea typeface="Calibri" panose="020F0502020204030204" pitchFamily="34" charset="0"/>
                <a:cs typeface="Arial" panose="020B0604020202020204" pitchFamily="34" charset="0"/>
              </a:rPr>
              <a:t>.</a:t>
            </a:r>
            <a:endParaRPr lang="en-GB" sz="12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492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Selon les estimations de IHME, en 2017 le Tchad, la République Centrafricaine et la Mauritanie ont enregistré les taux de mortalité maternelle les plus élevés en Afrique francophone (Supérieur ou égal 800/ 100 000 naissances vivantes).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effectLst/>
                <a:ea typeface="Calibri" panose="020F0502020204030204" pitchFamily="34" charset="0"/>
              </a:rPr>
              <a:t>OMS (Bureau régional pour l'Afrique). Atlas de données 2000-2023. </a:t>
            </a:r>
            <a:r>
              <a:rPr lang="fr-CH" sz="1200" u="sng" dirty="0">
                <a:solidFill>
                  <a:srgbClr val="0563C1"/>
                </a:solidFill>
                <a:effectLst/>
                <a:ea typeface="Calibri" panose="020F0502020204030204" pitchFamily="34" charset="0"/>
                <a:hlinkClick r:id="rId3"/>
              </a:rPr>
              <a:t>https://aho.afro.who.int/ind/af?lang=fr</a:t>
            </a:r>
            <a:r>
              <a:rPr lang="fr-CH" sz="1200" dirty="0">
                <a:effectLst/>
                <a:ea typeface="Calibri" panose="020F0502020204030204" pitchFamily="34" charset="0"/>
              </a:rPr>
              <a:t> </a:t>
            </a:r>
            <a:endParaRPr lang="en-GB" sz="1200" dirty="0">
              <a:effectLst/>
              <a:ea typeface="Calibri" panose="020F0502020204030204" pitchFamily="34" charset="0"/>
            </a:endParaRPr>
          </a:p>
          <a:p>
            <a:pPr marL="0" indent="0">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65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dirty="0"/>
              <a:t>Les pays à revenu faible, spécifiquement ceux de l’Afrique subsaharienne concentrent les plus grand nombre de décès maternels, cette situation est due à plusieurs facteurs.</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673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rial"/>
              </a:rPr>
              <a:t>En </a:t>
            </a:r>
            <a:r>
              <a:rPr lang="en-US" sz="1200" dirty="0" err="1">
                <a:solidFill>
                  <a:schemeClr val="tx1"/>
                </a:solidFill>
                <a:latin typeface="+mn-lt"/>
                <a:cs typeface="Arial"/>
              </a:rPr>
              <a:t>ce</a:t>
            </a:r>
            <a:r>
              <a:rPr lang="en-US" sz="1200" dirty="0">
                <a:solidFill>
                  <a:schemeClr val="tx1"/>
                </a:solidFill>
                <a:latin typeface="+mn-lt"/>
                <a:cs typeface="Arial"/>
              </a:rPr>
              <a:t> qui </a:t>
            </a:r>
            <a:r>
              <a:rPr lang="en-US" sz="1200" dirty="0" err="1">
                <a:solidFill>
                  <a:schemeClr val="tx1"/>
                </a:solidFill>
                <a:latin typeface="+mn-lt"/>
                <a:cs typeface="Arial"/>
              </a:rPr>
              <a:t>concerne</a:t>
            </a:r>
            <a:r>
              <a:rPr lang="en-US" sz="1200" dirty="0">
                <a:solidFill>
                  <a:schemeClr val="tx1"/>
                </a:solidFill>
                <a:latin typeface="+mn-lt"/>
                <a:cs typeface="Arial"/>
              </a:rPr>
              <a:t> </a:t>
            </a:r>
            <a:r>
              <a:rPr lang="en-US" sz="1200" dirty="0" err="1">
                <a:solidFill>
                  <a:schemeClr val="tx1"/>
                </a:solidFill>
                <a:latin typeface="+mn-lt"/>
                <a:cs typeface="Arial"/>
              </a:rPr>
              <a:t>certains</a:t>
            </a:r>
            <a:r>
              <a:rPr lang="en-US" sz="1200" dirty="0">
                <a:solidFill>
                  <a:schemeClr val="tx1"/>
                </a:solidFill>
                <a:latin typeface="+mn-lt"/>
                <a:cs typeface="Arial"/>
              </a:rPr>
              <a:t> </a:t>
            </a:r>
            <a:r>
              <a:rPr lang="en-US" sz="1200" dirty="0" err="1">
                <a:solidFill>
                  <a:schemeClr val="tx1"/>
                </a:solidFill>
                <a:latin typeface="+mn-lt"/>
                <a:cs typeface="Arial"/>
              </a:rPr>
              <a:t>indicateurs</a:t>
            </a:r>
            <a:r>
              <a:rPr lang="en-US" sz="1200" dirty="0">
                <a:solidFill>
                  <a:schemeClr val="tx1"/>
                </a:solidFill>
                <a:latin typeface="+mn-lt"/>
                <a:cs typeface="Arial"/>
              </a:rPr>
              <a:t> </a:t>
            </a:r>
            <a:r>
              <a:rPr lang="en-US" sz="1200" dirty="0" err="1">
                <a:solidFill>
                  <a:schemeClr val="tx1"/>
                </a:solidFill>
                <a:latin typeface="+mn-lt"/>
                <a:cs typeface="Arial"/>
              </a:rPr>
              <a:t>clés</a:t>
            </a:r>
            <a:r>
              <a:rPr lang="en-US" sz="1200" dirty="0">
                <a:solidFill>
                  <a:schemeClr val="tx1"/>
                </a:solidFill>
                <a:latin typeface="+mn-lt"/>
                <a:cs typeface="Arial"/>
              </a:rPr>
              <a:t>, le Senegal et le Togo </a:t>
            </a:r>
            <a:r>
              <a:rPr lang="en-US" sz="1200" dirty="0" err="1">
                <a:solidFill>
                  <a:schemeClr val="tx1"/>
                </a:solidFill>
                <a:latin typeface="+mn-lt"/>
                <a:cs typeface="Arial"/>
              </a:rPr>
              <a:t>enregistrent</a:t>
            </a:r>
            <a:r>
              <a:rPr lang="en-US" sz="1200" dirty="0">
                <a:solidFill>
                  <a:schemeClr val="tx1"/>
                </a:solidFill>
                <a:latin typeface="+mn-lt"/>
                <a:cs typeface="Arial"/>
              </a:rPr>
              <a:t> les </a:t>
            </a:r>
            <a:r>
              <a:rPr lang="en-US" sz="1200" dirty="0" err="1">
                <a:solidFill>
                  <a:schemeClr val="tx1"/>
                </a:solidFill>
                <a:latin typeface="+mn-lt"/>
                <a:cs typeface="Arial"/>
              </a:rPr>
              <a:t>Meilleurs</a:t>
            </a:r>
            <a:r>
              <a:rPr lang="en-US" sz="1200" dirty="0">
                <a:solidFill>
                  <a:schemeClr val="tx1"/>
                </a:solidFill>
                <a:latin typeface="+mn-lt"/>
                <a:cs typeface="Arial"/>
              </a:rPr>
              <a:t> </a:t>
            </a:r>
            <a:r>
              <a:rPr lang="en-US" sz="1200" dirty="0" err="1">
                <a:solidFill>
                  <a:schemeClr val="tx1"/>
                </a:solidFill>
                <a:latin typeface="+mn-lt"/>
                <a:cs typeface="Arial"/>
              </a:rPr>
              <a:t>taux</a:t>
            </a:r>
            <a:r>
              <a:rPr lang="en-US" sz="1200" dirty="0">
                <a:solidFill>
                  <a:schemeClr val="tx1"/>
                </a:solidFill>
                <a:latin typeface="+mn-lt"/>
                <a:cs typeface="Arial"/>
              </a:rPr>
              <a:t> de Consultation </a:t>
            </a:r>
            <a:r>
              <a:rPr lang="en-US" sz="1200" dirty="0" err="1">
                <a:solidFill>
                  <a:schemeClr val="tx1"/>
                </a:solidFill>
                <a:latin typeface="+mn-lt"/>
                <a:cs typeface="Arial"/>
              </a:rPr>
              <a:t>PréNatale</a:t>
            </a:r>
            <a:r>
              <a:rPr lang="en-US" sz="1200" dirty="0">
                <a:solidFill>
                  <a:schemeClr val="tx1"/>
                </a:solidFill>
                <a:latin typeface="+mn-lt"/>
                <a:cs typeface="Arial"/>
              </a:rPr>
              <a:t> (CPN)4 (55 % chacun). Quant à la Consultation Post Natale (</a:t>
            </a:r>
            <a:r>
              <a:rPr lang="en-US" sz="1200" dirty="0" err="1">
                <a:solidFill>
                  <a:schemeClr val="tx1"/>
                </a:solidFill>
                <a:latin typeface="+mn-lt"/>
                <a:cs typeface="Arial"/>
              </a:rPr>
              <a:t>CPoN</a:t>
            </a:r>
            <a:r>
              <a:rPr lang="en-US" sz="1200" dirty="0">
                <a:solidFill>
                  <a:schemeClr val="tx1"/>
                </a:solidFill>
                <a:latin typeface="+mn-lt"/>
                <a:cs typeface="Arial"/>
              </a:rPr>
              <a:t>) </a:t>
            </a:r>
            <a:r>
              <a:rPr lang="en-US" sz="1200" dirty="0" err="1">
                <a:solidFill>
                  <a:schemeClr val="tx1"/>
                </a:solidFill>
                <a:latin typeface="+mn-lt"/>
                <a:cs typeface="Arial"/>
              </a:rPr>
              <a:t>c’est</a:t>
            </a:r>
            <a:r>
              <a:rPr lang="en-US" sz="1200" dirty="0">
                <a:solidFill>
                  <a:schemeClr val="tx1"/>
                </a:solidFill>
                <a:latin typeface="+mn-lt"/>
                <a:cs typeface="Arial"/>
              </a:rPr>
              <a:t> </a:t>
            </a:r>
            <a:r>
              <a:rPr lang="en-US" sz="1200" dirty="0" err="1">
                <a:solidFill>
                  <a:schemeClr val="tx1"/>
                </a:solidFill>
                <a:latin typeface="+mn-lt"/>
                <a:cs typeface="Arial"/>
              </a:rPr>
              <a:t>aussi</a:t>
            </a:r>
            <a:r>
              <a:rPr lang="en-US" sz="1200" dirty="0">
                <a:solidFill>
                  <a:schemeClr val="tx1"/>
                </a:solidFill>
                <a:latin typeface="+mn-lt"/>
                <a:cs typeface="Arial"/>
              </a:rPr>
              <a:t> le Senegal suivi du Burkina Faso qui </a:t>
            </a:r>
            <a:r>
              <a:rPr lang="en-US" sz="1200" dirty="0" err="1">
                <a:solidFill>
                  <a:schemeClr val="tx1"/>
                </a:solidFill>
                <a:latin typeface="+mn-lt"/>
                <a:cs typeface="Arial"/>
              </a:rPr>
              <a:t>enregistrent</a:t>
            </a:r>
            <a:r>
              <a:rPr lang="en-US" sz="1200" dirty="0">
                <a:solidFill>
                  <a:schemeClr val="tx1"/>
                </a:solidFill>
                <a:latin typeface="+mn-lt"/>
                <a:cs typeface="Arial"/>
              </a:rPr>
              <a:t> les </a:t>
            </a:r>
            <a:r>
              <a:rPr lang="en-US" sz="1200" dirty="0" err="1">
                <a:solidFill>
                  <a:schemeClr val="tx1"/>
                </a:solidFill>
                <a:latin typeface="+mn-lt"/>
                <a:cs typeface="Arial"/>
              </a:rPr>
              <a:t>meilleurs</a:t>
            </a:r>
            <a:r>
              <a:rPr lang="en-US" sz="1200" dirty="0">
                <a:solidFill>
                  <a:schemeClr val="tx1"/>
                </a:solidFill>
                <a:latin typeface="+mn-lt"/>
                <a:cs typeface="Arial"/>
              </a:rPr>
              <a:t> </a:t>
            </a:r>
            <a:r>
              <a:rPr lang="en-US" sz="1200" dirty="0" err="1">
                <a:solidFill>
                  <a:schemeClr val="tx1"/>
                </a:solidFill>
                <a:latin typeface="+mn-lt"/>
                <a:cs typeface="Arial"/>
              </a:rPr>
              <a:t>taux</a:t>
            </a:r>
            <a:r>
              <a:rPr lang="en-US" sz="1200" dirty="0">
                <a:solidFill>
                  <a:schemeClr val="tx1"/>
                </a:solidFill>
                <a:latin typeface="+mn-lt"/>
                <a:cs typeface="Arial"/>
              </a:rPr>
              <a:t> (83,3 % et 75 %).</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effectLst/>
                <a:latin typeface="+mn-lt"/>
                <a:ea typeface="Calibri" panose="020F0502020204030204" pitchFamily="34" charset="0"/>
              </a:rPr>
              <a:t>Selon le programme DHS. </a:t>
            </a:r>
            <a:r>
              <a:rPr lang="fr-CH" sz="1200" u="sng" dirty="0">
                <a:solidFill>
                  <a:srgbClr val="0563C1"/>
                </a:solidFill>
                <a:effectLst/>
                <a:latin typeface="+mn-lt"/>
                <a:ea typeface="Calibri" panose="020F0502020204030204" pitchFamily="34" charset="0"/>
                <a:hlinkClick r:id="rId3"/>
              </a:rPr>
              <a:t>https://dhsprogram.com/Countries/</a:t>
            </a:r>
            <a:endParaRPr lang="en-GB" sz="1200" dirty="0">
              <a:effectLst/>
              <a:latin typeface="+mn-lt"/>
              <a:ea typeface="Calibri" panose="020F0502020204030204" pitchFamily="34" charset="0"/>
            </a:endParaRPr>
          </a:p>
          <a:p>
            <a:endParaRPr lang="fr-FR" dirty="0">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29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rial"/>
              </a:rPr>
              <a:t>En </a:t>
            </a:r>
            <a:r>
              <a:rPr lang="en-US" sz="1200" dirty="0" err="1">
                <a:solidFill>
                  <a:schemeClr val="tx1"/>
                </a:solidFill>
                <a:latin typeface="+mn-lt"/>
                <a:cs typeface="Arial"/>
              </a:rPr>
              <a:t>ce</a:t>
            </a:r>
            <a:r>
              <a:rPr lang="en-US" sz="1200" dirty="0">
                <a:solidFill>
                  <a:schemeClr val="tx1"/>
                </a:solidFill>
                <a:latin typeface="+mn-lt"/>
                <a:cs typeface="Arial"/>
              </a:rPr>
              <a:t> qui </a:t>
            </a:r>
            <a:r>
              <a:rPr lang="en-US" sz="1200" dirty="0" err="1">
                <a:solidFill>
                  <a:schemeClr val="tx1"/>
                </a:solidFill>
                <a:latin typeface="+mn-lt"/>
                <a:cs typeface="Arial"/>
              </a:rPr>
              <a:t>concerne</a:t>
            </a:r>
            <a:r>
              <a:rPr lang="en-US" sz="1200" dirty="0">
                <a:solidFill>
                  <a:schemeClr val="tx1"/>
                </a:solidFill>
                <a:latin typeface="+mn-lt"/>
                <a:cs typeface="Arial"/>
              </a:rPr>
              <a:t> </a:t>
            </a:r>
            <a:r>
              <a:rPr lang="en-US" sz="1200" dirty="0" err="1">
                <a:solidFill>
                  <a:schemeClr val="tx1"/>
                </a:solidFill>
                <a:latin typeface="+mn-lt"/>
                <a:cs typeface="Arial"/>
              </a:rPr>
              <a:t>certains</a:t>
            </a:r>
            <a:r>
              <a:rPr lang="en-US" sz="1200" dirty="0">
                <a:solidFill>
                  <a:schemeClr val="tx1"/>
                </a:solidFill>
                <a:latin typeface="+mn-lt"/>
                <a:cs typeface="Arial"/>
              </a:rPr>
              <a:t> </a:t>
            </a:r>
            <a:r>
              <a:rPr lang="en-US" sz="1200" dirty="0" err="1">
                <a:solidFill>
                  <a:schemeClr val="tx1"/>
                </a:solidFill>
                <a:latin typeface="+mn-lt"/>
                <a:cs typeface="Arial"/>
              </a:rPr>
              <a:t>indicateurs</a:t>
            </a:r>
            <a:r>
              <a:rPr lang="en-US" sz="1200" dirty="0">
                <a:solidFill>
                  <a:schemeClr val="tx1"/>
                </a:solidFill>
                <a:latin typeface="+mn-lt"/>
                <a:cs typeface="Arial"/>
              </a:rPr>
              <a:t> </a:t>
            </a:r>
            <a:r>
              <a:rPr lang="en-US" sz="1200" dirty="0" err="1">
                <a:solidFill>
                  <a:schemeClr val="tx1"/>
                </a:solidFill>
                <a:latin typeface="+mn-lt"/>
                <a:cs typeface="Arial"/>
              </a:rPr>
              <a:t>clés</a:t>
            </a:r>
            <a:r>
              <a:rPr lang="en-US" sz="1200" dirty="0">
                <a:solidFill>
                  <a:schemeClr val="tx1"/>
                </a:solidFill>
                <a:latin typeface="+mn-lt"/>
                <a:cs typeface="Arial"/>
              </a:rPr>
              <a:t>, </a:t>
            </a:r>
            <a:r>
              <a:rPr lang="fr-FR" sz="1200" dirty="0">
                <a:solidFill>
                  <a:schemeClr val="tx1"/>
                </a:solidFill>
                <a:latin typeface="+mn-lt"/>
                <a:cs typeface="Arial"/>
              </a:rPr>
              <a:t>les Consultations </a:t>
            </a:r>
            <a:r>
              <a:rPr lang="fr-FR" sz="1200" dirty="0" err="1">
                <a:solidFill>
                  <a:schemeClr val="tx1"/>
                </a:solidFill>
                <a:latin typeface="+mn-lt"/>
                <a:cs typeface="Arial"/>
              </a:rPr>
              <a:t>PréNatales</a:t>
            </a:r>
            <a:r>
              <a:rPr lang="fr-FR" sz="1200" dirty="0">
                <a:solidFill>
                  <a:schemeClr val="tx1"/>
                </a:solidFill>
                <a:latin typeface="+mn-lt"/>
                <a:cs typeface="Arial"/>
              </a:rPr>
              <a:t> offertes par un prestataire qualifié chez les moins de 20 ans , le Sénégal et le Burkina Faso enregistrent les meilleurs taux (97,9 % et 96,3 %). Quant à l’accouchement assisté par un prestataire qualifié toujours chez les moins de 20 ans c’est le Benin et le Sénégal qui enregistrent le meilleur taux (77,7 % et 77 %).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effectLst/>
                <a:latin typeface="+mn-lt"/>
                <a:ea typeface="Calibri" panose="020F0502020204030204" pitchFamily="34" charset="0"/>
              </a:rPr>
              <a:t>Selon le programme DHS. </a:t>
            </a:r>
            <a:r>
              <a:rPr lang="fr-CH" sz="1200" u="sng" dirty="0">
                <a:solidFill>
                  <a:srgbClr val="0563C1"/>
                </a:solidFill>
                <a:effectLst/>
                <a:latin typeface="+mn-lt"/>
                <a:ea typeface="Calibri" panose="020F0502020204030204" pitchFamily="34" charset="0"/>
                <a:hlinkClick r:id="rId3"/>
              </a:rPr>
              <a:t>https://dhsprogram.com/Countries/</a:t>
            </a:r>
            <a:endParaRPr lang="en-GB" sz="1200" dirty="0">
              <a:effectLst/>
              <a:latin typeface="+mn-lt"/>
              <a:ea typeface="Calibri" panose="020F050202020403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209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adolescentes enceintes rencontrent de nombreux obstacles pour obtenir les soins et le soutien dont elles ont besoin. Cette diapositive énumère les facteurs individuels, sociaux et culturels.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8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indent="0">
              <a:buFont typeface="Arial" panose="020B0604020202020204" pitchFamily="34" charset="0"/>
              <a:buNone/>
            </a:pPr>
            <a:r>
              <a:rPr lang="fr-FR" dirty="0"/>
              <a:t>Cette diapositive énumère les facteurs liés aux services.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08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La plupart des indicateurs de santé étant faibles en Afrique de l’Ouest et du Centre, cela a nécessité la mise en place d’initiatives régionales comme « Le savoir pour la dignité - ILLIMIN ZAMAN DUNIA - BURKINATAREY BAYREY » au Niger afin d’adresser la question.</a:t>
            </a: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43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r>
              <a:rPr lang="fr-FR" noProof="0" dirty="0"/>
              <a:t>l'Afrique subsaharienne et plus particulièrement l'Afrique de l'Ouest, l'Afrique centrale et l'Afrique du Nord francophones.</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126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FF6600"/>
                </a:solidFill>
                <a:latin typeface="+mn-lt"/>
                <a:cs typeface="Arial" panose="020B0604020202020204" pitchFamily="34" charset="0"/>
              </a:rPr>
              <a:t>Le savoir pour la </a:t>
            </a:r>
            <a:r>
              <a:rPr lang="en-US" sz="1200" b="0" dirty="0" err="1">
                <a:solidFill>
                  <a:srgbClr val="FF6600"/>
                </a:solidFill>
                <a:latin typeface="+mn-lt"/>
                <a:cs typeface="Arial" panose="020B0604020202020204" pitchFamily="34" charset="0"/>
              </a:rPr>
              <a:t>dignité</a:t>
            </a:r>
            <a:r>
              <a:rPr lang="en-US" sz="1200" b="0" dirty="0">
                <a:solidFill>
                  <a:srgbClr val="FF6600"/>
                </a:solidFill>
                <a:latin typeface="+mn-lt"/>
                <a:cs typeface="Arial" panose="020B0604020202020204" pitchFamily="34" charset="0"/>
              </a:rPr>
              <a:t> </a:t>
            </a:r>
            <a:r>
              <a:rPr lang="en-US" sz="1200" b="0" dirty="0" err="1">
                <a:solidFill>
                  <a:srgbClr val="FF6600"/>
                </a:solidFill>
                <a:latin typeface="+mn-lt"/>
                <a:cs typeface="Arial" panose="020B0604020202020204" pitchFamily="34" charset="0"/>
              </a:rPr>
              <a:t>en</a:t>
            </a:r>
            <a:r>
              <a:rPr lang="en-US" sz="1200" b="0" dirty="0">
                <a:solidFill>
                  <a:srgbClr val="FF6600"/>
                </a:solidFill>
                <a:latin typeface="+mn-lt"/>
                <a:cs typeface="Arial" panose="020B0604020202020204" pitchFamily="34" charset="0"/>
              </a:rPr>
              <a:t> </a:t>
            </a:r>
            <a:r>
              <a:rPr lang="en-US" sz="1200" b="0" dirty="0" err="1">
                <a:solidFill>
                  <a:srgbClr val="FF6600"/>
                </a:solidFill>
                <a:latin typeface="+mn-lt"/>
                <a:cs typeface="Arial" panose="020B0604020202020204" pitchFamily="34" charset="0"/>
              </a:rPr>
              <a:t>djerma</a:t>
            </a:r>
            <a:r>
              <a:rPr lang="en-US" sz="1200" b="0" dirty="0">
                <a:solidFill>
                  <a:srgbClr val="FF6600"/>
                </a:solidFill>
                <a:latin typeface="+mn-lt"/>
                <a:cs typeface="Arial" panose="020B0604020202020204" pitchFamily="34" charset="0"/>
              </a:rPr>
              <a:t> </a:t>
            </a:r>
            <a:r>
              <a:rPr lang="fr-FR" dirty="0">
                <a:latin typeface="+mn-lt"/>
              </a:rPr>
              <a:t>« </a:t>
            </a:r>
            <a:r>
              <a:rPr lang="en-US" sz="1200" b="1" dirty="0">
                <a:solidFill>
                  <a:srgbClr val="FF6600"/>
                </a:solidFill>
                <a:latin typeface="+mn-lt"/>
                <a:cs typeface="Arial" panose="020B0604020202020204" pitchFamily="34" charset="0"/>
              </a:rPr>
              <a:t> ILLIMIN ZAMAN DUNIA - BURKINATAREY BAYREY » </a:t>
            </a:r>
            <a:r>
              <a:rPr lang="en-US" sz="1200" b="0" dirty="0">
                <a:solidFill>
                  <a:srgbClr val="FF6600"/>
                </a:solidFill>
                <a:latin typeface="+mn-lt"/>
                <a:cs typeface="Arial" panose="020B0604020202020204" pitchFamily="34" charset="0"/>
              </a:rPr>
              <a:t>a </a:t>
            </a:r>
            <a:r>
              <a:rPr lang="en-US" sz="1200" b="0" dirty="0" err="1">
                <a:solidFill>
                  <a:srgbClr val="FF6600"/>
                </a:solidFill>
                <a:latin typeface="+mn-lt"/>
                <a:cs typeface="Arial" panose="020B0604020202020204" pitchFamily="34" charset="0"/>
              </a:rPr>
              <a:t>permis</a:t>
            </a:r>
            <a:r>
              <a:rPr lang="en-US" sz="1200" b="0" dirty="0">
                <a:solidFill>
                  <a:srgbClr val="FF6600"/>
                </a:solidFill>
                <a:latin typeface="+mn-lt"/>
                <a:cs typeface="Arial" panose="020B0604020202020204" pitchFamily="34" charset="0"/>
              </a:rPr>
              <a:t> </a:t>
            </a:r>
            <a:r>
              <a:rPr lang="en-US" sz="1200" b="0" dirty="0" err="1">
                <a:solidFill>
                  <a:srgbClr val="FF6600"/>
                </a:solidFill>
                <a:latin typeface="+mn-lt"/>
                <a:cs typeface="Arial" panose="020B0604020202020204" pitchFamily="34" charset="0"/>
              </a:rPr>
              <a:t>d’engranger</a:t>
            </a:r>
            <a:r>
              <a:rPr lang="en-US" sz="1200" b="0" dirty="0">
                <a:solidFill>
                  <a:srgbClr val="FF6600"/>
                </a:solidFill>
                <a:latin typeface="+mn-lt"/>
                <a:cs typeface="Arial" panose="020B0604020202020204" pitchFamily="34" charset="0"/>
              </a:rPr>
              <a:t> des résultats </a:t>
            </a:r>
            <a:r>
              <a:rPr lang="en-US" sz="1200" b="0" dirty="0" err="1">
                <a:solidFill>
                  <a:srgbClr val="FF6600"/>
                </a:solidFill>
                <a:latin typeface="+mn-lt"/>
                <a:cs typeface="Arial" panose="020B0604020202020204" pitchFamily="34" charset="0"/>
              </a:rPr>
              <a:t>encourageants</a:t>
            </a:r>
            <a:r>
              <a:rPr lang="en-US" sz="1200" b="0" dirty="0">
                <a:solidFill>
                  <a:srgbClr val="FF6600"/>
                </a:solidFill>
                <a:latin typeface="+mn-lt"/>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FF6600"/>
                </a:solidFill>
                <a:latin typeface="+mn-lt"/>
                <a:cs typeface="Arial" panose="020B0604020202020204" pitchFamily="34" charset="0"/>
              </a:rPr>
              <a:t>Il a </a:t>
            </a:r>
            <a:r>
              <a:rPr lang="en-US" sz="1200" b="0" dirty="0" err="1">
                <a:solidFill>
                  <a:srgbClr val="FF6600"/>
                </a:solidFill>
                <a:latin typeface="+mn-lt"/>
                <a:cs typeface="Arial" panose="020B0604020202020204" pitchFamily="34" charset="0"/>
              </a:rPr>
              <a:t>permis</a:t>
            </a:r>
            <a:r>
              <a:rPr lang="en-US" sz="1200" b="0" dirty="0">
                <a:solidFill>
                  <a:srgbClr val="FF6600"/>
                </a:solidFill>
                <a:latin typeface="+mn-lt"/>
                <a:cs typeface="Arial" panose="020B0604020202020204" pitchFamily="34" charset="0"/>
              </a:rPr>
              <a:t> entre </a:t>
            </a:r>
            <a:r>
              <a:rPr lang="en-US" sz="1200" b="0" dirty="0" err="1">
                <a:solidFill>
                  <a:srgbClr val="FF6600"/>
                </a:solidFill>
                <a:latin typeface="+mn-lt"/>
                <a:cs typeface="Arial" panose="020B0604020202020204" pitchFamily="34" charset="0"/>
              </a:rPr>
              <a:t>autres</a:t>
            </a:r>
            <a:r>
              <a:rPr lang="en-US" sz="1200" b="0" dirty="0">
                <a:solidFill>
                  <a:srgbClr val="FF6600"/>
                </a:solidFill>
                <a:latin typeface="+mn-lt"/>
                <a:cs typeface="Arial" panose="020B0604020202020204" pitchFamily="34" charset="0"/>
              </a:rPr>
              <a:t> aux </a:t>
            </a:r>
            <a:r>
              <a:rPr lang="fr-FR" sz="1200" dirty="0">
                <a:solidFill>
                  <a:prstClr val="black"/>
                </a:solidFill>
                <a:latin typeface="+mn-lt"/>
                <a:cs typeface="Arial" panose="020B0604020202020204" pitchFamily="34" charset="0"/>
              </a:rPr>
              <a:t>bénéficiaires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prstClr val="black"/>
                </a:solidFill>
                <a:latin typeface="+mn-lt"/>
                <a:cs typeface="Arial" panose="020B0604020202020204" pitchFamily="34" charset="0"/>
              </a:rPr>
              <a:t>D’accroitre leur connaissance sur les droits en matière de mariage précoce ou forcé et les conséquences néfastes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prstClr val="black"/>
                </a:solidFill>
                <a:latin typeface="+mn-lt"/>
                <a:cs typeface="Arial" panose="020B0604020202020204" pitchFamily="34" charset="0"/>
              </a:rPr>
              <a:t>Elles ont appris à écrire et à calculer ;</a:t>
            </a:r>
          </a:p>
          <a:p>
            <a:pPr marL="171450" indent="-171450" algn="just">
              <a:buFont typeface="Arial" panose="020B0604020202020204" pitchFamily="34" charset="0"/>
              <a:buChar char="•"/>
            </a:pPr>
            <a:r>
              <a:rPr lang="fr-FR" sz="1200" dirty="0">
                <a:solidFill>
                  <a:prstClr val="black"/>
                </a:solidFill>
                <a:latin typeface="+mn-lt"/>
                <a:cs typeface="Arial" panose="020B0604020202020204" pitchFamily="34" charset="0"/>
              </a:rPr>
              <a:t>Elles ont aussi une meilleure compréhension des questions financières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498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n-lt"/>
              </a:rPr>
              <a:t>Image d’une séance de formation des mentors des espaces sûrs dans le cadre du projet « </a:t>
            </a:r>
            <a:r>
              <a:rPr lang="en-US" sz="1200" b="1" dirty="0">
                <a:solidFill>
                  <a:srgbClr val="FF6600"/>
                </a:solidFill>
                <a:latin typeface="+mn-lt"/>
                <a:cs typeface="Arial" panose="020B0604020202020204" pitchFamily="34" charset="0"/>
              </a:rPr>
              <a:t> ILLIMIN ZAMAN DUNIA - BURKINATAREY BAYREY »</a:t>
            </a:r>
          </a:p>
          <a:p>
            <a:endParaRPr lang="en-US" dirty="0">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579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Une autre initiative mise en place le « </a:t>
            </a:r>
            <a:r>
              <a:rPr lang="fr-CA" sz="1200" dirty="0">
                <a:latin typeface="Arial Black" panose="020B0A04020102020204" pitchFamily="34" charset="0"/>
              </a:rPr>
              <a:t>programmes Parents pour la première fois (PPPF) </a:t>
            </a:r>
            <a:r>
              <a:rPr lang="fr-FR" dirty="0"/>
              <a:t>» au</a:t>
            </a:r>
            <a:r>
              <a:rPr lang="fr-FR" sz="1200" dirty="0">
                <a:latin typeface="Arial" panose="020B0604020202020204" pitchFamily="34" charset="0"/>
                <a:cs typeface="Arial" panose="020B0604020202020204" pitchFamily="34" charset="0"/>
              </a:rPr>
              <a:t> Burkina Faso, le Nigéria et la Tanzanie </a:t>
            </a:r>
            <a:r>
              <a:rPr lang="fr-FR" dirty="0"/>
              <a:t>afin d’adresser la question.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993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dirty="0">
                <a:latin typeface="+mn-lt"/>
                <a:cs typeface="Arial" panose="020B0604020202020204" pitchFamily="34" charset="0"/>
              </a:rPr>
              <a:t>Des résultats positifs ont également été observés au Burkina Faso, au Nigéria et en Tanzanie.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774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Les agendas à différents niveaux permettent aussi de concourir à l’amélioration de la sante des adolescent(es), véritables opportunités que les pays doivent saisir.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310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ces quelques messages clés que nous devons retenir en ce qui concerne l’offre de services de santé maternelle aux adolescentes.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423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3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commençons par une perspective globale de la santé maternelle chez les adolescents.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6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t>Cette diapositive contient des définitions de trois termes clés afin que nous puissions aller de l'avant avec une compréhension commune.</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7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traite des conséquences sanitaires de la grossesse chez les adolescentes. Il s'agit de la mortalité et de la morbidité maternelles et, dans ce contexte, des fistules obstétricales et des complications liées aux avortements pratiqués dans des conditions dangereuses.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37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traite des conséquences de la grossesse des adolescentes sur la survie et la santé de leurs bébés. Elle évoque également les conséquences sur leur éducation et leur emploi. Enfin, elle évoque la probabilité plus élevée qu'elles subissent des violences de la part de leur partenaire intime.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14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Malgré que les adolescentes ne doivent pas tomber enceinte, alors si cela arrive nous devons prendre toutes les dispositions pour les aider avoir une issue favorable afin de réduire la mortalité maternelle.</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19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montre une image d’une adolescente mère échangeant avec un agent de santé communautaire.</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77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pps.who.int/iris/handle/10665/28014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apps.who.int/iris/handle/10665/259584" TargetMode="External"/><Relationship Id="rId4" Type="http://schemas.openxmlformats.org/officeDocument/2006/relationships/hyperlink" Target="https://apps.who.int/iris/bitstream/handle/10665/311413/9789242514605-fre.pdf?ua=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pps.who.int/iris/bitstream/handle/10665/200210/WHO_RHR_15.05_fre.pdf?sequence=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who.int/fr/publications/i/item/9789241548502" TargetMode="External"/><Relationship Id="rId5" Type="http://schemas.openxmlformats.org/officeDocument/2006/relationships/hyperlink" Target="https://www.who.int/fr/publications-detail/WHO-RHR-16.01" TargetMode="External"/><Relationship Id="rId4" Type="http://schemas.openxmlformats.org/officeDocument/2006/relationships/hyperlink" Target="https://apps.who.int/iris/handle/10665/33979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apps.who.int/iris/bitstream/10665/259818/1/9789241550192-eng.pdf?ua=1"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var/folders/4q/wljr1gn13_bf29xsf8q0qqzc0000gn/T/com.microsoft.Word/WebArchiveCopyPasteTempFiles/humanitaire-remuneree.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file:////var/folders/4q/wljr1gn13_bf29xsf8q0qqzc0000gn/T/com.microsoft.Word/WebArchiveCopyPasteTempFiles/humanitaire-remuneree.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apps.who.int/iris/bitstream/handle/10665/78413/9789242548433_fre.pdf?sequence=1" TargetMode="External"/><Relationship Id="rId2" Type="http://schemas.openxmlformats.org/officeDocument/2006/relationships/hyperlink" Target="https://obgyn.onlinelibrary.wiley.com/doi/10.1111/j.1600-0412.2012.01467.x" TargetMode="External"/><Relationship Id="rId1" Type="http://schemas.openxmlformats.org/officeDocument/2006/relationships/slideLayout" Target="../slideLayouts/slideLayout9.xml"/><Relationship Id="rId6" Type="http://schemas.openxmlformats.org/officeDocument/2006/relationships/hyperlink" Target="https://www.unfpa.org/fr/press/proteger-les-droits-reproductifs-des-femmes-rurales-la-voie-vers-un-monde-plus-juste" TargetMode="External"/><Relationship Id="rId5" Type="http://schemas.openxmlformats.org/officeDocument/2006/relationships/hyperlink" Target="https://www.who.int/fr/news-room/fact-sheets/detail/adolescents-health-risks-and-solutions" TargetMode="External"/><Relationship Id="rId4" Type="http://schemas.openxmlformats.org/officeDocument/2006/relationships/hyperlink" Target="https://www.guttmacher.org/sites/default/files/factsheet/adding-it-up-investing-in-sexual-reproductive-health-adolescents-fr.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pps.who.int/iris/handle/10665/280148" TargetMode="External"/><Relationship Id="rId2" Type="http://schemas.openxmlformats.org/officeDocument/2006/relationships/hyperlink" Target="https://www.ohchr.org/fr/treaty-bodies/cedaw/general-recommendations" TargetMode="External"/><Relationship Id="rId1" Type="http://schemas.openxmlformats.org/officeDocument/2006/relationships/slideLayout" Target="../slideLayouts/slideLayout9.xml"/><Relationship Id="rId5" Type="http://schemas.openxmlformats.org/officeDocument/2006/relationships/hyperlink" Target="https://www.unicef.org/executiveboard/media/3011/file/2021-EB3-Humanitarian%20action-FR.pdf" TargetMode="External"/><Relationship Id="rId4" Type="http://schemas.openxmlformats.org/officeDocument/2006/relationships/hyperlink" Target="http://dx.doi.org/10.1016/j.jri.2020.103122"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dx.doi.org/10.19080/JGWH.2018.10.555783" TargetMode="External"/><Relationship Id="rId3" Type="http://schemas.openxmlformats.org/officeDocument/2006/relationships/hyperlink" Target="http://www.who.int/mediacentre/factsheets/fs348/fr/" TargetMode="External"/><Relationship Id="rId7" Type="http://schemas.openxmlformats.org/officeDocument/2006/relationships/hyperlink" Target="https://www.jahonline.org/article/S1054-139X(16)00093-8/fulltext" TargetMode="External"/><Relationship Id="rId2" Type="http://schemas.openxmlformats.org/officeDocument/2006/relationships/hyperlink" Target="https://aho.afro.who.int/ind/af?lang=fr" TargetMode="External"/><Relationship Id="rId1" Type="http://schemas.openxmlformats.org/officeDocument/2006/relationships/slideLayout" Target="../slideLayouts/slideLayout9.xml"/><Relationship Id="rId6" Type="http://schemas.openxmlformats.org/officeDocument/2006/relationships/hyperlink" Target="https://apps.who.int/iris/bitstream/handle/10665/75466/WHO_FWC_MCA_12.02_fre.pdf;sequence=1" TargetMode="External"/><Relationship Id="rId5" Type="http://schemas.openxmlformats.org/officeDocument/2006/relationships/hyperlink" Target="https://dhsprogram.com/Countries/" TargetMode="External"/><Relationship Id="rId4" Type="http://schemas.openxmlformats.org/officeDocument/2006/relationships/hyperlink" Target="https://www.ined.fr/fichier/s_rubrique/263/fichier.fiche.peda.mortalite.maternelle.monde.fr.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artes-ifan.org/etude-adolescentes-initiative-illimin-niger/" TargetMode="External"/><Relationship Id="rId7" Type="http://schemas.openxmlformats.org/officeDocument/2006/relationships/hyperlink" Target="http://www.safemotherhood.org/priorities/index.html" TargetMode="External"/><Relationship Id="rId2" Type="http://schemas.openxmlformats.org/officeDocument/2006/relationships/hyperlink" Target="https://apps.who.int/iris/handle/10665/134589" TargetMode="External"/><Relationship Id="rId1" Type="http://schemas.openxmlformats.org/officeDocument/2006/relationships/slideLayout" Target="../slideLayouts/slideLayout9.xml"/><Relationship Id="rId6" Type="http://schemas.openxmlformats.org/officeDocument/2006/relationships/hyperlink" Target="http://www.everywomaneverychild.org/wp-content/uploads/2017/10/EWEC_GSUpdate_Brochure_FR_2017_web.pdf" TargetMode="External"/><Relationship Id="rId5" Type="http://schemas.openxmlformats.org/officeDocument/2006/relationships/hyperlink" Target="https://apps.who.int/iris/bitstream/handle/10665/272299/9789242512342-fre.pdf?ua=1" TargetMode="External"/><Relationship Id="rId4" Type="http://schemas.openxmlformats.org/officeDocument/2006/relationships/hyperlink" Target="https://thecompassforsbc.org/project-examples/aper&#231;us-cl&#233;s-des-programmes-en-faveur-des-parents-pour-la-premi&#232;re-foi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madagascar.unfpa.org/en/news/7-myths-about-unintended-pregnancy-debunk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AD04F0-CDB2-C449-B804-ADF1FFC1A06A}"/>
              </a:ext>
            </a:extLst>
          </p:cNvPr>
          <p:cNvSpPr>
            <a:spLocks noGrp="1"/>
          </p:cNvSpPr>
          <p:nvPr>
            <p:ph type="subTitle" idx="1"/>
          </p:nvPr>
        </p:nvSpPr>
        <p:spPr>
          <a:xfrm>
            <a:off x="1524000" y="4491726"/>
            <a:ext cx="9144000" cy="1655762"/>
          </a:xfrm>
        </p:spPr>
        <p:txBody>
          <a:bodyPr/>
          <a:lstStyle/>
          <a:p>
            <a:r>
              <a:rPr lang="fr-FR" dirty="0"/>
              <a:t>VENKATRAMAN CHANDRA-MOULI </a:t>
            </a:r>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234776" y="1863768"/>
            <a:ext cx="8752692" cy="2387600"/>
          </a:xfrm>
        </p:spPr>
        <p:txBody>
          <a:bodyPr/>
          <a:lstStyle/>
          <a:p>
            <a:r>
              <a:rPr lang="fr-FR" sz="5400" dirty="0"/>
              <a:t>SOINS PRÉNATALS, INTRAPARTUM ET POSTNATALS </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92842361"/>
      </p:ext>
    </p:extLst>
  </p:cSld>
  <p:clrMapOvr>
    <a:masterClrMapping/>
  </p:clrMapOvr>
  <mc:AlternateContent xmlns:mc="http://schemas.openxmlformats.org/markup-compatibility/2006" xmlns:p14="http://schemas.microsoft.com/office/powerpoint/2010/main">
    <mc:Choice Requires="p14">
      <p:transition spd="slow" p14:dur="2000" advTm="41615"/>
    </mc:Choice>
    <mc:Fallback xmlns="">
      <p:transition spd="slow" advTm="416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59493" y="1620174"/>
            <a:ext cx="4386647" cy="3050680"/>
          </a:xfrm>
        </p:spPr>
        <p:txBody>
          <a:bodyPr/>
          <a:lstStyle/>
          <a:p>
            <a:pPr algn="ctr"/>
            <a:r>
              <a:rPr lang="fr-FR" sz="4000" dirty="0"/>
              <a:t>IMPLICATIONS EN MATIÈRE DE DROITS DE L'HOMME</a:t>
            </a:r>
            <a:br>
              <a:rPr lang="fr-FR" sz="4000" dirty="0"/>
            </a:br>
            <a:r>
              <a:rPr lang="fr-FR" sz="4000" dirty="0"/>
              <a:t> 1/2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732638" y="520421"/>
            <a:ext cx="7018637" cy="6090444"/>
          </a:xfrm>
        </p:spPr>
        <p:txBody>
          <a:bodyPr/>
          <a:lstStyle/>
          <a:p>
            <a:pPr>
              <a:buClr>
                <a:srgbClr val="58C3EB"/>
              </a:buClr>
            </a:pPr>
            <a:r>
              <a:rPr lang="fr-FR" sz="2400" dirty="0"/>
              <a:t>Les États sont tenus, en vertu de la législation sur les droits de l'homme, de fournir les soins prénatals, les soins à l'accouchement et les soins postnatals.</a:t>
            </a:r>
          </a:p>
          <a:p>
            <a:pPr>
              <a:buClr>
                <a:srgbClr val="58C3EB"/>
              </a:buClr>
            </a:pPr>
            <a:endParaRPr lang="fr-FR" sz="2400" dirty="0"/>
          </a:p>
          <a:p>
            <a:pPr>
              <a:buClr>
                <a:srgbClr val="58C3EB"/>
              </a:buClr>
            </a:pPr>
            <a:r>
              <a:rPr lang="fr-FR" sz="2400" dirty="0"/>
              <a:t>Le respect des droits des adolescents dans ce domaine est lié aux obligations des États de garantir l'accès universel à un ensemble complet d'interventions de santé sexuelle et reproductive avant, pendant et après la grossesse pour toutes les femmes et les filles.</a:t>
            </a:r>
            <a:r>
              <a:rPr lang="fr-FR" sz="2400" baseline="30000" dirty="0"/>
              <a:t> 5 </a:t>
            </a:r>
          </a:p>
          <a:p>
            <a:pPr>
              <a:buClr>
                <a:srgbClr val="58C3EB"/>
              </a:buClr>
            </a:pPr>
            <a:endParaRPr lang="fr-FR" sz="2400" baseline="30000" dirty="0"/>
          </a:p>
          <a:p>
            <a:pPr>
              <a:buClr>
                <a:srgbClr val="58C3EB"/>
              </a:buClr>
            </a:pPr>
            <a:r>
              <a:rPr lang="fr-FR" sz="2400" dirty="0"/>
              <a:t>Les soins de santé maternelle doivent être gratuits, confidentiels, adaptés aux adolescentes et non discriminatoires ; les exigences d'autorisation par un tiers doivent être supprimées.</a:t>
            </a:r>
          </a:p>
          <a:p>
            <a:endParaRPr lang="fr-FR" dirty="0"/>
          </a:p>
        </p:txBody>
      </p:sp>
    </p:spTree>
    <p:extLst>
      <p:ext uri="{BB962C8B-B14F-4D97-AF65-F5344CB8AC3E}">
        <p14:creationId xmlns:p14="http://schemas.microsoft.com/office/powerpoint/2010/main" val="62692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84205" y="1533672"/>
            <a:ext cx="4831492" cy="3174251"/>
          </a:xfrm>
        </p:spPr>
        <p:txBody>
          <a:bodyPr/>
          <a:lstStyle/>
          <a:p>
            <a:pPr algn="ctr"/>
            <a:r>
              <a:rPr lang="fr-FR" dirty="0"/>
              <a:t>IMPLICATIONS EN MATIÈRE DE DROITS DE L'HOMME </a:t>
            </a:r>
            <a:br>
              <a:rPr lang="fr-FR" dirty="0"/>
            </a:br>
            <a:r>
              <a:rPr lang="fr-FR" dirty="0"/>
              <a:t>2/2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5251621" y="469557"/>
            <a:ext cx="6524367" cy="5881816"/>
          </a:xfrm>
        </p:spPr>
        <p:txBody>
          <a:bodyPr/>
          <a:lstStyle/>
          <a:p>
            <a:pPr>
              <a:buClr>
                <a:srgbClr val="58C3EB"/>
              </a:buClr>
            </a:pPr>
            <a:endParaRPr lang="fr-FR" sz="2400" dirty="0"/>
          </a:p>
          <a:p>
            <a:pPr algn="just">
              <a:buClr>
                <a:srgbClr val="58C3EB"/>
              </a:buClr>
            </a:pPr>
            <a:r>
              <a:rPr lang="fr-FR" sz="2400" dirty="0"/>
              <a:t>Certaines exigences limitent l’accès aux services et sont contraires aux droits de l’homme.</a:t>
            </a:r>
            <a:r>
              <a:rPr lang="fr-FR" sz="2400" baseline="30000" dirty="0"/>
              <a:t>6 </a:t>
            </a:r>
            <a:r>
              <a:rPr lang="fr-FR" sz="2400" dirty="0"/>
              <a:t>Par exemple le refus de service lorsque la femme n’a pas l’autorisation du mari, du partenaire, des parents ou des autorités sanitaires, parce qu’elle est célibataire ou simplement parce que c’est une femme.</a:t>
            </a:r>
          </a:p>
          <a:p>
            <a:pPr algn="just">
              <a:buClr>
                <a:srgbClr val="58C3EB"/>
              </a:buClr>
            </a:pPr>
            <a:endParaRPr lang="fr-FR" sz="2400" dirty="0"/>
          </a:p>
          <a:p>
            <a:pPr algn="just">
              <a:buClr>
                <a:srgbClr val="58C3EB"/>
              </a:buClr>
            </a:pPr>
            <a:r>
              <a:rPr lang="fr-FR" sz="2400" dirty="0"/>
              <a:t>Les services de santé doivent être en conformité avec le droit à la vie privée et à la confidentialité pour faciliter la promotion de la santé et le développement des adolescent(e)s.</a:t>
            </a:r>
          </a:p>
          <a:p>
            <a:pPr>
              <a:buClr>
                <a:srgbClr val="58C3EB"/>
              </a:buClr>
            </a:pPr>
            <a:endParaRPr lang="fr-FR" sz="2400" dirty="0"/>
          </a:p>
        </p:txBody>
      </p:sp>
    </p:spTree>
    <p:extLst>
      <p:ext uri="{BB962C8B-B14F-4D97-AF65-F5344CB8AC3E}">
        <p14:creationId xmlns:p14="http://schemas.microsoft.com/office/powerpoint/2010/main" val="176391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05319" y="2671979"/>
            <a:ext cx="4070119" cy="1821720"/>
          </a:xfrm>
        </p:spPr>
        <p:txBody>
          <a:bodyPr/>
          <a:lstStyle/>
          <a:p>
            <a:pPr algn="ctr"/>
            <a:r>
              <a:rPr lang="fr-FR" sz="2800" dirty="0"/>
              <a:t>CONSIDÉRATIONS </a:t>
            </a:r>
            <a:br>
              <a:rPr lang="fr-FR" sz="2800" dirty="0"/>
            </a:br>
            <a:r>
              <a:rPr lang="fr-FR" sz="2800" dirty="0"/>
              <a:t>D’ORDRE PROGRAMMATIQUE </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176585" y="433925"/>
            <a:ext cx="7537620" cy="6078086"/>
          </a:xfrm>
        </p:spPr>
        <p:txBody>
          <a:bodyPr/>
          <a:lstStyle/>
          <a:p>
            <a:pPr>
              <a:buClr>
                <a:srgbClr val="58C3EB"/>
              </a:buClr>
            </a:pPr>
            <a:r>
              <a:rPr lang="fr-FR" sz="2200" dirty="0">
                <a:solidFill>
                  <a:srgbClr val="58C3EB"/>
                </a:solidFill>
              </a:rPr>
              <a:t>Les adolescentes enceintes sont confrontées souvent à des obstacles pour accéder aux services de santé maternelle, y compris les soins prénatals, la prévention des infections et les soins postnatals : </a:t>
            </a:r>
            <a:r>
              <a:rPr lang="fr-FR" sz="2200" dirty="0"/>
              <a:t>des efforts doivent être déployés pour garantir la disponibilité et l'accès aux soins prénatals, à la prévention des infections et aux soins postnatals, y compris les soins obstétricaux d'urgence </a:t>
            </a:r>
            <a:r>
              <a:rPr lang="fr-FR" sz="2200" b="0" i="0" u="none" strike="noStrike" baseline="0" dirty="0">
                <a:solidFill>
                  <a:srgbClr val="000000"/>
                </a:solidFill>
                <a:latin typeface="Arial" panose="020B0604020202020204" pitchFamily="34" charset="0"/>
              </a:rPr>
              <a:t>de base et les soins obstétricaux d’urgence complets et l’accès à ces services </a:t>
            </a:r>
            <a:r>
              <a:rPr lang="fr-FR" sz="2200" baseline="30000" dirty="0"/>
              <a:t>7</a:t>
            </a:r>
          </a:p>
          <a:p>
            <a:pPr>
              <a:buClr>
                <a:srgbClr val="58C3EB"/>
              </a:buClr>
            </a:pPr>
            <a:endParaRPr lang="fr-FR" sz="2200" dirty="0">
              <a:solidFill>
                <a:srgbClr val="58C3EB"/>
              </a:solidFill>
            </a:endParaRPr>
          </a:p>
          <a:p>
            <a:pPr>
              <a:buClr>
                <a:srgbClr val="58C3EB"/>
              </a:buClr>
            </a:pPr>
            <a:r>
              <a:rPr lang="fr-FR" sz="2200" dirty="0">
                <a:solidFill>
                  <a:srgbClr val="58C3EB"/>
                </a:solidFill>
              </a:rPr>
              <a:t>Les services de CPN, de CPI et de </a:t>
            </a:r>
            <a:r>
              <a:rPr lang="fr-FR" sz="2200" dirty="0" err="1">
                <a:solidFill>
                  <a:srgbClr val="58C3EB"/>
                </a:solidFill>
              </a:rPr>
              <a:t>CPoN</a:t>
            </a:r>
            <a:r>
              <a:rPr lang="fr-FR" sz="2200" dirty="0">
                <a:solidFill>
                  <a:srgbClr val="58C3EB"/>
                </a:solidFill>
              </a:rPr>
              <a:t> ne répondent souvent pas aux besoins des adolescents </a:t>
            </a:r>
            <a:r>
              <a:rPr lang="fr-FR" sz="2200" dirty="0">
                <a:solidFill>
                  <a:srgbClr val="00B0F0"/>
                </a:solidFill>
              </a:rPr>
              <a:t>:</a:t>
            </a:r>
            <a:r>
              <a:rPr lang="fr-FR" sz="2200" dirty="0">
                <a:solidFill>
                  <a:schemeClr val="bg1"/>
                </a:solidFill>
              </a:rPr>
              <a:t> </a:t>
            </a:r>
            <a:r>
              <a:rPr lang="fr-FR" sz="2200" dirty="0"/>
              <a:t>Il est essentiel que les agents de santé reçoivent une formation préalable et continue, ainsi qu'un soutien permanent pour s'assurer qu'ils ont les compétences et les attitudes nécessaires pour fournir des soins de haute qualité, basés sur les droits de tous à la santé, à la confidentialité et à la non-discrimination </a:t>
            </a:r>
            <a:r>
              <a:rPr lang="fr-FR" sz="2200" baseline="30000" dirty="0"/>
              <a:t>7</a:t>
            </a:r>
            <a:endParaRPr lang="fr-FR" sz="2200" dirty="0"/>
          </a:p>
        </p:txBody>
      </p:sp>
    </p:spTree>
    <p:extLst>
      <p:ext uri="{BB962C8B-B14F-4D97-AF65-F5344CB8AC3E}">
        <p14:creationId xmlns:p14="http://schemas.microsoft.com/office/powerpoint/2010/main" val="104545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22423" y="1879663"/>
            <a:ext cx="4436074" cy="1821720"/>
          </a:xfrm>
        </p:spPr>
        <p:txBody>
          <a:bodyPr/>
          <a:lstStyle/>
          <a:p>
            <a:pPr algn="ctr"/>
            <a:r>
              <a:rPr lang="fr-FR" dirty="0"/>
              <a:t>LIGNES DIRECTRICES DE L’OMS </a:t>
            </a:r>
            <a:br>
              <a:rPr lang="fr-FR" dirty="0"/>
            </a:br>
            <a:r>
              <a:rPr lang="fr-FR" dirty="0"/>
              <a:t>1/3</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526155" y="582206"/>
            <a:ext cx="6966256" cy="5111572"/>
          </a:xfrm>
        </p:spPr>
        <p:txBody>
          <a:bodyPr/>
          <a:lstStyle/>
          <a:p>
            <a:pPr>
              <a:buClr>
                <a:srgbClr val="58C3EB"/>
              </a:buClr>
            </a:pPr>
            <a:r>
              <a:rPr lang="fr-FR" b="1" i="1" dirty="0">
                <a:solidFill>
                  <a:srgbClr val="08149A"/>
                </a:solidFill>
                <a:hlinkClick r:id="rId3">
                  <a:extLst>
                    <a:ext uri="{A12FA001-AC4F-418D-AE19-62706E023703}">
                      <ahyp:hlinkClr xmlns:ahyp="http://schemas.microsoft.com/office/drawing/2018/hyperlinkcolor" val="tx"/>
                    </a:ext>
                  </a:extLst>
                </a:hlinkClick>
              </a:rPr>
              <a:t>Orientations sur les aspects éthiques à prendre en considération pour planifier et examiner des recherches sur la santé sexuelle et reproductive des adolescents Genève, Organisation mondiale de la Santé, 2019. Licence : CC BY-NC-SA 3.0 IGO.</a:t>
            </a:r>
            <a:r>
              <a:rPr lang="fr-FR" b="1" i="1" dirty="0">
                <a:solidFill>
                  <a:srgbClr val="08149A"/>
                </a:solidFill>
                <a:hlinkClick r:id="rId4">
                  <a:extLst>
                    <a:ext uri="{A12FA001-AC4F-418D-AE19-62706E023703}">
                      <ahyp:hlinkClr xmlns:ahyp="http://schemas.microsoft.com/office/drawing/2018/hyperlinkcolor" val="tx"/>
                    </a:ext>
                  </a:extLst>
                </a:hlinkClick>
              </a:rPr>
              <a:t> </a:t>
            </a:r>
            <a:endParaRPr lang="fr-FR" b="1" i="1" dirty="0">
              <a:solidFill>
                <a:srgbClr val="08149A"/>
              </a:solidFill>
            </a:endParaRPr>
          </a:p>
          <a:p>
            <a:pPr>
              <a:buClr>
                <a:srgbClr val="58C3EB"/>
              </a:buClr>
            </a:pPr>
            <a:r>
              <a:rPr lang="fr-FR" b="1" i="1" dirty="0">
                <a:solidFill>
                  <a:srgbClr val="08149A"/>
                </a:solidFill>
                <a:hlinkClick r:id="rId5">
                  <a:extLst>
                    <a:ext uri="{A12FA001-AC4F-418D-AE19-62706E023703}">
                      <ahyp:hlinkClr xmlns:ahyp="http://schemas.microsoft.com/office/drawing/2018/hyperlinkcolor" val="tx"/>
                    </a:ext>
                  </a:extLst>
                </a:hlinkClick>
              </a:rPr>
              <a:t>Recommandations de l’OMS concernant les soins prénatals pour que la grossesse soit une expérience positive [WHO </a:t>
            </a:r>
            <a:r>
              <a:rPr lang="fr-FR" b="1" i="1" dirty="0" err="1">
                <a:solidFill>
                  <a:srgbClr val="08149A"/>
                </a:solidFill>
                <a:hlinkClick r:id="rId5">
                  <a:extLst>
                    <a:ext uri="{A12FA001-AC4F-418D-AE19-62706E023703}">
                      <ahyp:hlinkClr xmlns:ahyp="http://schemas.microsoft.com/office/drawing/2018/hyperlinkcolor" val="tx"/>
                    </a:ext>
                  </a:extLst>
                </a:hlinkClick>
              </a:rPr>
              <a:t>recommendations</a:t>
            </a:r>
            <a:r>
              <a:rPr lang="fr-FR" b="1" i="1" dirty="0">
                <a:solidFill>
                  <a:srgbClr val="08149A"/>
                </a:solidFill>
                <a:hlinkClick r:id="rId5">
                  <a:extLst>
                    <a:ext uri="{A12FA001-AC4F-418D-AE19-62706E023703}">
                      <ahyp:hlinkClr xmlns:ahyp="http://schemas.microsoft.com/office/drawing/2018/hyperlinkcolor" val="tx"/>
                    </a:ext>
                  </a:extLst>
                </a:hlinkClick>
              </a:rPr>
              <a:t> on </a:t>
            </a:r>
            <a:r>
              <a:rPr lang="fr-FR" b="1" i="1" dirty="0" err="1">
                <a:solidFill>
                  <a:srgbClr val="08149A"/>
                </a:solidFill>
                <a:hlinkClick r:id="rId5">
                  <a:extLst>
                    <a:ext uri="{A12FA001-AC4F-418D-AE19-62706E023703}">
                      <ahyp:hlinkClr xmlns:ahyp="http://schemas.microsoft.com/office/drawing/2018/hyperlinkcolor" val="tx"/>
                    </a:ext>
                  </a:extLst>
                </a:hlinkClick>
              </a:rPr>
              <a:t>antenatal</a:t>
            </a:r>
            <a:r>
              <a:rPr lang="fr-FR" b="1" i="1" dirty="0">
                <a:solidFill>
                  <a:srgbClr val="08149A"/>
                </a:solidFill>
                <a:hlinkClick r:id="rId5">
                  <a:extLst>
                    <a:ext uri="{A12FA001-AC4F-418D-AE19-62706E023703}">
                      <ahyp:hlinkClr xmlns:ahyp="http://schemas.microsoft.com/office/drawing/2018/hyperlinkcolor" val="tx"/>
                    </a:ext>
                  </a:extLst>
                </a:hlinkClick>
              </a:rPr>
              <a:t> care for a positive </a:t>
            </a:r>
            <a:r>
              <a:rPr lang="fr-FR" b="1" i="1" dirty="0" err="1">
                <a:solidFill>
                  <a:srgbClr val="08149A"/>
                </a:solidFill>
                <a:hlinkClick r:id="rId5">
                  <a:extLst>
                    <a:ext uri="{A12FA001-AC4F-418D-AE19-62706E023703}">
                      <ahyp:hlinkClr xmlns:ahyp="http://schemas.microsoft.com/office/drawing/2018/hyperlinkcolor" val="tx"/>
                    </a:ext>
                  </a:extLst>
                </a:hlinkClick>
              </a:rPr>
              <a:t>pregnancy</a:t>
            </a:r>
            <a:r>
              <a:rPr lang="fr-FR" b="1" i="1" dirty="0">
                <a:solidFill>
                  <a:srgbClr val="08149A"/>
                </a:solidFill>
                <a:hlinkClick r:id="rId5">
                  <a:extLst>
                    <a:ext uri="{A12FA001-AC4F-418D-AE19-62706E023703}">
                      <ahyp:hlinkClr xmlns:ahyp="http://schemas.microsoft.com/office/drawing/2018/hyperlinkcolor" val="tx"/>
                    </a:ext>
                  </a:extLst>
                </a:hlinkClick>
              </a:rPr>
              <a:t> </a:t>
            </a:r>
            <a:r>
              <a:rPr lang="fr-FR" b="1" i="1" dirty="0" err="1">
                <a:solidFill>
                  <a:srgbClr val="08149A"/>
                </a:solidFill>
                <a:hlinkClick r:id="rId5">
                  <a:extLst>
                    <a:ext uri="{A12FA001-AC4F-418D-AE19-62706E023703}">
                      <ahyp:hlinkClr xmlns:ahyp="http://schemas.microsoft.com/office/drawing/2018/hyperlinkcolor" val="tx"/>
                    </a:ext>
                  </a:extLst>
                </a:hlinkClick>
              </a:rPr>
              <a:t>experience</a:t>
            </a:r>
            <a:r>
              <a:rPr lang="fr-FR" b="1" i="1" dirty="0">
                <a:solidFill>
                  <a:srgbClr val="08149A"/>
                </a:solidFill>
                <a:hlinkClick r:id="rId5">
                  <a:extLst>
                    <a:ext uri="{A12FA001-AC4F-418D-AE19-62706E023703}">
                      <ahyp:hlinkClr xmlns:ahyp="http://schemas.microsoft.com/office/drawing/2018/hyperlinkcolor" val="tx"/>
                    </a:ext>
                  </a:extLst>
                </a:hlinkClick>
              </a:rPr>
              <a:t>]. Genève : Organisation mondiale de la Santé ; 2017. Licence : CC BY-NC-S</a:t>
            </a:r>
            <a:endParaRPr lang="fr-FR" b="1" i="1" dirty="0">
              <a:solidFill>
                <a:srgbClr val="08149A"/>
              </a:solidFill>
            </a:endParaRPr>
          </a:p>
          <a:p>
            <a:pPr>
              <a:buClr>
                <a:srgbClr val="58C3EB"/>
              </a:buClr>
            </a:pPr>
            <a:r>
              <a:rPr lang="fr-FR" b="1" i="1" dirty="0">
                <a:solidFill>
                  <a:srgbClr val="08149A"/>
                </a:solidFill>
              </a:rPr>
              <a:t>Utilisation de poudres de micronutriments multiples pour l'enrichissement au point d'utilisation des aliments consommés par les femmes enceintes (2016).</a:t>
            </a:r>
          </a:p>
          <a:p>
            <a:pPr>
              <a:buClr>
                <a:srgbClr val="58C3EB"/>
              </a:buClr>
            </a:pPr>
            <a:r>
              <a:rPr lang="fr-FR" b="1" i="1" dirty="0">
                <a:solidFill>
                  <a:srgbClr val="08149A"/>
                </a:solidFill>
              </a:rPr>
              <a:t>Concentrations optimales de folates dans le sérum et les globules rouges chez les femmes en âge de procréer pour la prévention des effets sur le tube neural (2015).</a:t>
            </a:r>
          </a:p>
          <a:p>
            <a:pPr>
              <a:buClr>
                <a:srgbClr val="58C3EB"/>
              </a:buClr>
            </a:pPr>
            <a:endParaRPr lang="fr-FR" dirty="0">
              <a:solidFill>
                <a:srgbClr val="08149A"/>
              </a:solidFill>
            </a:endParaRPr>
          </a:p>
        </p:txBody>
      </p:sp>
    </p:spTree>
    <p:extLst>
      <p:ext uri="{BB962C8B-B14F-4D97-AF65-F5344CB8AC3E}">
        <p14:creationId xmlns:p14="http://schemas.microsoft.com/office/powerpoint/2010/main" val="245402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05943" y="1978520"/>
            <a:ext cx="4415480" cy="1821720"/>
          </a:xfrm>
        </p:spPr>
        <p:txBody>
          <a:bodyPr/>
          <a:lstStyle/>
          <a:p>
            <a:pPr algn="ctr"/>
            <a:r>
              <a:rPr lang="fr-FR" dirty="0"/>
              <a:t>LIGNES DIRECTRICES DE L’OMS </a:t>
            </a:r>
            <a:br>
              <a:rPr lang="fr-FR" dirty="0"/>
            </a:br>
            <a:r>
              <a:rPr lang="fr-FR" dirty="0"/>
              <a:t>2/3</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612653" y="753764"/>
            <a:ext cx="7225121" cy="5325763"/>
          </a:xfrm>
        </p:spPr>
        <p:txBody>
          <a:bodyPr/>
          <a:lstStyle/>
          <a:p>
            <a:pPr>
              <a:buClr>
                <a:srgbClr val="58C3EB"/>
              </a:buClr>
            </a:pPr>
            <a:r>
              <a:rPr lang="fr-FR" b="1" i="1" dirty="0">
                <a:solidFill>
                  <a:srgbClr val="08149A"/>
                </a:solidFill>
              </a:rPr>
              <a:t>Lignes directrices pour l'identification et la prise en charge de la consommation de substances et des troubles liés à la consommation de substances pendant la grossesse (2015).</a:t>
            </a:r>
          </a:p>
          <a:p>
            <a:pPr>
              <a:buClr>
                <a:srgbClr val="58C3EB"/>
              </a:buClr>
            </a:pPr>
            <a:r>
              <a:rPr lang="fr-FR" b="1" i="1" dirty="0">
                <a:solidFill>
                  <a:srgbClr val="08149A"/>
                </a:solidFill>
                <a:hlinkClick r:id="rId3">
                  <a:extLst>
                    <a:ext uri="{A12FA001-AC4F-418D-AE19-62706E023703}">
                      <ahyp:hlinkClr xmlns:ahyp="http://schemas.microsoft.com/office/drawing/2018/hyperlinkcolor" val="tx"/>
                    </a:ext>
                  </a:extLst>
                </a:hlinkClick>
              </a:rPr>
              <a:t>Recommandations de l'OMS pour l’accélération du travail (2014).</a:t>
            </a:r>
            <a:endParaRPr lang="fr-FR" b="1" i="1" dirty="0">
              <a:solidFill>
                <a:srgbClr val="08149A"/>
              </a:solidFill>
            </a:endParaRPr>
          </a:p>
          <a:p>
            <a:pPr>
              <a:buClr>
                <a:srgbClr val="58C3EB"/>
              </a:buClr>
            </a:pPr>
            <a:r>
              <a:rPr lang="fr-FR" b="1" i="1" dirty="0">
                <a:solidFill>
                  <a:srgbClr val="08149A"/>
                </a:solidFill>
                <a:hlinkClick r:id="rId4">
                  <a:extLst>
                    <a:ext uri="{A12FA001-AC4F-418D-AE19-62706E023703}">
                      <ahyp:hlinkClr xmlns:ahyp="http://schemas.microsoft.com/office/drawing/2018/hyperlinkcolor" val="tx"/>
                    </a:ext>
                  </a:extLst>
                </a:hlinkClick>
              </a:rPr>
              <a:t>Recommandations de l'OMS sur les soins intrapartum pour une expérience positive de l'accouchement (2021).</a:t>
            </a:r>
            <a:endParaRPr lang="fr-FR" b="1" i="1" dirty="0">
              <a:solidFill>
                <a:srgbClr val="08149A"/>
              </a:solidFill>
            </a:endParaRPr>
          </a:p>
          <a:p>
            <a:pPr>
              <a:buClr>
                <a:srgbClr val="58C3EB"/>
              </a:buClr>
            </a:pPr>
            <a:r>
              <a:rPr lang="fr-FR" b="1" i="1" dirty="0">
                <a:solidFill>
                  <a:srgbClr val="08149A"/>
                </a:solidFill>
                <a:effectLst/>
                <a:hlinkClick r:id="rId5">
                  <a:extLst>
                    <a:ext uri="{A12FA001-AC4F-418D-AE19-62706E023703}">
                      <ahyp:hlinkClr xmlns:ahyp="http://schemas.microsoft.com/office/drawing/2018/hyperlinkcolor" val="tx"/>
                    </a:ext>
                  </a:extLst>
                </a:hlinkClick>
              </a:rPr>
              <a:t>Recommandations de l’OMS pour la prévention et le traitement des infections maternelles périnatales</a:t>
            </a:r>
            <a:r>
              <a:rPr lang="fr-FR" b="1" i="1" dirty="0">
                <a:solidFill>
                  <a:srgbClr val="08149A"/>
                </a:solidFill>
                <a:hlinkClick r:id="rId5">
                  <a:extLst>
                    <a:ext uri="{A12FA001-AC4F-418D-AE19-62706E023703}">
                      <ahyp:hlinkClr xmlns:ahyp="http://schemas.microsoft.com/office/drawing/2018/hyperlinkcolor" val="tx"/>
                    </a:ext>
                  </a:extLst>
                </a:hlinkClick>
              </a:rPr>
              <a:t> (2015).</a:t>
            </a:r>
            <a:endParaRPr lang="fr-FR" b="1" i="1" dirty="0">
              <a:solidFill>
                <a:srgbClr val="08149A"/>
              </a:solidFill>
            </a:endParaRPr>
          </a:p>
          <a:p>
            <a:pPr>
              <a:buClr>
                <a:srgbClr val="58C3EB"/>
              </a:buClr>
            </a:pPr>
            <a:r>
              <a:rPr lang="fr-FR" b="1" i="1" dirty="0">
                <a:solidFill>
                  <a:srgbClr val="08149A"/>
                </a:solidFill>
                <a:hlinkClick r:id="rId6">
                  <a:extLst>
                    <a:ext uri="{A12FA001-AC4F-418D-AE19-62706E023703}">
                      <ahyp:hlinkClr xmlns:ahyp="http://schemas.microsoft.com/office/drawing/2018/hyperlinkcolor" val="tx"/>
                    </a:ext>
                  </a:extLst>
                </a:hlinkClick>
              </a:rPr>
              <a:t>Recommandations de l’OMS pour la prévention et le traitement de l’hémorragie du post-partum (2012) - avec mises à jour en 2018 et 2020.</a:t>
            </a:r>
            <a:endParaRPr lang="fr-FR" b="1" i="1" dirty="0">
              <a:solidFill>
                <a:srgbClr val="08149A"/>
              </a:solidFill>
            </a:endParaRPr>
          </a:p>
          <a:p>
            <a:pPr algn="just">
              <a:buClr>
                <a:srgbClr val="58C3EB"/>
              </a:buClr>
            </a:pPr>
            <a:endParaRPr lang="fr-FR" dirty="0">
              <a:solidFill>
                <a:srgbClr val="08149A"/>
              </a:solidFill>
            </a:endParaRPr>
          </a:p>
        </p:txBody>
      </p:sp>
    </p:spTree>
    <p:extLst>
      <p:ext uri="{BB962C8B-B14F-4D97-AF65-F5344CB8AC3E}">
        <p14:creationId xmlns:p14="http://schemas.microsoft.com/office/powerpoint/2010/main" val="189371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123565" y="2139158"/>
            <a:ext cx="4559643" cy="1821720"/>
          </a:xfrm>
        </p:spPr>
        <p:txBody>
          <a:bodyPr/>
          <a:lstStyle/>
          <a:p>
            <a:pPr algn="ctr"/>
            <a:r>
              <a:rPr lang="fr-FR" dirty="0"/>
              <a:t>LIGNES DIRECTRICES DE L’OMS </a:t>
            </a:r>
            <a:br>
              <a:rPr lang="fr-FR" dirty="0"/>
            </a:br>
            <a:r>
              <a:rPr lang="fr-FR" dirty="0"/>
              <a:t>3/3</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526155" y="792271"/>
            <a:ext cx="7311618" cy="5111572"/>
          </a:xfrm>
        </p:spPr>
        <p:txBody>
          <a:bodyPr/>
          <a:lstStyle/>
          <a:p>
            <a:pPr>
              <a:buClr>
                <a:srgbClr val="58C3EB"/>
              </a:buClr>
            </a:pPr>
            <a:r>
              <a:rPr lang="fr-FR" b="1" i="1" dirty="0">
                <a:solidFill>
                  <a:srgbClr val="08149A"/>
                </a:solidFill>
              </a:rPr>
              <a:t>Supplémentation quotidienne en fer chez les femmes en post-partum : ligne directrice (2016).</a:t>
            </a:r>
          </a:p>
          <a:p>
            <a:pPr>
              <a:buClr>
                <a:srgbClr val="58C3EB"/>
              </a:buClr>
            </a:pPr>
            <a:r>
              <a:rPr lang="fr-FR" b="1" i="1" dirty="0">
                <a:solidFill>
                  <a:srgbClr val="08149A"/>
                </a:solidFill>
              </a:rPr>
              <a:t>Optimiser les rôles des agents de santé pour améliorer l'accès aux interventions clés en matière de santé maternelle et néonatale grâce au transfert de tâches (2012).</a:t>
            </a:r>
          </a:p>
          <a:p>
            <a:pPr>
              <a:buClr>
                <a:srgbClr val="58C3EB"/>
              </a:buClr>
            </a:pPr>
            <a:r>
              <a:rPr lang="fr-FR" b="1" i="1" dirty="0">
                <a:solidFill>
                  <a:srgbClr val="08149A"/>
                </a:solidFill>
              </a:rPr>
              <a:t>Recommandations de l'OMS sur les interventions de promotion de la santé pour la santé maternelle et néonatale (2015).</a:t>
            </a:r>
          </a:p>
          <a:p>
            <a:pPr lvl="0">
              <a:buClr>
                <a:srgbClr val="58C3EB"/>
              </a:buClr>
            </a:pPr>
            <a:r>
              <a:rPr lang="fr-FR" b="1" i="1" dirty="0">
                <a:solidFill>
                  <a:srgbClr val="08149A"/>
                </a:solidFill>
              </a:rPr>
              <a:t>Optimiser les rôles des agents de santé pour améliorer l'accès aux interventions clés en matière de santé maternelle et néonatale grâce au transfert de tâches (2012). </a:t>
            </a:r>
          </a:p>
          <a:p>
            <a:pPr lvl="0">
              <a:buClr>
                <a:srgbClr val="58C3EB"/>
              </a:buClr>
            </a:pPr>
            <a:r>
              <a:rPr lang="fr-FR" b="1" i="1" dirty="0">
                <a:solidFill>
                  <a:srgbClr val="08149A"/>
                </a:solidFill>
              </a:rPr>
              <a:t>Recommandations de l'OMS sur les interventions de promotion de la santé pour la santé de la mère et du nouveau-né (2015). </a:t>
            </a:r>
            <a:endParaRPr lang="fr-FR" i="1" dirty="0">
              <a:solidFill>
                <a:srgbClr val="08149A"/>
              </a:solidFill>
            </a:endParaRPr>
          </a:p>
          <a:p>
            <a:pPr>
              <a:buClr>
                <a:srgbClr val="58C3EB"/>
              </a:buClr>
            </a:pPr>
            <a:endParaRPr lang="fr-FR" dirty="0"/>
          </a:p>
        </p:txBody>
      </p:sp>
    </p:spTree>
    <p:extLst>
      <p:ext uri="{BB962C8B-B14F-4D97-AF65-F5344CB8AC3E}">
        <p14:creationId xmlns:p14="http://schemas.microsoft.com/office/powerpoint/2010/main" val="418428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34777" y="2635079"/>
            <a:ext cx="3999561" cy="1675784"/>
          </a:xfrm>
        </p:spPr>
        <p:txBody>
          <a:bodyPr/>
          <a:lstStyle/>
          <a:p>
            <a:pPr algn="ctr"/>
            <a:r>
              <a:rPr lang="fr-FR" sz="2400" dirty="0"/>
              <a:t>LIGNES DIRECTRICES COMPLÉMENTAIRES AUX LIGNES DIRECTRICES DE L’OMS </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102443" y="520426"/>
            <a:ext cx="7685903" cy="5905090"/>
          </a:xfrm>
        </p:spPr>
        <p:txBody>
          <a:bodyPr/>
          <a:lstStyle/>
          <a:p>
            <a:pPr>
              <a:buClr>
                <a:srgbClr val="58C3EB"/>
              </a:buClr>
            </a:pPr>
            <a:r>
              <a:rPr lang="fr-FR" dirty="0"/>
              <a:t>Grossesse, accouchement, soins du post-partum et du nouveau-né : un guide pour une pratique essentielle, </a:t>
            </a:r>
            <a:r>
              <a:rPr lang="fr-FR" baseline="30000" dirty="0"/>
              <a:t>3e </a:t>
            </a:r>
            <a:r>
              <a:rPr lang="fr-FR" dirty="0"/>
              <a:t>éd. (OMS, 2015).</a:t>
            </a:r>
          </a:p>
          <a:p>
            <a:pPr>
              <a:buClr>
                <a:srgbClr val="58C3EB"/>
              </a:buClr>
            </a:pPr>
            <a:r>
              <a:rPr lang="fr-FR" dirty="0"/>
              <a:t>Prise en charge des complications de la grossesse et de l'accouchement : guide à l'intention des sages-femmes et des médecins, </a:t>
            </a:r>
            <a:r>
              <a:rPr lang="fr-FR" baseline="30000" dirty="0"/>
              <a:t>2e </a:t>
            </a:r>
            <a:r>
              <a:rPr lang="fr-FR" dirty="0"/>
              <a:t>éd. (OMS, 2017).</a:t>
            </a:r>
          </a:p>
          <a:p>
            <a:pPr>
              <a:buClr>
                <a:srgbClr val="58C3EB"/>
              </a:buClr>
            </a:pPr>
            <a:r>
              <a:rPr lang="fr-FR" dirty="0"/>
              <a:t>Accompagnateur de choix pendant le travail et l'accouchement pour une meilleure qualité des soins : dossier de preuves à l'appui (OMS, 2016) - version actualisée en 2020.</a:t>
            </a:r>
          </a:p>
          <a:p>
            <a:pPr>
              <a:buClr>
                <a:srgbClr val="58C3EB"/>
              </a:buClr>
            </a:pPr>
            <a:r>
              <a:rPr lang="fr-FR" dirty="0"/>
              <a:t>Fistule obstétricale : principes directeurs pour la prise en charge clinique et le développement de programmes (OMS, 2006).</a:t>
            </a:r>
          </a:p>
          <a:p>
            <a:pPr>
              <a:buClr>
                <a:srgbClr val="58C3EB"/>
              </a:buClr>
            </a:pPr>
            <a:r>
              <a:rPr lang="fr-FR" dirty="0">
                <a:hlinkClick r:id="rId3">
                  <a:extLst>
                    <a:ext uri="{A12FA001-AC4F-418D-AE19-62706E023703}">
                      <ahyp:hlinkClr xmlns:ahyp="http://schemas.microsoft.com/office/drawing/2018/hyperlinkcolor" val="tx"/>
                    </a:ext>
                  </a:extLst>
                </a:hlinkClick>
              </a:rPr>
              <a:t>Recommandation de l'OMS sur la durée du sondage de la vessie après réparation chirurgicale d'une fistule urinaire obstétricale simple</a:t>
            </a:r>
            <a:r>
              <a:rPr lang="fr-FR" dirty="0"/>
              <a:t> (OMS, 2020).</a:t>
            </a:r>
          </a:p>
          <a:p>
            <a:pPr>
              <a:buClr>
                <a:srgbClr val="58C3EB"/>
              </a:buClr>
            </a:pPr>
            <a:r>
              <a:rPr lang="fr-FR" dirty="0"/>
              <a:t>Pas en pause : Répondre aux besoins de santé sexuelle et reproductive des adolescents dans le contexte de la crise du COVID-19 (UNFPA, 2020).</a:t>
            </a:r>
          </a:p>
        </p:txBody>
      </p:sp>
    </p:spTree>
    <p:extLst>
      <p:ext uri="{BB962C8B-B14F-4D97-AF65-F5344CB8AC3E}">
        <p14:creationId xmlns:p14="http://schemas.microsoft.com/office/powerpoint/2010/main" val="4542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333631" y="948791"/>
            <a:ext cx="3867664" cy="4348140"/>
          </a:xfrm>
        </p:spPr>
        <p:txBody>
          <a:bodyPr/>
          <a:lstStyle/>
          <a:p>
            <a:pPr algn="ctr"/>
            <a:r>
              <a:rPr lang="fr-FR" sz="3200" dirty="0"/>
              <a:t>MESURES SPÉCIFIQUES POUR LA PRESTATION DE SERVICES DANS LE CONTEXTE HUMANITAIRE, </a:t>
            </a:r>
            <a:br>
              <a:rPr lang="fr-FR" sz="3200" dirty="0"/>
            </a:br>
            <a:r>
              <a:rPr lang="fr-FR" sz="3200" dirty="0"/>
              <a:t>Y COMPRIS LA COVID-19</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201295" y="792271"/>
            <a:ext cx="7611764" cy="5111572"/>
          </a:xfrm>
        </p:spPr>
        <p:txBody>
          <a:bodyPr/>
          <a:lstStyle/>
          <a:p>
            <a:pPr>
              <a:buClr>
                <a:srgbClr val="58C3EB"/>
              </a:buClr>
            </a:pPr>
            <a:r>
              <a:rPr lang="fr-FR" sz="2400" dirty="0"/>
              <a:t>Impliquer les adolescents pour informer leurs pairs sur la façon d’accéder aux soins maternels à travers les médias de masse et les médias numériques lorsque les adolescents y avoir accès.</a:t>
            </a:r>
          </a:p>
          <a:p>
            <a:pPr>
              <a:buClr>
                <a:srgbClr val="58C3EB"/>
              </a:buClr>
            </a:pPr>
            <a:endParaRPr lang="fr-FR" sz="2400" dirty="0"/>
          </a:p>
          <a:p>
            <a:pPr>
              <a:buClr>
                <a:srgbClr val="58C3EB"/>
              </a:buClr>
            </a:pPr>
            <a:r>
              <a:rPr lang="fr-FR" sz="2400" dirty="0"/>
              <a:t>Envisager d'utiliser la télémédecine pour le conseil et le dépistage, y compris pour les facteurs de risque connus pour être augmentés dans le contexte de COVID-19 et auxquels les adolescents peuvent être particulièrement vulnérables (par exemple, problèmes de santé mentale, violence) et l'apparition de signes de danger.</a:t>
            </a:r>
          </a:p>
        </p:txBody>
      </p:sp>
    </p:spTree>
    <p:extLst>
      <p:ext uri="{BB962C8B-B14F-4D97-AF65-F5344CB8AC3E}">
        <p14:creationId xmlns:p14="http://schemas.microsoft.com/office/powerpoint/2010/main" val="178866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492" y="792271"/>
            <a:ext cx="4266663" cy="4965978"/>
          </a:xfrm>
        </p:spPr>
        <p:txBody>
          <a:bodyPr/>
          <a:lstStyle/>
          <a:p>
            <a:pPr algn="ctr"/>
            <a:r>
              <a:rPr lang="fr-FR" sz="3600" dirty="0"/>
              <a:t>MESURES SPÉCIFIQUES POUR LA PRESTATION DE SERVICES DANS LE CONTEXTE HUMANITAIRE,Y COMPRIS LA COVID-19</a:t>
            </a:r>
          </a:p>
        </p:txBody>
      </p:sp>
      <p:sp>
        <p:nvSpPr>
          <p:cNvPr id="3" name="Espace réservé du contenu 2"/>
          <p:cNvSpPr>
            <a:spLocks noGrp="1"/>
          </p:cNvSpPr>
          <p:nvPr>
            <p:ph idx="1"/>
          </p:nvPr>
        </p:nvSpPr>
        <p:spPr>
          <a:xfrm>
            <a:off x="4510216" y="470995"/>
            <a:ext cx="7278131" cy="5942162"/>
          </a:xfrm>
        </p:spPr>
        <p:txBody>
          <a:bodyPr/>
          <a:lstStyle/>
          <a:p>
            <a:endParaRPr lang="fr-FR" dirty="0"/>
          </a:p>
          <a:p>
            <a:pPr>
              <a:buClr>
                <a:srgbClr val="58C3EB"/>
              </a:buClr>
            </a:pPr>
            <a:r>
              <a:rPr lang="fr-FR" sz="2800" dirty="0"/>
              <a:t>En cas de rupture des services complets en établissement</a:t>
            </a:r>
          </a:p>
          <a:p>
            <a:pPr lvl="1">
              <a:buClr>
                <a:srgbClr val="58C3EB"/>
              </a:buClr>
            </a:pPr>
            <a:r>
              <a:rPr lang="fr-FR" sz="2000" dirty="0"/>
              <a:t>(i) donner la priorité aux contacts de soins prénatals pour les adolescentes enceintes,</a:t>
            </a:r>
          </a:p>
          <a:p>
            <a:pPr lvl="1">
              <a:buClr>
                <a:srgbClr val="58C3EB"/>
              </a:buClr>
            </a:pPr>
            <a:r>
              <a:rPr lang="fr-FR" sz="2000" dirty="0"/>
              <a:t>(ii) s'assurer que les plans de préparation à l'accouchement et de préparation aux complications sont adaptés à chaque contact pour envisager des changements aux services et</a:t>
            </a:r>
          </a:p>
          <a:p>
            <a:pPr lvl="1">
              <a:buClr>
                <a:srgbClr val="58C3EB"/>
              </a:buClr>
            </a:pPr>
            <a:r>
              <a:rPr lang="fr-FR" sz="2000" dirty="0"/>
              <a:t>(iii) prioriser les contacts de soins postnatals pendant la première semaine après l'accouchement.</a:t>
            </a:r>
          </a:p>
          <a:p>
            <a:pPr marL="457200" lvl="1" indent="0">
              <a:buNone/>
            </a:pPr>
            <a:endParaRPr lang="fr-FR" sz="2400" dirty="0"/>
          </a:p>
          <a:p>
            <a:pPr>
              <a:buClr>
                <a:srgbClr val="58C3EB"/>
              </a:buClr>
            </a:pPr>
            <a:r>
              <a:rPr lang="fr-FR" sz="2800" dirty="0"/>
              <a:t>Mettre en place des stratégies de proximité ciblées là où la couverture et la recherche de soins chez les adolescentes enceintes ont diminué.</a:t>
            </a:r>
          </a:p>
          <a:p>
            <a:endParaRPr lang="fr-FR" dirty="0"/>
          </a:p>
        </p:txBody>
      </p:sp>
    </p:spTree>
    <p:extLst>
      <p:ext uri="{BB962C8B-B14F-4D97-AF65-F5344CB8AC3E}">
        <p14:creationId xmlns:p14="http://schemas.microsoft.com/office/powerpoint/2010/main" val="60734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328885" y="2707572"/>
            <a:ext cx="3584177" cy="1821720"/>
          </a:xfrm>
        </p:spPr>
        <p:txBody>
          <a:bodyPr/>
          <a:lstStyle/>
          <a:p>
            <a:pPr algn="ctr"/>
            <a:r>
              <a:rPr lang="fr-FR" sz="2800" dirty="0"/>
              <a:t>Mesures spécifiques pour la prestation de services en contexte humanitaire, y compris la COVID-19</a:t>
            </a:r>
            <a:br>
              <a:rPr lang="fr-FR" sz="2800" dirty="0"/>
            </a:br>
            <a:r>
              <a:rPr lang="fr-FR" sz="2800" dirty="0"/>
              <a:t>1/2 </a:t>
            </a:r>
            <a:r>
              <a:rPr lang="fr-FR" sz="2800" baseline="30000" dirty="0"/>
              <a:t>8</a:t>
            </a:r>
            <a:br>
              <a:rPr lang="fr-FR" sz="32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fr-FR" sz="3200" dirty="0"/>
          </a:p>
        </p:txBody>
      </p:sp>
      <p:pic>
        <p:nvPicPr>
          <p:cNvPr id="4" name="Image 1" descr="Mission Humanitaire Rémunérée : volontariat international réglementé (VSI,  SVE, etc.) 2021, 2022">
            <a:extLst>
              <a:ext uri="{FF2B5EF4-FFF2-40B4-BE49-F238E27FC236}">
                <a16:creationId xmlns:a16="http://schemas.microsoft.com/office/drawing/2014/main" id="{8CD5A201-60D5-654A-85D8-9C4A9FA8ACA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790" y="344385"/>
            <a:ext cx="3593294" cy="210082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7A0FA2-4A50-7F48-8A4A-D057D6533036}"/>
              </a:ext>
            </a:extLst>
          </p:cNvPr>
          <p:cNvSpPr txBox="1"/>
          <p:nvPr/>
        </p:nvSpPr>
        <p:spPr>
          <a:xfrm>
            <a:off x="3980582" y="319663"/>
            <a:ext cx="7898523" cy="6247864"/>
          </a:xfrm>
          <a:prstGeom prst="rect">
            <a:avLst/>
          </a:prstGeom>
          <a:solidFill>
            <a:schemeClr val="bg1"/>
          </a:solidFill>
        </p:spPr>
        <p:txBody>
          <a:bodyPr wrap="square">
            <a:spAutoFit/>
          </a:bodyPr>
          <a:lstStyle/>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contexte de conflits ou d’urgence humanitaire, le manque d'informations et de services de santé reproductive, y compris les soins obstétricaux, prénatals et postnatals ; les contraceptifs modernes, etc., nuisent davantage à la santé des femmes et des filles.</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Les femmes enceintes sont plus vulnérables aux infections respiratoires que de nombreuses personnes, ce qui les rend plus susceptibles de contracter un coronavirus et les expose au risque de COVID-19. </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Accoucher alors que l’on souffre du COVID-19, comme dans le cas de toute maladie respiratoire, peut augmenter la probabilité d’autres complications, dont notamment une naissance prématurée. </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Former les agents de santé communautaires ou d’autres agents de santé de base à offrir des soins de santé au niveau des ménages tout en s’assurant que les liens avec le système de santé formel sont maintenus à travers un réseau efficace d’orientation.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282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a:xfrm>
            <a:off x="631066" y="587267"/>
            <a:ext cx="9337882" cy="694882"/>
          </a:xfrm>
        </p:spPr>
        <p:txBody>
          <a:bodyPr/>
          <a:lstStyle/>
          <a:p>
            <a:r>
              <a:rPr lang="fr-FR" dirty="0"/>
              <a:t>Objectifs du module</a:t>
            </a:r>
          </a:p>
        </p:txBody>
      </p:sp>
      <p:sp>
        <p:nvSpPr>
          <p:cNvPr id="6" name="ZoneTexte 5">
            <a:extLst>
              <a:ext uri="{FF2B5EF4-FFF2-40B4-BE49-F238E27FC236}">
                <a16:creationId xmlns:a16="http://schemas.microsoft.com/office/drawing/2014/main" id="{D560FA8F-9D8D-795D-4F3F-86C495A11029}"/>
              </a:ext>
            </a:extLst>
          </p:cNvPr>
          <p:cNvSpPr txBox="1"/>
          <p:nvPr/>
        </p:nvSpPr>
        <p:spPr>
          <a:xfrm>
            <a:off x="1130968" y="2559326"/>
            <a:ext cx="9721516" cy="3416320"/>
          </a:xfrm>
          <a:prstGeom prst="rect">
            <a:avLst/>
          </a:prstGeom>
          <a:noFill/>
        </p:spPr>
        <p:txBody>
          <a:bodyPr wrap="square">
            <a:spAutoFit/>
          </a:bodyPr>
          <a:lstStyle/>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Capables d’expliquer l’importance des soins prénatals, intrapartum et postnatals.</a:t>
            </a: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Capables d’orienter l’offre de soins prénatals, intrapartum et postnatals en fonction des programmatiques de l’OMS.</a:t>
            </a:r>
          </a:p>
          <a:p>
            <a:pPr marL="457200" marR="0" lvl="1" indent="0"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Capables de prendre en compte les contextes particuliers de crises dans l’offre de soins et services prénatals, intrapartum et postnatals.</a:t>
            </a:r>
          </a:p>
        </p:txBody>
      </p:sp>
      <p:sp>
        <p:nvSpPr>
          <p:cNvPr id="7" name="Rectangle 6">
            <a:extLst>
              <a:ext uri="{FF2B5EF4-FFF2-40B4-BE49-F238E27FC236}">
                <a16:creationId xmlns:a16="http://schemas.microsoft.com/office/drawing/2014/main" id="{18107453-F24A-C8BF-1B9E-FCDA95459E1D}"/>
              </a:ext>
            </a:extLst>
          </p:cNvPr>
          <p:cNvSpPr/>
          <p:nvPr/>
        </p:nvSpPr>
        <p:spPr>
          <a:xfrm>
            <a:off x="1130968" y="1552074"/>
            <a:ext cx="7222200" cy="694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8C3EB"/>
                </a:solidFill>
                <a:effectLst/>
                <a:uLnTx/>
                <a:uFillTx/>
                <a:latin typeface="Arial" panose="020B0604020202020204" pitchFamily="34" charset="0"/>
                <a:ea typeface="+mn-ea"/>
                <a:cs typeface="Arial" panose="020B0604020202020204" pitchFamily="34" charset="0"/>
              </a:rPr>
              <a:t>A la fin de ce module, les participant(e)s seront :</a:t>
            </a:r>
            <a:endParaRPr kumimoji="0" lang="en-US" sz="2400" b="0" i="0" u="none" strike="noStrike" kern="1200" cap="none" spc="0" normalizeH="0" baseline="0" noProof="0" dirty="0">
              <a:ln>
                <a:noFill/>
              </a:ln>
              <a:solidFill>
                <a:srgbClr val="58C3E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7022403"/>
      </p:ext>
    </p:extLst>
  </p:cSld>
  <p:clrMapOvr>
    <a:masterClrMapping/>
  </p:clrMapOvr>
  <mc:AlternateContent xmlns:mc="http://schemas.openxmlformats.org/markup-compatibility/2006" xmlns:p14="http://schemas.microsoft.com/office/powerpoint/2010/main">
    <mc:Choice Requires="p14">
      <p:transition spd="slow" p14:dur="2000" advTm="20690"/>
    </mc:Choice>
    <mc:Fallback xmlns="">
      <p:transition spd="slow" advTm="206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Mission Humanitaire Rémunérée : volontariat international réglementé (VSI,  SVE, etc.) 2021, 2022">
            <a:extLst>
              <a:ext uri="{FF2B5EF4-FFF2-40B4-BE49-F238E27FC236}">
                <a16:creationId xmlns:a16="http://schemas.microsoft.com/office/drawing/2014/main" id="{8CD5A201-60D5-654A-85D8-9C4A9FA8ACA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9394" y="421104"/>
            <a:ext cx="4052289" cy="229803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7A0FA2-4A50-7F48-8A4A-D057D6533036}"/>
              </a:ext>
            </a:extLst>
          </p:cNvPr>
          <p:cNvSpPr txBox="1"/>
          <p:nvPr/>
        </p:nvSpPr>
        <p:spPr>
          <a:xfrm>
            <a:off x="4671944" y="297992"/>
            <a:ext cx="7207161" cy="6247864"/>
          </a:xfrm>
          <a:prstGeom prst="rect">
            <a:avLst/>
          </a:prstGeom>
          <a:solidFill>
            <a:schemeClr val="bg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Conseillez les adolescentes sur les méthodes de contraception et fournissez-leur, si elles le souhaitent, des moyens de contraception.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Sensibiliser davantage les agents de santé sur les conséquences préjudiciables des grossesses chez les adolescentes, qui affectent souvent les jeunes filles issues de familles de réfugiés ; la protection des filles contre les risques d’exploitation sexuelle.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Envisager d'assouplir les politiques pour permettre l'utilisation de la télémédecine pour faciliter le déploiement de programmes virtuels de soins </a:t>
            </a:r>
            <a:r>
              <a:rPr kumimoji="0" lang="fr-FR" sz="24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prenatal</a:t>
            </a:r>
            <a:r>
              <a:rPr kumimoji="0" lang="fr-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pour permettre aux femmes enceintes de bénéficier de soins et de soutiens virtuels.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BDE55729-05A0-6C47-B093-E6B4670CABC2}"/>
              </a:ext>
            </a:extLst>
          </p:cNvPr>
          <p:cNvSpPr>
            <a:spLocks noGrp="1"/>
          </p:cNvSpPr>
          <p:nvPr>
            <p:ph type="title"/>
          </p:nvPr>
        </p:nvSpPr>
        <p:spPr>
          <a:xfrm>
            <a:off x="353597" y="2942351"/>
            <a:ext cx="3584177" cy="1821720"/>
          </a:xfrm>
        </p:spPr>
        <p:txBody>
          <a:bodyPr/>
          <a:lstStyle/>
          <a:p>
            <a:pPr algn="ctr"/>
            <a:r>
              <a:rPr lang="fr-FR" sz="2800" dirty="0"/>
              <a:t>Mesures spécifiques pour la prestation de services en contexte humanitaire, y compris la </a:t>
            </a:r>
            <a:br>
              <a:rPr lang="fr-FR" sz="2800" dirty="0"/>
            </a:br>
            <a:r>
              <a:rPr lang="fr-FR" sz="2800" dirty="0"/>
              <a:t>COVID-19</a:t>
            </a:r>
            <a:br>
              <a:rPr lang="fr-FR" sz="2800" dirty="0"/>
            </a:br>
            <a:r>
              <a:rPr lang="fr-FR" sz="2800" dirty="0"/>
              <a:t> 2/2 </a:t>
            </a:r>
            <a:r>
              <a:rPr lang="fr-FR" sz="2800" baseline="30000" dirty="0"/>
              <a:t>8, 9</a:t>
            </a:r>
            <a:br>
              <a:rPr lang="fr-FR" sz="32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fr-FR" sz="3200" dirty="0"/>
          </a:p>
        </p:txBody>
      </p:sp>
    </p:spTree>
    <p:extLst>
      <p:ext uri="{BB962C8B-B14F-4D97-AF65-F5344CB8AC3E}">
        <p14:creationId xmlns:p14="http://schemas.microsoft.com/office/powerpoint/2010/main" val="4207800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A47BB9A-C078-6648-9EB1-5E63322B23D5}"/>
              </a:ext>
            </a:extLst>
          </p:cNvPr>
          <p:cNvPicPr>
            <a:picLocks noChangeAspect="1"/>
          </p:cNvPicPr>
          <p:nvPr/>
        </p:nvPicPr>
        <p:blipFill>
          <a:blip r:embed="rId3"/>
          <a:stretch>
            <a:fillRect/>
          </a:stretch>
        </p:blipFill>
        <p:spPr>
          <a:xfrm>
            <a:off x="0" y="0"/>
            <a:ext cx="12192000" cy="6858000"/>
          </a:xfrm>
          <a:prstGeom prst="rect">
            <a:avLst/>
          </a:prstGeom>
        </p:spPr>
      </p:pic>
      <p:sp>
        <p:nvSpPr>
          <p:cNvPr id="3" name="Ellipse 2">
            <a:extLst>
              <a:ext uri="{FF2B5EF4-FFF2-40B4-BE49-F238E27FC236}">
                <a16:creationId xmlns:a16="http://schemas.microsoft.com/office/drawing/2014/main" id="{C1EEDEA5-4867-4B3A-F1E9-E779C6EBA99B}"/>
              </a:ext>
            </a:extLst>
          </p:cNvPr>
          <p:cNvSpPr/>
          <p:nvPr/>
        </p:nvSpPr>
        <p:spPr>
          <a:xfrm rot="10800000" flipV="1">
            <a:off x="157264" y="0"/>
            <a:ext cx="11778059" cy="1058779"/>
          </a:xfrm>
          <a:prstGeom prst="ellipse">
            <a:avLst/>
          </a:prstGeom>
          <a:solidFill>
            <a:srgbClr val="E6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Les agents de santé ont besoin de formation et de soutien pour fournir aux adolescentes enceintes des soins de santé maternelle efficaces et adaptés. </a:t>
            </a:r>
          </a:p>
        </p:txBody>
      </p:sp>
    </p:spTree>
    <p:extLst>
      <p:ext uri="{BB962C8B-B14F-4D97-AF65-F5344CB8AC3E}">
        <p14:creationId xmlns:p14="http://schemas.microsoft.com/office/powerpoint/2010/main" val="172096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443643"/>
            <a:ext cx="9144000" cy="2387600"/>
          </a:xfrm>
        </p:spPr>
        <p:txBody>
          <a:bodyPr/>
          <a:lstStyle/>
          <a:p>
            <a:r>
              <a:rPr lang="fr-FR" dirty="0"/>
              <a:t>PERSPECTIVE RÉGIONALE</a:t>
            </a:r>
          </a:p>
        </p:txBody>
      </p:sp>
      <p:sp>
        <p:nvSpPr>
          <p:cNvPr id="3" name="TextBox 2">
            <a:extLst>
              <a:ext uri="{FF2B5EF4-FFF2-40B4-BE49-F238E27FC236}">
                <a16:creationId xmlns:a16="http://schemas.microsoft.com/office/drawing/2014/main" id="{DE1357D4-BA9E-2FEE-1569-FB1F99963F89}"/>
              </a:ext>
            </a:extLst>
          </p:cNvPr>
          <p:cNvSpPr txBox="1"/>
          <p:nvPr/>
        </p:nvSpPr>
        <p:spPr>
          <a:xfrm>
            <a:off x="3048965" y="4604511"/>
            <a:ext cx="6094070" cy="95654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CONTRIBUTRICE</a:t>
            </a: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BOUCHRA ASSARAG</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9789939"/>
      </p:ext>
    </p:extLst>
  </p:cSld>
  <p:clrMapOvr>
    <a:masterClrMapping/>
  </p:clrMapOvr>
  <mc:AlternateContent xmlns:mc="http://schemas.openxmlformats.org/markup-compatibility/2006" xmlns:p14="http://schemas.microsoft.com/office/powerpoint/2010/main">
    <mc:Choice Requires="p14">
      <p:transition spd="slow" p14:dur="2000" advTm="34288"/>
    </mc:Choice>
    <mc:Fallback xmlns="">
      <p:transition spd="slow" advTm="3428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1612231" y="5360096"/>
            <a:ext cx="10299031" cy="1146723"/>
          </a:xfrm>
          <a:solidFill>
            <a:schemeClr val="accent2">
              <a:lumMod val="20000"/>
              <a:lumOff val="80000"/>
            </a:schemeClr>
          </a:solidFill>
        </p:spPr>
        <p:txBody>
          <a:bodyPr/>
          <a:lstStyle/>
          <a:p>
            <a:r>
              <a:rPr lang="fr-FR" sz="1600" dirty="0">
                <a:solidFill>
                  <a:srgbClr val="C00000"/>
                </a:solidFill>
                <a:latin typeface="Arial Black" panose="020B0A04020102020204" pitchFamily="34" charset="0"/>
                <a:ea typeface="Calibri" panose="020F0502020204030204" pitchFamily="34" charset="0"/>
                <a:cs typeface="Arial" panose="020B0604020202020204" pitchFamily="34" charset="0"/>
              </a:rPr>
              <a:t>Selon les estimations de l’Institute for Health </a:t>
            </a:r>
            <a:r>
              <a:rPr lang="fr-FR" sz="1600" dirty="0" err="1">
                <a:solidFill>
                  <a:srgbClr val="C00000"/>
                </a:solidFill>
                <a:latin typeface="Arial Black" panose="020B0A04020102020204" pitchFamily="34" charset="0"/>
                <a:ea typeface="Calibri" panose="020F0502020204030204" pitchFamily="34" charset="0"/>
                <a:cs typeface="Arial" panose="020B0604020202020204" pitchFamily="34" charset="0"/>
              </a:rPr>
              <a:t>Metrics</a:t>
            </a:r>
            <a:r>
              <a:rPr lang="fr-FR" sz="1600" dirty="0">
                <a:solidFill>
                  <a:srgbClr val="C00000"/>
                </a:solidFill>
                <a:latin typeface="Arial Black" panose="020B0A04020102020204" pitchFamily="34" charset="0"/>
                <a:ea typeface="Calibri" panose="020F0502020204030204" pitchFamily="34" charset="0"/>
                <a:cs typeface="Arial" panose="020B0604020202020204" pitchFamily="34" charset="0"/>
              </a:rPr>
              <a:t> and Evaluation (IHME), en 2017 </a:t>
            </a:r>
            <a:r>
              <a:rPr lang="fr-FR" sz="1600" dirty="0">
                <a:solidFill>
                  <a:srgbClr val="C00000"/>
                </a:solidFill>
              </a:rPr>
              <a:t>le Tchad, la République Centrafricaine et la Mauritanie</a:t>
            </a:r>
            <a:r>
              <a:rPr lang="fr-FR" sz="1600" dirty="0">
                <a:solidFill>
                  <a:srgbClr val="C00000"/>
                </a:solidFill>
                <a:latin typeface="Arial Black" panose="020B0A04020102020204" pitchFamily="34" charset="0"/>
                <a:ea typeface="Calibri" panose="020F0502020204030204" pitchFamily="34" charset="0"/>
                <a:cs typeface="Arial" panose="020B0604020202020204" pitchFamily="34" charset="0"/>
              </a:rPr>
              <a:t> ont enregistré les taux de mortalité maternelle </a:t>
            </a:r>
            <a:r>
              <a:rPr lang="fr-FR" sz="1600" dirty="0">
                <a:solidFill>
                  <a:srgbClr val="C00000"/>
                </a:solidFill>
              </a:rPr>
              <a:t>chez les 15-49 ans les plus élevés en Afrique francophone (Supérieur ou égal 800</a:t>
            </a:r>
            <a:r>
              <a:rPr lang="fr-FR" sz="1600" dirty="0">
                <a:solidFill>
                  <a:srgbClr val="C00000"/>
                </a:solidFill>
                <a:latin typeface="Arial Black" panose="020B0A04020102020204" pitchFamily="34" charset="0"/>
                <a:ea typeface="Calibri" panose="020F0502020204030204" pitchFamily="34" charset="0"/>
                <a:cs typeface="Arial" panose="020B0604020202020204" pitchFamily="34" charset="0"/>
              </a:rPr>
              <a:t>/100 000 naissances vivantes).</a:t>
            </a:r>
            <a:r>
              <a:rPr lang="fr-FR" sz="1600" dirty="0">
                <a:solidFill>
                  <a:schemeClr val="tx1"/>
                </a:solidFill>
              </a:rPr>
              <a:t> </a:t>
            </a:r>
            <a:r>
              <a:rPr lang="fr-FR" sz="1600" baseline="30000" dirty="0">
                <a:solidFill>
                  <a:srgbClr val="954F72"/>
                </a:solidFill>
              </a:rPr>
              <a:t>10</a:t>
            </a:r>
            <a:endParaRPr lang="fr-FR" sz="1600" dirty="0"/>
          </a:p>
        </p:txBody>
      </p:sp>
      <p:pic>
        <p:nvPicPr>
          <p:cNvPr id="5" name="Image 4">
            <a:extLst>
              <a:ext uri="{FF2B5EF4-FFF2-40B4-BE49-F238E27FC236}">
                <a16:creationId xmlns:a16="http://schemas.microsoft.com/office/drawing/2014/main" id="{28476A90-7227-7258-2044-1F274CBF945C}"/>
              </a:ext>
            </a:extLst>
          </p:cNvPr>
          <p:cNvPicPr>
            <a:picLocks noChangeAspect="1"/>
          </p:cNvPicPr>
          <p:nvPr/>
        </p:nvPicPr>
        <p:blipFill>
          <a:blip r:embed="rId3"/>
          <a:stretch>
            <a:fillRect/>
          </a:stretch>
        </p:blipFill>
        <p:spPr>
          <a:xfrm>
            <a:off x="280737" y="274981"/>
            <a:ext cx="11630525" cy="5061107"/>
          </a:xfrm>
          <a:prstGeom prst="rect">
            <a:avLst/>
          </a:prstGeom>
          <a:solidFill>
            <a:schemeClr val="tx2">
              <a:lumMod val="40000"/>
              <a:lumOff val="60000"/>
            </a:schemeClr>
          </a:solidFill>
        </p:spPr>
      </p:pic>
    </p:spTree>
    <p:extLst>
      <p:ext uri="{BB962C8B-B14F-4D97-AF65-F5344CB8AC3E}">
        <p14:creationId xmlns:p14="http://schemas.microsoft.com/office/powerpoint/2010/main" val="30126597"/>
      </p:ext>
    </p:extLst>
  </p:cSld>
  <p:clrMapOvr>
    <a:masterClrMapping/>
  </p:clrMapOvr>
  <mc:AlternateContent xmlns:mc="http://schemas.openxmlformats.org/markup-compatibility/2006" xmlns:p14="http://schemas.microsoft.com/office/powerpoint/2010/main">
    <mc:Choice Requires="p14">
      <p:transition spd="slow" p14:dur="2000" advTm="19006"/>
    </mc:Choice>
    <mc:Fallback xmlns="">
      <p:transition spd="slow" advTm="1900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538948" y="792270"/>
            <a:ext cx="3584177" cy="4570561"/>
          </a:xfrm>
        </p:spPr>
        <p:txBody>
          <a:bodyPr/>
          <a:lstStyle/>
          <a:p>
            <a:pPr algn="ctr"/>
            <a:r>
              <a:rPr lang="fr-FR" sz="4000" dirty="0">
                <a:latin typeface="Arial Black" panose="020B0A04020102020204" pitchFamily="34" charset="0"/>
                <a:cs typeface="Arial" panose="020B0604020202020204" pitchFamily="34" charset="0"/>
              </a:rPr>
              <a:t>Ratio</a:t>
            </a:r>
            <a:r>
              <a:rPr lang="fr-FR" sz="4000" dirty="0">
                <a:latin typeface="Arial Black" panose="020B0A04020102020204" pitchFamily="34" charset="0"/>
                <a:ea typeface="Calibri" panose="020F0502020204030204" pitchFamily="34" charset="0"/>
                <a:cs typeface="Arial" panose="020B0604020202020204" pitchFamily="34" charset="0"/>
              </a:rPr>
              <a:t> de mortalité maternelle/ 100 000 naissances vivantes (OMS) </a:t>
            </a:r>
            <a:br>
              <a:rPr lang="fr-FR"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5" name="ZoneTexte 4">
            <a:extLst>
              <a:ext uri="{FF2B5EF4-FFF2-40B4-BE49-F238E27FC236}">
                <a16:creationId xmlns:a16="http://schemas.microsoft.com/office/drawing/2014/main" id="{3D2DAA8D-6F08-084C-81C5-7A0C52DB7776}"/>
              </a:ext>
            </a:extLst>
          </p:cNvPr>
          <p:cNvSpPr txBox="1"/>
          <p:nvPr/>
        </p:nvSpPr>
        <p:spPr>
          <a:xfrm>
            <a:off x="4391526" y="799331"/>
            <a:ext cx="7327231" cy="4455835"/>
          </a:xfrm>
          <a:prstGeom prst="rect">
            <a:avLst/>
          </a:prstGeom>
          <a:noFill/>
        </p:spPr>
        <p:txBody>
          <a:bodyPr wrap="square">
            <a:spAutoFit/>
          </a:bodyPr>
          <a:lstStyle/>
          <a:p>
            <a:pPr marL="342900" marR="0" lvl="0" indent="-342900" defTabSz="914400" rtl="0" eaLnBrk="1" fontAlgn="auto" latinLnBrk="0" hangingPunct="1">
              <a:lnSpc>
                <a:spcPct val="150000"/>
              </a:lnSpc>
              <a:spcBef>
                <a:spcPts val="0"/>
              </a:spcBef>
              <a:spcAft>
                <a:spcPts val="0"/>
              </a:spcAft>
              <a:buClrTx/>
              <a:buSzTx/>
              <a:buFontTx/>
              <a:buChar char="-"/>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99 % des décès maternels se produisent dans des pays en développement, dont plus de la moitié en Afrique subsaharienne </a:t>
            </a:r>
            <a:r>
              <a:rPr kumimoji="0" lang="fr-CA"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11</a:t>
            </a:r>
          </a:p>
          <a:p>
            <a:pPr marL="342900" marR="0" lvl="0" indent="-342900" defTabSz="914400" rtl="0" eaLnBrk="1" fontAlgn="auto" latinLnBrk="0" hangingPunct="1">
              <a:lnSpc>
                <a:spcPct val="150000"/>
              </a:lnSpc>
              <a:spcBef>
                <a:spcPts val="0"/>
              </a:spcBef>
              <a:spcAft>
                <a:spcPts val="0"/>
              </a:spcAft>
              <a:buClrTx/>
              <a:buSzTx/>
              <a:buFontTx/>
              <a:buChar char="-"/>
              <a:tabLst/>
              <a:defRPr/>
            </a:pPr>
            <a:endPar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50000"/>
              </a:lnSpc>
              <a:spcBef>
                <a:spcPts val="0"/>
              </a:spcBef>
              <a:spcAft>
                <a:spcPts val="0"/>
              </a:spcAft>
              <a:buClrTx/>
              <a:buSzTx/>
              <a:buFontTx/>
              <a:buChar char="-"/>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obstacles à cette prise en charge sont principalement économiques et sociaux mais aussi culturels, comme le faible pouvoir de décision des femmes au sein de la famille </a:t>
            </a:r>
            <a:r>
              <a:rPr kumimoji="0" lang="fr-CA"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0963490"/>
      </p:ext>
    </p:extLst>
  </p:cSld>
  <p:clrMapOvr>
    <a:masterClrMapping/>
  </p:clrMapOvr>
  <mc:AlternateContent xmlns:mc="http://schemas.openxmlformats.org/markup-compatibility/2006" xmlns:p14="http://schemas.microsoft.com/office/powerpoint/2010/main">
    <mc:Choice Requires="p14">
      <p:transition spd="slow" p14:dur="2000" advTm="17408"/>
    </mc:Choice>
    <mc:Fallback xmlns="">
      <p:transition spd="slow" advTm="1740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F80E-9EDD-410F-91C3-292E78F0E2D7}"/>
              </a:ext>
            </a:extLst>
          </p:cNvPr>
          <p:cNvSpPr>
            <a:spLocks noGrp="1"/>
          </p:cNvSpPr>
          <p:nvPr>
            <p:ph type="title"/>
          </p:nvPr>
        </p:nvSpPr>
        <p:spPr>
          <a:xfrm>
            <a:off x="631066" y="256629"/>
            <a:ext cx="9337882" cy="692602"/>
          </a:xfrm>
        </p:spPr>
        <p:txBody>
          <a:bodyPr/>
          <a:lstStyle/>
          <a:p>
            <a:pPr algn="ctr"/>
            <a:r>
              <a:rPr lang="fr-FR" dirty="0">
                <a:solidFill>
                  <a:prstClr val="white"/>
                </a:solidFill>
                <a:latin typeface="Arial"/>
                <a:cs typeface="Arial"/>
              </a:rPr>
              <a:t>Régional - Indicateurs clés </a:t>
            </a:r>
            <a:r>
              <a:rPr lang="fr-FR" baseline="30000" dirty="0">
                <a:solidFill>
                  <a:prstClr val="white"/>
                </a:solidFill>
                <a:latin typeface="Arial"/>
                <a:cs typeface="Arial"/>
              </a:rPr>
              <a:t>13</a:t>
            </a:r>
            <a:endParaRPr lang="fr-FR" dirty="0"/>
          </a:p>
        </p:txBody>
      </p:sp>
      <p:graphicFrame>
        <p:nvGraphicFramePr>
          <p:cNvPr id="4" name="Graphique 3">
            <a:extLst>
              <a:ext uri="{FF2B5EF4-FFF2-40B4-BE49-F238E27FC236}">
                <a16:creationId xmlns:a16="http://schemas.microsoft.com/office/drawing/2014/main" id="{0ED20BB4-B88D-BA48-9560-75EB42129CE1}"/>
              </a:ext>
            </a:extLst>
          </p:cNvPr>
          <p:cNvGraphicFramePr>
            <a:graphicFrameLocks/>
          </p:cNvGraphicFramePr>
          <p:nvPr/>
        </p:nvGraphicFramePr>
        <p:xfrm>
          <a:off x="679450" y="949231"/>
          <a:ext cx="5416550" cy="4367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a:extLst>
              <a:ext uri="{FF2B5EF4-FFF2-40B4-BE49-F238E27FC236}">
                <a16:creationId xmlns:a16="http://schemas.microsoft.com/office/drawing/2014/main" id="{34BE7E3C-833F-1743-B9B2-0E2B94EDBE54}"/>
              </a:ext>
            </a:extLst>
          </p:cNvPr>
          <p:cNvGraphicFramePr>
            <a:graphicFrameLocks/>
          </p:cNvGraphicFramePr>
          <p:nvPr/>
        </p:nvGraphicFramePr>
        <p:xfrm>
          <a:off x="6442262" y="949231"/>
          <a:ext cx="5416550" cy="436746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
            <a:extLst>
              <a:ext uri="{FF2B5EF4-FFF2-40B4-BE49-F238E27FC236}">
                <a16:creationId xmlns:a16="http://schemas.microsoft.com/office/drawing/2014/main" id="{3B066047-F1B9-55D5-2F1F-F9E7EB54DF6C}"/>
              </a:ext>
            </a:extLst>
          </p:cNvPr>
          <p:cNvSpPr txBox="1">
            <a:spLocks/>
          </p:cNvSpPr>
          <p:nvPr/>
        </p:nvSpPr>
        <p:spPr>
          <a:xfrm>
            <a:off x="1590805" y="5316694"/>
            <a:ext cx="10268007" cy="1293341"/>
          </a:xfrm>
          <a:prstGeom prst="rect">
            <a:avLst/>
          </a:prstGeom>
          <a:solidFill>
            <a:schemeClr val="accent2">
              <a:lumMod val="60000"/>
              <a:lumOff val="40000"/>
            </a:schemeClr>
          </a:solidFill>
        </p:spPr>
        <p:txBody>
          <a:bodyPr anchor="b"/>
          <a:lstStyle>
            <a:lvl1pPr algn="l" defTabSz="914400" rtl="0" eaLnBrk="1" latinLnBrk="0" hangingPunct="1">
              <a:lnSpc>
                <a:spcPct val="90000"/>
              </a:lnSpc>
              <a:spcBef>
                <a:spcPct val="0"/>
              </a:spcBef>
              <a:buNone/>
              <a:defRPr sz="4000" b="1" i="0" kern="1200">
                <a:solidFill>
                  <a:schemeClr val="bg1"/>
                </a:solidFill>
                <a:latin typeface="Arial Black" panose="020B0604020202020204" pitchFamily="34" charset="0"/>
                <a:ea typeface="+mj-ea"/>
                <a:cs typeface="Arial Black" panose="020B0604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j-ea"/>
                <a:cs typeface="Arial"/>
              </a:rPr>
              <a:t>Les deux figures </a:t>
            </a:r>
            <a:r>
              <a:rPr kumimoji="0" lang="en-US" sz="2000" b="1" i="0" u="none" strike="noStrike" kern="1200" cap="none" spc="0" normalizeH="0" baseline="0" noProof="0" dirty="0" err="1">
                <a:ln>
                  <a:noFill/>
                </a:ln>
                <a:solidFill>
                  <a:prstClr val="black"/>
                </a:solidFill>
                <a:effectLst/>
                <a:uLnTx/>
                <a:uFillTx/>
                <a:latin typeface="Arial"/>
                <a:ea typeface="+mj-ea"/>
                <a:cs typeface="Arial"/>
              </a:rPr>
              <a:t>montrent</a:t>
            </a:r>
            <a:r>
              <a:rPr kumimoji="0" lang="en-US" sz="2000" b="1" i="0" u="none" strike="noStrike" kern="1200" cap="none" spc="0" normalizeH="0" baseline="0" noProof="0" dirty="0">
                <a:ln>
                  <a:noFill/>
                </a:ln>
                <a:solidFill>
                  <a:prstClr val="black"/>
                </a:solidFill>
                <a:effectLst/>
                <a:uLnTx/>
                <a:uFillTx/>
                <a:latin typeface="Arial"/>
                <a:ea typeface="+mj-ea"/>
                <a:cs typeface="Arial"/>
              </a:rPr>
              <a:t> que le Senegal et le Togo </a:t>
            </a:r>
            <a:r>
              <a:rPr kumimoji="0" lang="en-US" sz="2000" b="1" i="0" u="none" strike="noStrike" kern="1200" cap="none" spc="0" normalizeH="0" baseline="0" noProof="0" dirty="0" err="1">
                <a:ln>
                  <a:noFill/>
                </a:ln>
                <a:solidFill>
                  <a:prstClr val="black"/>
                </a:solidFill>
                <a:effectLst/>
                <a:uLnTx/>
                <a:uFillTx/>
                <a:latin typeface="Arial"/>
                <a:ea typeface="+mj-ea"/>
                <a:cs typeface="Arial"/>
              </a:rPr>
              <a:t>enregistrent</a:t>
            </a:r>
            <a:r>
              <a:rPr kumimoji="0" lang="en-US" sz="2000" b="1" i="0" u="none" strike="noStrike" kern="1200" cap="none" spc="0" normalizeH="0" baseline="0" noProof="0" dirty="0">
                <a:ln>
                  <a:noFill/>
                </a:ln>
                <a:solidFill>
                  <a:prstClr val="black"/>
                </a:solidFill>
                <a:effectLst/>
                <a:uLnTx/>
                <a:uFillTx/>
                <a:latin typeface="Arial"/>
                <a:ea typeface="+mj-ea"/>
                <a:cs typeface="Arial"/>
              </a:rPr>
              <a:t> le </a:t>
            </a:r>
            <a:r>
              <a:rPr kumimoji="0" lang="en-US" sz="2000" b="1" i="0" u="none" strike="noStrike" kern="1200" cap="none" spc="0" normalizeH="0" baseline="0" noProof="0" dirty="0" err="1">
                <a:ln>
                  <a:noFill/>
                </a:ln>
                <a:solidFill>
                  <a:prstClr val="black"/>
                </a:solidFill>
                <a:effectLst/>
                <a:uLnTx/>
                <a:uFillTx/>
                <a:latin typeface="Arial"/>
                <a:ea typeface="+mj-ea"/>
                <a:cs typeface="Arial"/>
              </a:rPr>
              <a:t>meuilleur</a:t>
            </a:r>
            <a:r>
              <a:rPr kumimoji="0" lang="en-US" sz="2000" b="1" i="0" u="none" strike="noStrike" kern="1200" cap="none" spc="0" normalizeH="0" baseline="0" noProof="0" dirty="0">
                <a:ln>
                  <a:noFill/>
                </a:ln>
                <a:solidFill>
                  <a:prstClr val="black"/>
                </a:solidFill>
                <a:effectLst/>
                <a:uLnTx/>
                <a:uFillTx/>
                <a:latin typeface="Arial"/>
                <a:ea typeface="+mj-ea"/>
                <a:cs typeface="Arial"/>
              </a:rPr>
              <a:t> </a:t>
            </a:r>
            <a:r>
              <a:rPr kumimoji="0" lang="en-US" sz="2000" b="1" i="0" u="none" strike="noStrike" kern="1200" cap="none" spc="0" normalizeH="0" baseline="0" noProof="0" dirty="0" err="1">
                <a:ln>
                  <a:noFill/>
                </a:ln>
                <a:solidFill>
                  <a:prstClr val="black"/>
                </a:solidFill>
                <a:effectLst/>
                <a:uLnTx/>
                <a:uFillTx/>
                <a:latin typeface="Arial"/>
                <a:ea typeface="+mj-ea"/>
                <a:cs typeface="Arial"/>
              </a:rPr>
              <a:t>taux</a:t>
            </a:r>
            <a:r>
              <a:rPr kumimoji="0" lang="en-US" sz="2000" b="1" i="0" u="none" strike="noStrike" kern="1200" cap="none" spc="0" normalizeH="0" baseline="0" noProof="0" dirty="0">
                <a:ln>
                  <a:noFill/>
                </a:ln>
                <a:solidFill>
                  <a:prstClr val="black"/>
                </a:solidFill>
                <a:effectLst/>
                <a:uLnTx/>
                <a:uFillTx/>
                <a:latin typeface="Arial"/>
                <a:ea typeface="+mj-ea"/>
                <a:cs typeface="Arial"/>
              </a:rPr>
              <a:t> de Consultation </a:t>
            </a:r>
            <a:r>
              <a:rPr kumimoji="0" lang="en-US" sz="2000" b="1" i="0" u="none" strike="noStrike" kern="1200" cap="none" spc="0" normalizeH="0" baseline="0" noProof="0" dirty="0" err="1">
                <a:ln>
                  <a:noFill/>
                </a:ln>
                <a:solidFill>
                  <a:prstClr val="black"/>
                </a:solidFill>
                <a:effectLst/>
                <a:uLnTx/>
                <a:uFillTx/>
                <a:latin typeface="Arial"/>
                <a:ea typeface="+mj-ea"/>
                <a:cs typeface="Arial"/>
              </a:rPr>
              <a:t>PréNatale</a:t>
            </a:r>
            <a:r>
              <a:rPr kumimoji="0" lang="en-US" sz="2000" b="1" i="0" u="none" strike="noStrike" kern="1200" cap="none" spc="0" normalizeH="0" baseline="0" noProof="0" dirty="0">
                <a:ln>
                  <a:noFill/>
                </a:ln>
                <a:solidFill>
                  <a:prstClr val="black"/>
                </a:solidFill>
                <a:effectLst/>
                <a:uLnTx/>
                <a:uFillTx/>
                <a:latin typeface="Arial"/>
                <a:ea typeface="+mj-ea"/>
                <a:cs typeface="Arial"/>
              </a:rPr>
              <a:t> 4 (55 % chacun). Quant à la Consultation </a:t>
            </a:r>
            <a:r>
              <a:rPr kumimoji="0" lang="en-US" sz="2000" b="1" i="0" u="none" strike="noStrike" kern="1200" cap="none" spc="0" normalizeH="0" baseline="0" noProof="0" dirty="0" err="1">
                <a:ln>
                  <a:noFill/>
                </a:ln>
                <a:solidFill>
                  <a:prstClr val="black"/>
                </a:solidFill>
                <a:effectLst/>
                <a:uLnTx/>
                <a:uFillTx/>
                <a:latin typeface="Arial"/>
                <a:ea typeface="+mj-ea"/>
                <a:cs typeface="Arial"/>
              </a:rPr>
              <a:t>PostNatale</a:t>
            </a:r>
            <a:r>
              <a:rPr kumimoji="0" lang="en-US" sz="2000" b="1" i="0" u="none" strike="noStrike" kern="1200" cap="none" spc="0" normalizeH="0" baseline="0" noProof="0" dirty="0">
                <a:ln>
                  <a:noFill/>
                </a:ln>
                <a:solidFill>
                  <a:prstClr val="black"/>
                </a:solidFill>
                <a:effectLst/>
                <a:uLnTx/>
                <a:uFillTx/>
                <a:latin typeface="Arial"/>
                <a:ea typeface="+mj-ea"/>
                <a:cs typeface="Arial"/>
              </a:rPr>
              <a:t> </a:t>
            </a:r>
            <a:r>
              <a:rPr kumimoji="0" lang="en-US" sz="2000" b="1" i="0" u="none" strike="noStrike" kern="1200" cap="none" spc="0" normalizeH="0" baseline="0" noProof="0" dirty="0" err="1">
                <a:ln>
                  <a:noFill/>
                </a:ln>
                <a:solidFill>
                  <a:prstClr val="black"/>
                </a:solidFill>
                <a:effectLst/>
                <a:uLnTx/>
                <a:uFillTx/>
                <a:latin typeface="Arial"/>
                <a:ea typeface="+mj-ea"/>
                <a:cs typeface="Arial"/>
              </a:rPr>
              <a:t>c’est</a:t>
            </a:r>
            <a:r>
              <a:rPr kumimoji="0" lang="en-US" sz="2000" b="1" i="0" u="none" strike="noStrike" kern="1200" cap="none" spc="0" normalizeH="0" baseline="0" noProof="0" dirty="0">
                <a:ln>
                  <a:noFill/>
                </a:ln>
                <a:solidFill>
                  <a:prstClr val="black"/>
                </a:solidFill>
                <a:effectLst/>
                <a:uLnTx/>
                <a:uFillTx/>
                <a:latin typeface="Arial"/>
                <a:ea typeface="+mj-ea"/>
                <a:cs typeface="Arial"/>
              </a:rPr>
              <a:t> </a:t>
            </a:r>
            <a:r>
              <a:rPr kumimoji="0" lang="en-US" sz="2000" b="1" i="0" u="none" strike="noStrike" kern="1200" cap="none" spc="0" normalizeH="0" baseline="0" noProof="0" dirty="0" err="1">
                <a:ln>
                  <a:noFill/>
                </a:ln>
                <a:solidFill>
                  <a:prstClr val="black"/>
                </a:solidFill>
                <a:effectLst/>
                <a:uLnTx/>
                <a:uFillTx/>
                <a:latin typeface="Arial"/>
                <a:ea typeface="+mj-ea"/>
                <a:cs typeface="Arial"/>
              </a:rPr>
              <a:t>aussi</a:t>
            </a:r>
            <a:r>
              <a:rPr kumimoji="0" lang="en-US" sz="2000" b="1" i="0" u="none" strike="noStrike" kern="1200" cap="none" spc="0" normalizeH="0" baseline="0" noProof="0" dirty="0">
                <a:ln>
                  <a:noFill/>
                </a:ln>
                <a:solidFill>
                  <a:prstClr val="black"/>
                </a:solidFill>
                <a:effectLst/>
                <a:uLnTx/>
                <a:uFillTx/>
                <a:latin typeface="Arial"/>
                <a:ea typeface="+mj-ea"/>
                <a:cs typeface="Arial"/>
              </a:rPr>
              <a:t> le Senegal suivi du Burkina Faso qui </a:t>
            </a:r>
            <a:r>
              <a:rPr kumimoji="0" lang="en-US" sz="2000" b="1" i="0" u="none" strike="noStrike" kern="1200" cap="none" spc="0" normalizeH="0" baseline="0" noProof="0" dirty="0" err="1">
                <a:ln>
                  <a:noFill/>
                </a:ln>
                <a:solidFill>
                  <a:prstClr val="black"/>
                </a:solidFill>
                <a:effectLst/>
                <a:uLnTx/>
                <a:uFillTx/>
                <a:latin typeface="Arial"/>
                <a:ea typeface="+mj-ea"/>
                <a:cs typeface="Arial"/>
              </a:rPr>
              <a:t>enregistrent</a:t>
            </a:r>
            <a:r>
              <a:rPr kumimoji="0" lang="en-US" sz="2000" b="1" i="0" u="none" strike="noStrike" kern="1200" cap="none" spc="0" normalizeH="0" baseline="0" noProof="0" dirty="0">
                <a:ln>
                  <a:noFill/>
                </a:ln>
                <a:solidFill>
                  <a:prstClr val="black"/>
                </a:solidFill>
                <a:effectLst/>
                <a:uLnTx/>
                <a:uFillTx/>
                <a:latin typeface="Arial"/>
                <a:ea typeface="+mj-ea"/>
                <a:cs typeface="Arial"/>
              </a:rPr>
              <a:t> le </a:t>
            </a:r>
            <a:r>
              <a:rPr kumimoji="0" lang="en-US" sz="2000" b="1" i="0" u="none" strike="noStrike" kern="1200" cap="none" spc="0" normalizeH="0" baseline="0" noProof="0" dirty="0" err="1">
                <a:ln>
                  <a:noFill/>
                </a:ln>
                <a:solidFill>
                  <a:prstClr val="black"/>
                </a:solidFill>
                <a:effectLst/>
                <a:uLnTx/>
                <a:uFillTx/>
                <a:latin typeface="Arial"/>
                <a:ea typeface="+mj-ea"/>
                <a:cs typeface="Arial"/>
              </a:rPr>
              <a:t>meuiller</a:t>
            </a:r>
            <a:r>
              <a:rPr kumimoji="0" lang="en-US" sz="2000" b="1" i="0" u="none" strike="noStrike" kern="1200" cap="none" spc="0" normalizeH="0" baseline="0" noProof="0" dirty="0">
                <a:ln>
                  <a:noFill/>
                </a:ln>
                <a:solidFill>
                  <a:prstClr val="black"/>
                </a:solidFill>
                <a:effectLst/>
                <a:uLnTx/>
                <a:uFillTx/>
                <a:latin typeface="Arial"/>
                <a:ea typeface="+mj-ea"/>
                <a:cs typeface="Arial"/>
              </a:rPr>
              <a:t> </a:t>
            </a:r>
            <a:r>
              <a:rPr kumimoji="0" lang="en-US" sz="2000" b="1" i="0" u="none" strike="noStrike" kern="1200" cap="none" spc="0" normalizeH="0" baseline="0" noProof="0" dirty="0" err="1">
                <a:ln>
                  <a:noFill/>
                </a:ln>
                <a:solidFill>
                  <a:prstClr val="black"/>
                </a:solidFill>
                <a:effectLst/>
                <a:uLnTx/>
                <a:uFillTx/>
                <a:latin typeface="Arial"/>
                <a:ea typeface="+mj-ea"/>
                <a:cs typeface="Arial"/>
              </a:rPr>
              <a:t>taux</a:t>
            </a:r>
            <a:r>
              <a:rPr kumimoji="0" lang="en-US" sz="2000" b="1" i="0" u="none" strike="noStrike" kern="1200" cap="none" spc="0" normalizeH="0" baseline="0" noProof="0" dirty="0">
                <a:ln>
                  <a:noFill/>
                </a:ln>
                <a:solidFill>
                  <a:prstClr val="black"/>
                </a:solidFill>
                <a:effectLst/>
                <a:uLnTx/>
                <a:uFillTx/>
                <a:latin typeface="Arial"/>
                <a:ea typeface="+mj-ea"/>
                <a:cs typeface="Arial"/>
              </a:rPr>
              <a:t> (83,3 % et 75 %).</a:t>
            </a:r>
            <a:endParaRPr kumimoji="0" lang="en-US" sz="2000" b="1" i="0" u="none" strike="noStrike" kern="1200" cap="none" spc="0" normalizeH="0" baseline="0" noProof="0" dirty="0">
              <a:ln>
                <a:noFill/>
              </a:ln>
              <a:solidFill>
                <a:prstClr val="black"/>
              </a:solidFill>
              <a:effectLst/>
              <a:uLnTx/>
              <a:uFillTx/>
              <a:latin typeface="Arial Black" panose="020B0604020202020204" pitchFamily="34" charset="0"/>
              <a:ea typeface="+mj-ea"/>
            </a:endParaRPr>
          </a:p>
        </p:txBody>
      </p:sp>
    </p:spTree>
    <p:extLst>
      <p:ext uri="{BB962C8B-B14F-4D97-AF65-F5344CB8AC3E}">
        <p14:creationId xmlns:p14="http://schemas.microsoft.com/office/powerpoint/2010/main" val="1778401297"/>
      </p:ext>
    </p:extLst>
  </p:cSld>
  <p:clrMapOvr>
    <a:masterClrMapping/>
  </p:clrMapOvr>
  <mc:AlternateContent xmlns:mc="http://schemas.openxmlformats.org/markup-compatibility/2006" xmlns:p14="http://schemas.microsoft.com/office/powerpoint/2010/main">
    <mc:Choice Requires="p14">
      <p:transition spd="slow" p14:dur="2000" advTm="30362"/>
    </mc:Choice>
    <mc:Fallback xmlns="">
      <p:transition spd="slow" advTm="3036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F80E-9EDD-410F-91C3-292E78F0E2D7}"/>
              </a:ext>
            </a:extLst>
          </p:cNvPr>
          <p:cNvSpPr>
            <a:spLocks noGrp="1"/>
          </p:cNvSpPr>
          <p:nvPr>
            <p:ph type="title"/>
          </p:nvPr>
        </p:nvSpPr>
        <p:spPr>
          <a:xfrm>
            <a:off x="1422378" y="379170"/>
            <a:ext cx="9337882" cy="790801"/>
          </a:xfrm>
        </p:spPr>
        <p:txBody>
          <a:bodyPr/>
          <a:lstStyle/>
          <a:p>
            <a:r>
              <a:rPr lang="fr-FR" dirty="0">
                <a:solidFill>
                  <a:prstClr val="white"/>
                </a:solidFill>
                <a:latin typeface="Arial"/>
                <a:cs typeface="Arial"/>
              </a:rPr>
              <a:t>Régional - Indicateurs clés </a:t>
            </a:r>
            <a:r>
              <a:rPr lang="fr-FR" baseline="30000" dirty="0">
                <a:solidFill>
                  <a:prstClr val="white"/>
                </a:solidFill>
                <a:latin typeface="Arial"/>
                <a:cs typeface="Arial"/>
              </a:rPr>
              <a:t>13</a:t>
            </a:r>
            <a:endParaRPr lang="fr-FR" dirty="0"/>
          </a:p>
        </p:txBody>
      </p:sp>
      <p:graphicFrame>
        <p:nvGraphicFramePr>
          <p:cNvPr id="6" name="Graphique 5">
            <a:extLst>
              <a:ext uri="{FF2B5EF4-FFF2-40B4-BE49-F238E27FC236}">
                <a16:creationId xmlns:a16="http://schemas.microsoft.com/office/drawing/2014/main" id="{EB6510C1-48AF-DC49-8E74-0CA5444F4684}"/>
              </a:ext>
            </a:extLst>
          </p:cNvPr>
          <p:cNvGraphicFramePr>
            <a:graphicFrameLocks/>
          </p:cNvGraphicFramePr>
          <p:nvPr/>
        </p:nvGraphicFramePr>
        <p:xfrm>
          <a:off x="433804" y="1199974"/>
          <a:ext cx="5460253" cy="4483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89898144-6B23-414E-A55D-3740912D85F1}"/>
              </a:ext>
            </a:extLst>
          </p:cNvPr>
          <p:cNvGraphicFramePr>
            <a:graphicFrameLocks/>
          </p:cNvGraphicFramePr>
          <p:nvPr/>
        </p:nvGraphicFramePr>
        <p:xfrm>
          <a:off x="6091319" y="1193719"/>
          <a:ext cx="5854700" cy="448309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
            <a:extLst>
              <a:ext uri="{FF2B5EF4-FFF2-40B4-BE49-F238E27FC236}">
                <a16:creationId xmlns:a16="http://schemas.microsoft.com/office/drawing/2014/main" id="{B15FBB6E-409C-0161-78C3-374D60134C91}"/>
              </a:ext>
            </a:extLst>
          </p:cNvPr>
          <p:cNvSpPr txBox="1">
            <a:spLocks/>
          </p:cNvSpPr>
          <p:nvPr/>
        </p:nvSpPr>
        <p:spPr>
          <a:xfrm>
            <a:off x="1335505" y="5740218"/>
            <a:ext cx="10610514" cy="952010"/>
          </a:xfrm>
          <a:prstGeom prst="rect">
            <a:avLst/>
          </a:prstGeom>
          <a:solidFill>
            <a:schemeClr val="accent2">
              <a:lumMod val="60000"/>
              <a:lumOff val="40000"/>
            </a:schemeClr>
          </a:solidFill>
        </p:spPr>
        <p:txBody>
          <a:bodyPr anchor="b"/>
          <a:lstStyle>
            <a:lvl1pPr algn="l" defTabSz="914400" rtl="0" eaLnBrk="1" latinLnBrk="0" hangingPunct="1">
              <a:lnSpc>
                <a:spcPct val="90000"/>
              </a:lnSpc>
              <a:spcBef>
                <a:spcPct val="0"/>
              </a:spcBef>
              <a:buNone/>
              <a:defRPr sz="4000" b="1" i="0" kern="1200">
                <a:solidFill>
                  <a:schemeClr val="bg1"/>
                </a:solidFill>
                <a:latin typeface="Arial Black" panose="020B0604020202020204" pitchFamily="34" charset="0"/>
                <a:ea typeface="+mj-ea"/>
                <a:cs typeface="Arial Black" panose="020B0604020202020204" pitchFamily="34" charset="0"/>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Black" panose="020B0A04020102020204" pitchFamily="34" charset="0"/>
                <a:ea typeface="+mj-ea"/>
              </a:rPr>
              <a:t>En termes de soins </a:t>
            </a:r>
            <a:r>
              <a:rPr kumimoji="0" lang="fr-FR" sz="1400" b="0" i="0" u="none" strike="noStrike" kern="1200" cap="none" spc="0" normalizeH="0" baseline="0" noProof="0" dirty="0" err="1">
                <a:ln>
                  <a:noFill/>
                </a:ln>
                <a:solidFill>
                  <a:prstClr val="black"/>
                </a:solidFill>
                <a:effectLst/>
                <a:uLnTx/>
                <a:uFillTx/>
                <a:latin typeface="Arial Black" panose="020B0A04020102020204" pitchFamily="34" charset="0"/>
                <a:ea typeface="+mj-ea"/>
              </a:rPr>
              <a:t>prénatals</a:t>
            </a:r>
            <a:r>
              <a:rPr kumimoji="0" lang="fr-FR" sz="1400" b="0" i="0" u="none" strike="noStrike" kern="1200" cap="none" spc="0" normalizeH="0" baseline="0" noProof="0" dirty="0">
                <a:ln>
                  <a:noFill/>
                </a:ln>
                <a:solidFill>
                  <a:prstClr val="black"/>
                </a:solidFill>
                <a:effectLst/>
                <a:uLnTx/>
                <a:uFillTx/>
                <a:latin typeface="Arial Black" panose="020B0A04020102020204" pitchFamily="34" charset="0"/>
                <a:ea typeface="+mj-ea"/>
              </a:rPr>
              <a:t> offerts par un prestataire qualifié chez les moins de 20 ans ,</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le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graphique</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1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montre</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que le Senegal et le Burkina Faso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enregistrent</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le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meuilleur</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taux</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(97,9 % et 96,3 %). Quant à </a:t>
            </a:r>
            <a:r>
              <a:rPr kumimoji="0" lang="fr-FR"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l’accouchement assisté</a:t>
            </a:r>
            <a:r>
              <a:rPr kumimoji="0" lang="fr-FR" sz="1400" b="0" i="0" u="none" strike="noStrike" kern="1200" cap="none" spc="0" normalizeH="0" baseline="0" noProof="0" dirty="0">
                <a:ln>
                  <a:noFill/>
                </a:ln>
                <a:solidFill>
                  <a:prstClr val="black"/>
                </a:solidFill>
                <a:effectLst/>
                <a:uLnTx/>
                <a:uFillTx/>
                <a:latin typeface="Arial Black" panose="020B0A04020102020204" pitchFamily="34" charset="0"/>
                <a:ea typeface="+mj-ea"/>
              </a:rPr>
              <a:t> par un prestataire qualifié toujours chez les moins de 20 ans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c’est</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le Benin suivi du Senegal qui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enregistrent</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le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meuiller</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a:t>
            </a:r>
            <a:r>
              <a:rPr kumimoji="0" lang="en-US" sz="1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Arial"/>
              </a:rPr>
              <a:t>taux</a:t>
            </a: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a:rPr>
              <a:t> (77,7 % et 77 %).</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j-ea"/>
            </a:endParaRPr>
          </a:p>
        </p:txBody>
      </p:sp>
    </p:spTree>
    <p:extLst>
      <p:ext uri="{BB962C8B-B14F-4D97-AF65-F5344CB8AC3E}">
        <p14:creationId xmlns:p14="http://schemas.microsoft.com/office/powerpoint/2010/main" val="1585649267"/>
      </p:ext>
    </p:extLst>
  </p:cSld>
  <p:clrMapOvr>
    <a:masterClrMapping/>
  </p:clrMapOvr>
  <mc:AlternateContent xmlns:mc="http://schemas.openxmlformats.org/markup-compatibility/2006" xmlns:p14="http://schemas.microsoft.com/office/powerpoint/2010/main">
    <mc:Choice Requires="p14">
      <p:transition spd="slow" p14:dur="2000" advTm="28572"/>
    </mc:Choice>
    <mc:Fallback xmlns="">
      <p:transition spd="slow" advTm="2857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308919" y="928194"/>
            <a:ext cx="3771475" cy="4558205"/>
          </a:xfrm>
        </p:spPr>
        <p:txBody>
          <a:bodyPr/>
          <a:lstStyle/>
          <a:p>
            <a:pPr algn="ctr"/>
            <a:r>
              <a:rPr lang="fr-FR" sz="3600" dirty="0"/>
              <a:t>Obstacles au niveau régional à l'accès aux soins de santé pour les adolescentes enceintes </a:t>
            </a:r>
            <a:br>
              <a:rPr lang="fr-FR" sz="3600" dirty="0"/>
            </a:br>
            <a:r>
              <a:rPr lang="fr-FR" sz="3600" dirty="0"/>
              <a:t>1/2</a:t>
            </a:r>
            <a:br>
              <a:rPr lang="fr-FR" sz="36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fr-FR" sz="3600" dirty="0"/>
          </a:p>
        </p:txBody>
      </p:sp>
      <p:sp>
        <p:nvSpPr>
          <p:cNvPr id="5" name="ZoneTexte 4">
            <a:extLst>
              <a:ext uri="{FF2B5EF4-FFF2-40B4-BE49-F238E27FC236}">
                <a16:creationId xmlns:a16="http://schemas.microsoft.com/office/drawing/2014/main" id="{3D2DAA8D-6F08-084C-81C5-7A0C52DB7776}"/>
              </a:ext>
            </a:extLst>
          </p:cNvPr>
          <p:cNvSpPr txBox="1"/>
          <p:nvPr/>
        </p:nvSpPr>
        <p:spPr>
          <a:xfrm>
            <a:off x="4283767" y="594561"/>
            <a:ext cx="7431983" cy="5509200"/>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Facteurs individuels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Autonomie limitée (pouvoir de décision).</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Faible taux d'alphabétisation des adolescentes.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Manque de sensibilisation et d'information sur leur santé et les services de santé existants. </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Les contraintes financières.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Facteurs socioculturels </a:t>
            </a:r>
            <a:r>
              <a:rPr kumimoji="0" lang="fr-FR" sz="2400" b="1" i="0" u="none" strike="noStrike" kern="1200" cap="none" spc="0" normalizeH="0" baseline="30000" dirty="0">
                <a:ln>
                  <a:noFill/>
                </a:ln>
                <a:solidFill>
                  <a:srgbClr val="C00000"/>
                </a:solidFill>
                <a:effectLst/>
                <a:uLnTx/>
                <a:uFillTx/>
                <a:latin typeface="Arial" panose="020B0604020202020204" pitchFamily="34" charset="0"/>
                <a:ea typeface="+mn-ea"/>
                <a:cs typeface="Arial" panose="020B0604020202020204" pitchFamily="34" charset="0"/>
              </a:rPr>
              <a:t>14, 15</a:t>
            </a:r>
            <a:endParaRPr kumimoji="0" lang="fr-FR" sz="2400" b="1" i="0"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Normes sociales profondément enracinées concernant le genre et la sexualité/la discrimination sexuelle.</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Mariage d'enfants / grossesse d'adolescentes.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Perception de la communauté et des prestataires de services envers les filles mariées non mariées et/ou non enregistrées (attitude de jugement).</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Déterminants socio-économiques, surprotection des filles</a:t>
            </a:r>
            <a:r>
              <a:rPr kumimoji="0" lang="fr-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56664415"/>
      </p:ext>
    </p:extLst>
  </p:cSld>
  <p:clrMapOvr>
    <a:masterClrMapping/>
  </p:clrMapOvr>
  <mc:AlternateContent xmlns:mc="http://schemas.openxmlformats.org/markup-compatibility/2006" xmlns:p14="http://schemas.microsoft.com/office/powerpoint/2010/main">
    <mc:Choice Requires="p14">
      <p:transition spd="slow" p14:dur="2000" advTm="24146"/>
    </mc:Choice>
    <mc:Fallback xmlns="">
      <p:transition spd="slow" advTm="2414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407775" y="1122747"/>
            <a:ext cx="3505417" cy="4140370"/>
          </a:xfrm>
        </p:spPr>
        <p:txBody>
          <a:bodyPr/>
          <a:lstStyle/>
          <a:p>
            <a:pPr algn="ctr"/>
            <a:r>
              <a:rPr lang="fr-FR" sz="3200" dirty="0"/>
              <a:t>Obstacles au niveau régional à l'accès aux soins de santé pour les adolescentes enceintes </a:t>
            </a:r>
            <a:br>
              <a:rPr lang="fr-FR" sz="3200" dirty="0"/>
            </a:br>
            <a:r>
              <a:rPr lang="fr-FR" sz="3200" dirty="0"/>
              <a:t>2/2</a:t>
            </a:r>
            <a:br>
              <a:rPr lang="fr-FR" sz="36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fr-FR" sz="3600" dirty="0"/>
          </a:p>
        </p:txBody>
      </p:sp>
      <p:sp>
        <p:nvSpPr>
          <p:cNvPr id="5" name="ZoneTexte 4">
            <a:extLst>
              <a:ext uri="{FF2B5EF4-FFF2-40B4-BE49-F238E27FC236}">
                <a16:creationId xmlns:a16="http://schemas.microsoft.com/office/drawing/2014/main" id="{3D2DAA8D-6F08-084C-81C5-7A0C52DB7776}"/>
              </a:ext>
            </a:extLst>
          </p:cNvPr>
          <p:cNvSpPr txBox="1"/>
          <p:nvPr/>
        </p:nvSpPr>
        <p:spPr>
          <a:xfrm>
            <a:off x="4008885" y="1122747"/>
            <a:ext cx="7589557" cy="4970591"/>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sw-FR" sz="2800" b="1" i="0"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Offre de services de santé</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gsw-FR" sz="600" b="1" i="0"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gsw-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Manque de disponibilité des services : Les services de santé maternelle et infantile ne sont souvent pas axés sur les jeunes mères pour la première fois.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endParaRPr kumimoji="0" lang="gsw-FR" sz="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gsw-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Manque d'accès et de qualité des soins : Infrastructures médiocres, insuffisance dans le respect de la vie privée et de la confidentialité, coût élévé des services.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endParaRPr kumimoji="0" lang="gsw-FR" sz="7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gsw-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Manque de respect et mauvais traitements pendant l'accouchement. </a:t>
            </a:r>
            <a:r>
              <a:rPr kumimoji="0" lang="gsw-FR" sz="1800" b="0" i="0" u="none" strike="noStrike" kern="1200" cap="none" spc="0" normalizeH="0" baseline="30000" dirty="0">
                <a:ln>
                  <a:noFill/>
                </a:ln>
                <a:solidFill>
                  <a:prstClr val="black"/>
                </a:solidFill>
                <a:effectLst/>
                <a:uLnTx/>
                <a:uFillTx/>
                <a:latin typeface="Arial" panose="020B0604020202020204" pitchFamily="34" charset="0"/>
                <a:ea typeface="+mn-ea"/>
                <a:cs typeface="Arial" panose="020B0604020202020204" pitchFamily="34" charset="0"/>
              </a:rPr>
              <a:t>15,16, 17</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endParaRPr kumimoji="0" lang="gsw-FR" sz="600" b="0" i="0" u="none" strike="noStrike" kern="1200" cap="none" spc="0" normalizeH="0" baseline="30000" dirty="0">
              <a:ln>
                <a:noFill/>
              </a:ln>
              <a:solidFill>
                <a:prstClr val="black"/>
              </a:solidFill>
              <a:effectLst/>
              <a:uLnTx/>
              <a:uFillTx/>
              <a:latin typeface="Arial" panose="020B0604020202020204" pitchFamily="34" charset="0"/>
              <a:ea typeface="+mn-ea"/>
              <a:cs typeface="Arial" panose="020B0604020202020204" pitchFamily="34" charset="0"/>
            </a:endParaRPr>
          </a:p>
          <a:p>
            <a:pPr marL="399600" marR="0" lvl="0" indent="-399600" defTabSz="914400" rtl="0" eaLnBrk="1" fontAlgn="auto" latinLnBrk="0" hangingPunct="1">
              <a:lnSpc>
                <a:spcPct val="100000"/>
              </a:lnSpc>
              <a:spcBef>
                <a:spcPts val="0"/>
              </a:spcBef>
              <a:spcAft>
                <a:spcPts val="0"/>
              </a:spcAft>
              <a:buClrTx/>
              <a:buSzTx/>
              <a:buFont typeface="+mj-lt"/>
              <a:buAutoNum type="romanUcPeriod" startAt="4"/>
              <a:tabLst/>
              <a:defRPr/>
            </a:pPr>
            <a:r>
              <a:rPr kumimoji="0" lang="gsw-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Retard dans la réception de soins adéquats dans un établissement existant : systèmes de triage inefficaces, insuffisances en compétences et en nombre des soignants, des équipements et des fournitures inadéquats ainsi qu’ une absence d'un système d'orientation.</a:t>
            </a:r>
          </a:p>
          <a:p>
            <a:pPr marL="399600" marR="0" lvl="0" indent="-399600" defTabSz="914400" rtl="0" eaLnBrk="1" fontAlgn="auto" latinLnBrk="0" hangingPunct="1">
              <a:lnSpc>
                <a:spcPct val="100000"/>
              </a:lnSpc>
              <a:spcBef>
                <a:spcPts val="0"/>
              </a:spcBef>
              <a:spcAft>
                <a:spcPts val="0"/>
              </a:spcAft>
              <a:buClrTx/>
              <a:buSzTx/>
              <a:buFont typeface="+mj-lt"/>
              <a:buAutoNum type="romanUcPeriod" startAt="4"/>
              <a:tabLst/>
              <a:defRPr/>
            </a:pPr>
            <a:endParaRPr kumimoji="0" lang="gsw-FR" sz="600" b="0" i="0" u="none" strike="noStrike" kern="1200" cap="none" spc="0" normalizeH="0" baseline="30000" dirty="0">
              <a:ln>
                <a:noFill/>
              </a:ln>
              <a:solidFill>
                <a:prstClr val="black"/>
              </a:solidFill>
              <a:effectLst/>
              <a:uLnTx/>
              <a:uFillTx/>
              <a:latin typeface="Arial" panose="020B0604020202020204" pitchFamily="34" charset="0"/>
              <a:ea typeface="+mn-ea"/>
              <a:cs typeface="Arial" panose="020B0604020202020204" pitchFamily="34" charset="0"/>
            </a:endParaRPr>
          </a:p>
          <a:p>
            <a:pPr marL="399600" marR="0" lvl="0" indent="-399600" defTabSz="914400" rtl="0" eaLnBrk="1" fontAlgn="auto" latinLnBrk="0" hangingPunct="1">
              <a:lnSpc>
                <a:spcPct val="100000"/>
              </a:lnSpc>
              <a:spcBef>
                <a:spcPts val="0"/>
              </a:spcBef>
              <a:spcAft>
                <a:spcPts val="0"/>
              </a:spcAft>
              <a:buClrTx/>
              <a:buSzTx/>
              <a:buFont typeface="+mj-lt"/>
              <a:buAutoNum type="romanUcPeriod" startAt="4"/>
              <a:tabLst/>
              <a:defRPr/>
            </a:pPr>
            <a:r>
              <a:rPr kumimoji="0" lang="gsw-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Conflits, contextes humanitaires, pandémie de Covid-19.</a:t>
            </a: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3005103"/>
      </p:ext>
    </p:extLst>
  </p:cSld>
  <p:clrMapOvr>
    <a:masterClrMapping/>
  </p:clrMapOvr>
  <mc:AlternateContent xmlns:mc="http://schemas.openxmlformats.org/markup-compatibility/2006" xmlns:p14="http://schemas.microsoft.com/office/powerpoint/2010/main">
    <mc:Choice Requires="p14">
      <p:transition spd="slow" p14:dur="2000" advTm="47964"/>
    </mc:Choice>
    <mc:Fallback xmlns="">
      <p:transition spd="slow" advTm="4796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259492" y="1317435"/>
            <a:ext cx="4793769" cy="4595275"/>
          </a:xfrm>
        </p:spPr>
        <p:txBody>
          <a:bodyPr/>
          <a:lstStyle/>
          <a:p>
            <a:pPr algn="ctr"/>
            <a:r>
              <a:rPr lang="fr-FR" sz="3600" dirty="0">
                <a:solidFill>
                  <a:srgbClr val="E62D5B"/>
                </a:solidFill>
                <a:latin typeface="Arial Black" panose="020B0A04020102020204" pitchFamily="34" charset="0"/>
              </a:rPr>
              <a:t>Initiative régionale 1 </a:t>
            </a:r>
            <a:br>
              <a:rPr lang="fr-FR" sz="3600" dirty="0">
                <a:latin typeface="Arial Black" panose="020B0A04020102020204" pitchFamily="34" charset="0"/>
              </a:rPr>
            </a:br>
            <a:r>
              <a:rPr lang="fr-FR" sz="3600" dirty="0">
                <a:latin typeface="Arial Black" panose="020B0A04020102020204" pitchFamily="34" charset="0"/>
              </a:rPr>
              <a:t>Initiative en faveur des adolescents Niger </a:t>
            </a:r>
            <a:br>
              <a:rPr lang="fr-FR" sz="3600" dirty="0">
                <a:latin typeface="Arial Black" panose="020B0A04020102020204" pitchFamily="34" charset="0"/>
              </a:rPr>
            </a:br>
            <a:r>
              <a:rPr lang="fr-FR" sz="3600" dirty="0">
                <a:latin typeface="Arial Black" panose="020B0A04020102020204" pitchFamily="34" charset="0"/>
              </a:rPr>
              <a:t>1/2 </a:t>
            </a:r>
            <a:r>
              <a:rPr lang="fr-FR" sz="3600" baseline="30000" dirty="0">
                <a:latin typeface="Arial Black" panose="020B0A04020102020204" pitchFamily="34" charset="0"/>
              </a:rPr>
              <a:t>18</a:t>
            </a:r>
            <a:br>
              <a:rPr lang="fr-FR" sz="360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3600" dirty="0">
              <a:latin typeface="Arial Black" panose="020B0A04020102020204" pitchFamily="34" charset="0"/>
            </a:endParaRPr>
          </a:p>
        </p:txBody>
      </p:sp>
      <p:sp>
        <p:nvSpPr>
          <p:cNvPr id="5" name="ZoneTexte 4">
            <a:extLst>
              <a:ext uri="{FF2B5EF4-FFF2-40B4-BE49-F238E27FC236}">
                <a16:creationId xmlns:a16="http://schemas.microsoft.com/office/drawing/2014/main" id="{3D2DAA8D-6F08-084C-81C5-7A0C52DB7776}"/>
              </a:ext>
            </a:extLst>
          </p:cNvPr>
          <p:cNvSpPr txBox="1"/>
          <p:nvPr/>
        </p:nvSpPr>
        <p:spPr>
          <a:xfrm>
            <a:off x="5053262" y="322708"/>
            <a:ext cx="6719637" cy="618630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2013,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lancement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avec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l’appui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technique et financier du UNFPA.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 Initiative </a:t>
            </a:r>
            <a:r>
              <a:rPr kumimoji="0" lang="en-US" sz="2200" b="1" i="0" u="none" strike="noStrike" kern="1200" cap="none" spc="0" normalizeH="0" baseline="0" noProof="0" dirty="0" err="1">
                <a:ln>
                  <a:noFill/>
                </a:ln>
                <a:solidFill>
                  <a:srgbClr val="FF6600"/>
                </a:solidFill>
                <a:effectLst/>
                <a:uLnTx/>
                <a:uFillTx/>
                <a:latin typeface="Arial" panose="020B0604020202020204" pitchFamily="34" charset="0"/>
                <a:ea typeface="+mn-ea"/>
                <a:cs typeface="Arial" panose="020B0604020202020204" pitchFamily="34" charset="0"/>
              </a:rPr>
              <a:t>en</a:t>
            </a:r>
            <a:r>
              <a:rPr kumimoji="0" lang="en-US" sz="22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 </a:t>
            </a:r>
            <a:r>
              <a:rPr kumimoji="0" lang="en-US" sz="2200" b="1" i="0" u="none" strike="noStrike" kern="1200" cap="none" spc="0" normalizeH="0" baseline="0" noProof="0" dirty="0" err="1">
                <a:ln>
                  <a:noFill/>
                </a:ln>
                <a:solidFill>
                  <a:srgbClr val="FF6600"/>
                </a:solidFill>
                <a:effectLst/>
                <a:uLnTx/>
                <a:uFillTx/>
                <a:latin typeface="Arial" panose="020B0604020202020204" pitchFamily="34" charset="0"/>
                <a:ea typeface="+mn-ea"/>
                <a:cs typeface="Arial" panose="020B0604020202020204" pitchFamily="34" charset="0"/>
              </a:rPr>
              <a:t>faveur</a:t>
            </a:r>
            <a:r>
              <a:rPr kumimoji="0" lang="en-US" sz="22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 des </a:t>
            </a:r>
            <a:r>
              <a:rPr kumimoji="0" lang="en-US" sz="2200" b="1" i="0" u="none" strike="noStrike" kern="1200" cap="none" spc="0" normalizeH="0" baseline="0" noProof="0" dirty="0" err="1">
                <a:ln>
                  <a:noFill/>
                </a:ln>
                <a:solidFill>
                  <a:srgbClr val="FF6600"/>
                </a:solidFill>
                <a:effectLst/>
                <a:uLnTx/>
                <a:uFillTx/>
                <a:latin typeface="Arial" panose="020B0604020202020204" pitchFamily="34" charset="0"/>
                <a:ea typeface="+mn-ea"/>
                <a:cs typeface="Arial" panose="020B0604020202020204" pitchFamily="34" charset="0"/>
              </a:rPr>
              <a:t>adolescentes</a:t>
            </a:r>
            <a:r>
              <a:rPr kumimoji="0" lang="en-US" sz="22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 - Le savoir pour la </a:t>
            </a:r>
            <a:r>
              <a:rPr kumimoji="0" lang="en-US" sz="2200" b="1" i="0" u="none" strike="noStrike" kern="1200" cap="none" spc="0" normalizeH="0" baseline="0" noProof="0" dirty="0" err="1">
                <a:ln>
                  <a:noFill/>
                </a:ln>
                <a:solidFill>
                  <a:srgbClr val="FF6600"/>
                </a:solidFill>
                <a:effectLst/>
                <a:uLnTx/>
                <a:uFillTx/>
                <a:latin typeface="Arial" panose="020B0604020202020204" pitchFamily="34" charset="0"/>
                <a:ea typeface="+mn-ea"/>
                <a:cs typeface="Arial" panose="020B0604020202020204" pitchFamily="34" charset="0"/>
              </a:rPr>
              <a:t>dignité</a:t>
            </a:r>
            <a:r>
              <a:rPr kumimoji="0" lang="en-US" sz="22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 - ILLIMIN ZAMAN DUNIA - BURKINATAREY BAYREY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CA"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Concerne les adolescentes âgées  de 10 à 19 ans, jamais scolarisées ou déscolarisées, mariées ou non mariées qui  se réunissent dans un Espace Sûr pour recevoir un enseignement modulaire et de cours d’alphabétisation.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Objectif</a:t>
            </a:r>
          </a:p>
          <a:p>
            <a:pPr marL="285750" marR="0" lvl="0" indent="-285750" defTabSz="914400" rtl="0" eaLnBrk="1" fontAlgn="auto" latinLnBrk="0" hangingPunct="1">
              <a:lnSpc>
                <a:spcPct val="100000"/>
              </a:lnSpc>
              <a:spcBef>
                <a:spcPts val="0"/>
              </a:spcBef>
              <a:spcAft>
                <a:spcPts val="0"/>
              </a:spcAft>
              <a:buClrTx/>
              <a:buSzTx/>
              <a:buFont typeface="Wingdings" charset="2"/>
              <a:buChar char="§"/>
              <a:tabLst/>
              <a:defRPr/>
            </a:pPr>
            <a:r>
              <a:rPr kumimoji="0" lang="gsw-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Réduire la vulnérabilité des adolescentes, des jeunes filles et femmes par l’autonomisation.</a:t>
            </a:r>
          </a:p>
          <a:p>
            <a:pPr marL="285750" marR="0" lvl="0" indent="-285750" defTabSz="914400" rtl="0" eaLnBrk="1" fontAlgn="auto" latinLnBrk="0" hangingPunct="1">
              <a:lnSpc>
                <a:spcPct val="100000"/>
              </a:lnSpc>
              <a:spcBef>
                <a:spcPts val="0"/>
              </a:spcBef>
              <a:spcAft>
                <a:spcPts val="0"/>
              </a:spcAft>
              <a:buClrTx/>
              <a:buSzTx/>
              <a:buFont typeface="Wingdings" charset="2"/>
              <a:buChar char="§"/>
              <a:tabLst/>
              <a:defRPr/>
            </a:pPr>
            <a:r>
              <a:rPr kumimoji="0" lang="gsw-F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Lutter contre le mariage forcé, les mariages d’enfants, et les grossesses à travers leur autonomisation.</a:t>
            </a:r>
          </a:p>
        </p:txBody>
      </p:sp>
    </p:spTree>
    <p:extLst>
      <p:ext uri="{BB962C8B-B14F-4D97-AF65-F5344CB8AC3E}">
        <p14:creationId xmlns:p14="http://schemas.microsoft.com/office/powerpoint/2010/main" val="212814969"/>
      </p:ext>
    </p:extLst>
  </p:cSld>
  <p:clrMapOvr>
    <a:masterClrMapping/>
  </p:clrMapOvr>
  <mc:AlternateContent xmlns:mc="http://schemas.openxmlformats.org/markup-compatibility/2006" xmlns:p14="http://schemas.microsoft.com/office/powerpoint/2010/main">
    <mc:Choice Requires="p14">
      <p:transition spd="slow" p14:dur="2000" advTm="28504"/>
    </mc:Choice>
    <mc:Fallback xmlns="">
      <p:transition spd="slow" advTm="285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dirty="0"/>
              <a:t>Plan du module</a:t>
            </a:r>
          </a:p>
        </p:txBody>
      </p:sp>
      <p:sp>
        <p:nvSpPr>
          <p:cNvPr id="6" name="Subtitle 1">
            <a:extLst>
              <a:ext uri="{FF2B5EF4-FFF2-40B4-BE49-F238E27FC236}">
                <a16:creationId xmlns:a16="http://schemas.microsoft.com/office/drawing/2014/main" id="{FC0AD352-9EAE-6E1B-98A2-5B8E2C34376A}"/>
              </a:ext>
            </a:extLst>
          </p:cNvPr>
          <p:cNvSpPr>
            <a:spLocks noGrp="1"/>
          </p:cNvSpPr>
          <p:nvPr>
            <p:ph type="body" sz="quarter" idx="13"/>
          </p:nvPr>
        </p:nvSpPr>
        <p:spPr/>
        <p:txBody>
          <a:bodyPr/>
          <a:lstStyle/>
          <a:p>
            <a:r>
              <a:rPr lang="fr-FR" sz="2400" b="1" dirty="0">
                <a:solidFill>
                  <a:srgbClr val="58C3EB"/>
                </a:solidFill>
              </a:rPr>
              <a:t>PERSPECTIVE GLOBALE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Définition des concepts clés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Rationnel en matière de conseil et d’offres de soins et services prénatals, intrapartum et postnatals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Considérations d’ordre programmatique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Lignes directrices </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Mesures spécifiques dans le contexte de COVID-19 ou autres crises</a:t>
            </a:r>
          </a:p>
          <a:p>
            <a:endParaRPr lang="fr-FR" sz="2400" b="1" dirty="0"/>
          </a:p>
          <a:p>
            <a:r>
              <a:rPr lang="fr-FR" sz="2400" b="1" dirty="0">
                <a:solidFill>
                  <a:srgbClr val="58C3EB"/>
                </a:solidFill>
              </a:rPr>
              <a:t>PERSPECTIVES REGIONALES</a:t>
            </a:r>
          </a:p>
          <a:p>
            <a:pPr marL="342900" indent="-342900">
              <a:buClr>
                <a:srgbClr val="58C3EB"/>
              </a:buClr>
              <a:buFont typeface="Wingdings" panose="05000000000000000000" pitchFamily="2" charset="2"/>
              <a:buChar char="ü"/>
            </a:pPr>
            <a:r>
              <a:rPr lang="fr-FR" sz="2200" dirty="0"/>
              <a:t>Obstacles au niveau régional à l'accès aux soins de santé pour les adolescentes enceintes</a:t>
            </a:r>
            <a:endPar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Défis et initiatives régionales</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Principaux messages sur le soins et services prénatals, intrapartum et postnatals</a:t>
            </a:r>
          </a:p>
          <a:p>
            <a:endParaRPr lang="fr-FR" dirty="0"/>
          </a:p>
        </p:txBody>
      </p:sp>
    </p:spTree>
    <p:extLst>
      <p:ext uri="{BB962C8B-B14F-4D97-AF65-F5344CB8AC3E}">
        <p14:creationId xmlns:p14="http://schemas.microsoft.com/office/powerpoint/2010/main" val="151459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254744" y="1298901"/>
            <a:ext cx="3584177" cy="4397567"/>
          </a:xfrm>
        </p:spPr>
        <p:txBody>
          <a:bodyPr/>
          <a:lstStyle/>
          <a:p>
            <a:pPr algn="ctr"/>
            <a:r>
              <a:rPr lang="fr-FR" sz="3600" dirty="0">
                <a:solidFill>
                  <a:srgbClr val="E62D5B"/>
                </a:solidFill>
              </a:rPr>
              <a:t>Initiative régionale 1</a:t>
            </a:r>
            <a:br>
              <a:rPr lang="fr-FR" sz="3600" dirty="0"/>
            </a:br>
            <a:r>
              <a:rPr lang="fr-FR" sz="3600" dirty="0"/>
              <a:t> Initiative en faveur des adolescents Niger 2/2 </a:t>
            </a:r>
            <a:r>
              <a:rPr lang="fr-FR" sz="2400" baseline="30000" dirty="0"/>
              <a:t>18</a:t>
            </a:r>
            <a:br>
              <a:rPr lang="fr-FR" sz="36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fr-FR" sz="3600" dirty="0"/>
          </a:p>
        </p:txBody>
      </p:sp>
      <p:sp>
        <p:nvSpPr>
          <p:cNvPr id="5" name="ZoneTexte 4">
            <a:extLst>
              <a:ext uri="{FF2B5EF4-FFF2-40B4-BE49-F238E27FC236}">
                <a16:creationId xmlns:a16="http://schemas.microsoft.com/office/drawing/2014/main" id="{3D2DAA8D-6F08-084C-81C5-7A0C52DB7776}"/>
              </a:ext>
            </a:extLst>
          </p:cNvPr>
          <p:cNvSpPr txBox="1"/>
          <p:nvPr/>
        </p:nvSpPr>
        <p:spPr>
          <a:xfrm>
            <a:off x="3994484" y="1196766"/>
            <a:ext cx="7778417" cy="421653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Résultats</a:t>
            </a:r>
            <a:endPar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résultats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significatifs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bénéficiaires connaissent leurs droits en matière de mariage précoce ou forcé. Ils sont plus conscients des conséquences des mariages précoces.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Elles ont appris à écrire et à calculer.</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Elles ont une meilleure compréhension des questions financières.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Elles disent que le programme les a motivées à s'engager dans des activités génératrices de revenus et à gagner de l'argent.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5627089"/>
      </p:ext>
    </p:extLst>
  </p:cSld>
  <p:clrMapOvr>
    <a:masterClrMapping/>
  </p:clrMapOvr>
  <mc:AlternateContent xmlns:mc="http://schemas.openxmlformats.org/markup-compatibility/2006" xmlns:p14="http://schemas.microsoft.com/office/powerpoint/2010/main">
    <mc:Choice Requires="p14">
      <p:transition spd="slow" p14:dur="2000" advTm="29855"/>
    </mc:Choice>
    <mc:Fallback xmlns="">
      <p:transition spd="slow" advTm="2985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74C35B8-B4C7-789A-9379-C13DA8758201}"/>
              </a:ext>
            </a:extLst>
          </p:cNvPr>
          <p:cNvPicPr>
            <a:picLocks noGrp="1" noChangeAspect="1"/>
          </p:cNvPicPr>
          <p:nvPr>
            <p:ph idx="1"/>
          </p:nvPr>
        </p:nvPicPr>
        <p:blipFill>
          <a:blip r:embed="rId3"/>
          <a:stretch>
            <a:fillRect/>
          </a:stretch>
        </p:blipFill>
        <p:spPr>
          <a:xfrm>
            <a:off x="1672207" y="315618"/>
            <a:ext cx="8847587" cy="5113463"/>
          </a:xfrm>
        </p:spPr>
      </p:pic>
      <p:sp>
        <p:nvSpPr>
          <p:cNvPr id="6" name="Title 1">
            <a:extLst>
              <a:ext uri="{FF2B5EF4-FFF2-40B4-BE49-F238E27FC236}">
                <a16:creationId xmlns:a16="http://schemas.microsoft.com/office/drawing/2014/main" id="{7B5733E1-F940-9331-DBE8-77767D49DB10}"/>
              </a:ext>
            </a:extLst>
          </p:cNvPr>
          <p:cNvSpPr>
            <a:spLocks noGrp="1"/>
          </p:cNvSpPr>
          <p:nvPr>
            <p:ph type="title"/>
          </p:nvPr>
        </p:nvSpPr>
        <p:spPr>
          <a:xfrm>
            <a:off x="1672207" y="5625699"/>
            <a:ext cx="8847587" cy="661737"/>
          </a:xfrm>
        </p:spPr>
        <p:txBody>
          <a:bodyPr/>
          <a:lstStyle/>
          <a:p>
            <a:pPr algn="ctr"/>
            <a:r>
              <a:rPr lang="fr-FR" sz="3600" dirty="0"/>
              <a:t> </a:t>
            </a:r>
            <a:r>
              <a:rPr lang="fr-FR" sz="2800" dirty="0">
                <a:solidFill>
                  <a:srgbClr val="FF0000"/>
                </a:solidFill>
              </a:rPr>
              <a:t>Initiative en faveur des adolescents Niger </a:t>
            </a:r>
            <a:br>
              <a:rPr lang="fr-FR" sz="28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fr-FR" sz="2800" dirty="0"/>
          </a:p>
        </p:txBody>
      </p:sp>
    </p:spTree>
    <p:extLst>
      <p:ext uri="{BB962C8B-B14F-4D97-AF65-F5344CB8AC3E}">
        <p14:creationId xmlns:p14="http://schemas.microsoft.com/office/powerpoint/2010/main" val="3486310969"/>
      </p:ext>
    </p:extLst>
  </p:cSld>
  <p:clrMapOvr>
    <a:masterClrMapping/>
  </p:clrMapOvr>
  <mc:AlternateContent xmlns:mc="http://schemas.openxmlformats.org/markup-compatibility/2006" xmlns:p14="http://schemas.microsoft.com/office/powerpoint/2010/main">
    <mc:Choice Requires="p14">
      <p:transition spd="slow" p14:dur="2000" advTm="21159"/>
    </mc:Choice>
    <mc:Fallback xmlns="">
      <p:transition spd="slow" advTm="2115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419101" y="1558392"/>
            <a:ext cx="3864666" cy="3513337"/>
          </a:xfrm>
        </p:spPr>
        <p:txBody>
          <a:bodyPr/>
          <a:lstStyle/>
          <a:p>
            <a:pPr algn="ctr"/>
            <a:r>
              <a:rPr lang="fr-FR" sz="3600" dirty="0">
                <a:solidFill>
                  <a:srgbClr val="E62D5B"/>
                </a:solidFill>
                <a:latin typeface="Arial Black" panose="020B0A04020102020204" pitchFamily="34" charset="0"/>
              </a:rPr>
              <a:t>Initiative régionale 2 </a:t>
            </a:r>
            <a:br>
              <a:rPr lang="fr-FR" sz="3600" dirty="0">
                <a:latin typeface="Arial Black" panose="020B0A04020102020204" pitchFamily="34" charset="0"/>
              </a:rPr>
            </a:br>
            <a:r>
              <a:rPr lang="fr-FR" sz="3600" dirty="0">
                <a:latin typeface="Arial Black" panose="020B0A04020102020204" pitchFamily="34" charset="0"/>
              </a:rPr>
              <a:t>programmes « Parents pour la première fois » (PPPF) 1/2 </a:t>
            </a:r>
            <a:r>
              <a:rPr lang="fr-FR" sz="3600" baseline="30000" dirty="0">
                <a:latin typeface="Arial Black" panose="020B0A04020102020204" pitchFamily="34" charset="0"/>
              </a:rPr>
              <a:t>19</a:t>
            </a:r>
            <a:br>
              <a:rPr lang="fr-FR" sz="360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3600" dirty="0">
              <a:latin typeface="Arial Black" panose="020B0A04020102020204" pitchFamily="34" charset="0"/>
            </a:endParaRPr>
          </a:p>
        </p:txBody>
      </p:sp>
      <p:sp>
        <p:nvSpPr>
          <p:cNvPr id="5" name="ZoneTexte 4">
            <a:extLst>
              <a:ext uri="{FF2B5EF4-FFF2-40B4-BE49-F238E27FC236}">
                <a16:creationId xmlns:a16="http://schemas.microsoft.com/office/drawing/2014/main" id="{3D2DAA8D-6F08-084C-81C5-7A0C52DB7776}"/>
              </a:ext>
            </a:extLst>
          </p:cNvPr>
          <p:cNvSpPr txBox="1"/>
          <p:nvPr/>
        </p:nvSpPr>
        <p:spPr>
          <a:xfrm>
            <a:off x="4499810" y="1033588"/>
            <a:ext cx="7273090" cy="489364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programmes PPPF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été mise en œuvre de 2014 à 2020 dans trois pays: le Burkina Faso, le Nigéria et la Tanzanie.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ible</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les jeunes femmes de moins de 25 ans qui sont enceintes pour la première fois ou qui ont un seul enfant, et leurs partenaires masculins.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Objectifs</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programme PPPF se focalise intentionnelle sur cette catégorie de parents, à la fois pour assurer la santé du couple et influencer le bien-être et la santé de leur premier enfant et de tous les enfants qui suivront.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04956567"/>
      </p:ext>
    </p:extLst>
  </p:cSld>
  <p:clrMapOvr>
    <a:masterClrMapping/>
  </p:clrMapOvr>
  <mc:AlternateContent xmlns:mc="http://schemas.openxmlformats.org/markup-compatibility/2006" xmlns:p14="http://schemas.microsoft.com/office/powerpoint/2010/main">
    <mc:Choice Requires="p14">
      <p:transition spd="slow" p14:dur="2000" advTm="22269"/>
    </mc:Choice>
    <mc:Fallback xmlns="">
      <p:transition spd="slow" advTm="2226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247135" y="1138261"/>
            <a:ext cx="4036631" cy="4434637"/>
          </a:xfrm>
        </p:spPr>
        <p:txBody>
          <a:bodyPr/>
          <a:lstStyle/>
          <a:p>
            <a:pPr algn="ctr"/>
            <a:r>
              <a:rPr lang="fr-FR" sz="3600" dirty="0">
                <a:solidFill>
                  <a:srgbClr val="E62D5B"/>
                </a:solidFill>
              </a:rPr>
              <a:t>Initiative régionale</a:t>
            </a:r>
            <a:br>
              <a:rPr lang="fr-FR" sz="3600" dirty="0"/>
            </a:br>
            <a:r>
              <a:rPr lang="fr-FR" sz="3600" dirty="0"/>
              <a:t>programmes « Parents pour la première fois » (PPPF) 2/2 </a:t>
            </a:r>
            <a:r>
              <a:rPr lang="fr-FR" sz="3600" baseline="30000" dirty="0"/>
              <a:t>19</a:t>
            </a:r>
            <a:br>
              <a:rPr lang="fr-FR" sz="36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fr-FR" sz="3600" dirty="0"/>
          </a:p>
        </p:txBody>
      </p:sp>
      <p:sp>
        <p:nvSpPr>
          <p:cNvPr id="5" name="ZoneTexte 4">
            <a:extLst>
              <a:ext uri="{FF2B5EF4-FFF2-40B4-BE49-F238E27FC236}">
                <a16:creationId xmlns:a16="http://schemas.microsoft.com/office/drawing/2014/main" id="{3D2DAA8D-6F08-084C-81C5-7A0C52DB7776}"/>
              </a:ext>
            </a:extLst>
          </p:cNvPr>
          <p:cNvSpPr txBox="1"/>
          <p:nvPr/>
        </p:nvSpPr>
        <p:spPr>
          <a:xfrm>
            <a:off x="4343400" y="643131"/>
            <a:ext cx="7261056" cy="526297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Résultats</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obtenus</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19</a:t>
            </a:r>
          </a:p>
          <a:p>
            <a:pPr marL="285750" marR="0" lvl="0" indent="-285750" defTabSz="914400" rtl="0" eaLnBrk="1" fontAlgn="auto" latinLnBrk="0" hangingPunct="1">
              <a:lnSpc>
                <a:spcPct val="100000"/>
              </a:lnSpc>
              <a:spcBef>
                <a:spcPts val="0"/>
              </a:spcBef>
              <a:spcAft>
                <a:spcPts val="0"/>
              </a:spcAft>
              <a:buClrTx/>
              <a:buSzTx/>
              <a:buFont typeface="Wingdings" charset="2"/>
              <a:buChar char="§"/>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le Burkina Faso</a:t>
            </a:r>
          </a:p>
          <a:p>
            <a:pPr marL="742950" marR="0" lvl="1" indent="-285750" defTabSz="914400" rtl="0" eaLnBrk="1" fontAlgn="auto" latinLnBrk="0" hangingPunct="1">
              <a:lnSpc>
                <a:spcPct val="100000"/>
              </a:lnSpc>
              <a:spcBef>
                <a:spcPts val="0"/>
              </a:spcBef>
              <a:spcAft>
                <a:spcPts val="0"/>
              </a:spcAft>
              <a:buClrTx/>
              <a:buSzTx/>
              <a:buFont typeface="Wingdings" charset="2"/>
              <a:buChar char="§"/>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2 : 76 % des participantes ont reçu leur première visite CPN au cours du premier trimestre de la grossesse, une augmentation par rapport à 62 % des femmes qui avaient déjà accouché à l’évaluation de base. </a:t>
            </a:r>
          </a:p>
          <a:p>
            <a:pPr marL="742950" marR="0" lvl="1" indent="-285750" defTabSz="914400" rtl="0" eaLnBrk="1" fontAlgn="auto" latinLnBrk="0" hangingPunct="1">
              <a:lnSpc>
                <a:spcPct val="100000"/>
              </a:lnSpc>
              <a:spcBef>
                <a:spcPts val="0"/>
              </a:spcBef>
              <a:spcAft>
                <a:spcPts val="0"/>
              </a:spcAft>
              <a:buClrTx/>
              <a:buSzTx/>
              <a:buFont typeface="Wingdings" charset="2"/>
              <a:buChar char="§"/>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taux d’utilisation PF chez les femmes ayant donné naissance passe de 18,9 % à 45,7 %. </a:t>
            </a:r>
          </a:p>
          <a:p>
            <a:pPr marL="742950" marR="0" lvl="1" indent="-285750" defTabSz="914400" rtl="0" eaLnBrk="1" fontAlgn="auto" latinLnBrk="0" hangingPunct="1">
              <a:lnSpc>
                <a:spcPct val="100000"/>
              </a:lnSpc>
              <a:spcBef>
                <a:spcPts val="0"/>
              </a:spcBef>
              <a:spcAft>
                <a:spcPts val="0"/>
              </a:spcAft>
              <a:buClrTx/>
              <a:buSzTx/>
              <a:buFont typeface="Wingdings" charset="2"/>
              <a:buChar char="§"/>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participant-e-s ont signalé une connaissance accrue liée à l’allaitement maternel exclusif. </a:t>
            </a:r>
          </a:p>
          <a:p>
            <a:pPr marL="285750" marR="0" lvl="0" indent="-285750" defTabSz="914400" rtl="0" eaLnBrk="1" fontAlgn="auto" latinLnBrk="0" hangingPunct="1">
              <a:lnSpc>
                <a:spcPct val="100000"/>
              </a:lnSpc>
              <a:spcBef>
                <a:spcPts val="0"/>
              </a:spcBef>
              <a:spcAft>
                <a:spcPts val="0"/>
              </a:spcAft>
              <a:buClrTx/>
              <a:buSzTx/>
              <a:buFont typeface="Wingdings" charset="2"/>
              <a:buChar char="§"/>
              <a:tabLst/>
              <a:defRPr/>
            </a:pP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résultats positifs ont également été observés au Nigéria et en Tanzanie.</a:t>
            </a:r>
          </a:p>
        </p:txBody>
      </p:sp>
    </p:spTree>
    <p:extLst>
      <p:ext uri="{BB962C8B-B14F-4D97-AF65-F5344CB8AC3E}">
        <p14:creationId xmlns:p14="http://schemas.microsoft.com/office/powerpoint/2010/main" val="206571711"/>
      </p:ext>
    </p:extLst>
  </p:cSld>
  <p:clrMapOvr>
    <a:masterClrMapping/>
  </p:clrMapOvr>
  <mc:AlternateContent xmlns:mc="http://schemas.openxmlformats.org/markup-compatibility/2006" xmlns:p14="http://schemas.microsoft.com/office/powerpoint/2010/main">
    <mc:Choice Requires="p14">
      <p:transition spd="slow" p14:dur="2000" advTm="39573"/>
    </mc:Choice>
    <mc:Fallback xmlns="">
      <p:transition spd="slow" advTm="3957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221389" y="1373042"/>
            <a:ext cx="4277119" cy="4125718"/>
          </a:xfrm>
        </p:spPr>
        <p:txBody>
          <a:bodyPr/>
          <a:lstStyle/>
          <a:p>
            <a:pPr algn="ctr"/>
            <a:r>
              <a:rPr lang="fr-FR" sz="3600" dirty="0"/>
              <a:t>Opportunités régionales</a:t>
            </a:r>
            <a:br>
              <a:rPr lang="fr-FR" sz="3600" dirty="0"/>
            </a:br>
            <a:r>
              <a:rPr lang="fr-FR" sz="3600" dirty="0">
                <a:solidFill>
                  <a:srgbClr val="92066D"/>
                </a:solidFill>
              </a:rPr>
              <a:t>Alignement régional sur </a:t>
            </a:r>
            <a:br>
              <a:rPr lang="fr-FR" sz="3600" dirty="0">
                <a:solidFill>
                  <a:srgbClr val="92066D"/>
                </a:solidFill>
              </a:rPr>
            </a:br>
            <a:r>
              <a:rPr lang="fr-FR" sz="3600" dirty="0">
                <a:solidFill>
                  <a:srgbClr val="92066D"/>
                </a:solidFill>
              </a:rPr>
              <a:t>les orientations mondiales</a:t>
            </a:r>
            <a:endParaRPr lang="fr-FR" sz="3600" dirty="0"/>
          </a:p>
        </p:txBody>
      </p:sp>
      <p:sp>
        <p:nvSpPr>
          <p:cNvPr id="5" name="ZoneTexte 4">
            <a:extLst>
              <a:ext uri="{FF2B5EF4-FFF2-40B4-BE49-F238E27FC236}">
                <a16:creationId xmlns:a16="http://schemas.microsoft.com/office/drawing/2014/main" id="{3D2DAA8D-6F08-084C-81C5-7A0C52DB7776}"/>
              </a:ext>
            </a:extLst>
          </p:cNvPr>
          <p:cNvSpPr txBox="1"/>
          <p:nvPr/>
        </p:nvSpPr>
        <p:spPr>
          <a:xfrm>
            <a:off x="4622078" y="497294"/>
            <a:ext cx="7224964" cy="557075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sw-FR" sz="2400" b="1" i="0"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La santé des adolescents dans toutes les politiques (AHiAP) </a:t>
            </a:r>
            <a:r>
              <a:rPr kumimoji="0" lang="gsw-FR" sz="2400" b="0" i="0" u="none" strike="noStrike" kern="1200" cap="none" spc="0" normalizeH="0" baseline="30000" dirty="0">
                <a:ln>
                  <a:noFill/>
                </a:ln>
                <a:solidFill>
                  <a:srgbClr val="C00000"/>
                </a:solidFill>
                <a:effectLst/>
                <a:uLnTx/>
                <a:uFillTx/>
                <a:latin typeface="Arial" panose="020B0604020202020204" pitchFamily="34" charset="0"/>
                <a:ea typeface="+mn-ea"/>
                <a:cs typeface="Arial" panose="020B0604020202020204" pitchFamily="34" charset="0"/>
              </a:rPr>
              <a:t>20</a:t>
            </a:r>
          </a:p>
          <a:p>
            <a:pPr marL="0" marR="0" lvl="0" indent="0" defTabSz="914400" rtl="0" eaLnBrk="1" fontAlgn="auto" latinLnBrk="0" hangingPunct="1">
              <a:lnSpc>
                <a:spcPct val="100000"/>
              </a:lnSpc>
              <a:spcBef>
                <a:spcPts val="0"/>
              </a:spcBef>
              <a:spcAft>
                <a:spcPts val="1200"/>
              </a:spcAft>
              <a:buClrTx/>
              <a:buSzTx/>
              <a:buFontTx/>
              <a:buNone/>
              <a:tabLst/>
              <a:defRPr/>
            </a:pPr>
            <a:r>
              <a:rPr kumimoji="0" lang="gsw-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Il s'agit d'une stratégie permettant d'envisager les conséquences des décisions sur la santé des adolescents, d'éviter les effets néfastes et de rechercher des synergies. Elle facilite la formulation de politiques publiques adaptées aux adolescents dans des secteurs autres que la santé.</a:t>
            </a:r>
          </a:p>
          <a:p>
            <a:pPr marL="0" marR="0" lvl="0" indent="0" defTabSz="914400" rtl="0" eaLnBrk="1" fontAlgn="auto" latinLnBrk="0" hangingPunct="1">
              <a:lnSpc>
                <a:spcPct val="100000"/>
              </a:lnSpc>
              <a:spcBef>
                <a:spcPts val="0"/>
              </a:spcBef>
              <a:spcAft>
                <a:spcPts val="1200"/>
              </a:spcAft>
              <a:buClrTx/>
              <a:buSzTx/>
              <a:buFontTx/>
              <a:buNone/>
              <a:tabLst/>
              <a:defRPr/>
            </a:pPr>
            <a:endParaRPr kumimoji="0" lang="gsw-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sw-FR" sz="2400" b="1" i="0"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Vision 2023 La santé pour tous par tous </a:t>
            </a:r>
            <a:endParaRPr kumimoji="0" lang="gsw-FR" sz="2400" b="0" i="0" u="none" strike="noStrike" kern="1200" cap="none" spc="0" normalizeH="0" baseline="3000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gsw-FR" sz="2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Couverture sanitaire universelle </a:t>
            </a:r>
            <a:r>
              <a:rPr kumimoji="0" lang="gsw-FR" sz="2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inclusion des interventions fondées sur des données probantes en matière de SSRA dans l'ensemble des prestations prioritaires régionales. </a:t>
            </a:r>
            <a:endParaRPr kumimoji="0" lang="gsw-FR" sz="2400" b="0" i="0" u="none" strike="noStrike" kern="1200" cap="none" spc="0" normalizeH="0" baseline="3000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4551720"/>
      </p:ext>
    </p:extLst>
  </p:cSld>
  <p:clrMapOvr>
    <a:masterClrMapping/>
  </p:clrMapOvr>
  <mc:AlternateContent xmlns:mc="http://schemas.openxmlformats.org/markup-compatibility/2006" xmlns:p14="http://schemas.microsoft.com/office/powerpoint/2010/main">
    <mc:Choice Requires="p14">
      <p:transition spd="slow" p14:dur="2000" advTm="32563"/>
    </mc:Choice>
    <mc:Fallback xmlns="">
      <p:transition spd="slow" advTm="3256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A427A-9AD4-0B46-B8CE-90E5FB4975FB}"/>
              </a:ext>
            </a:extLst>
          </p:cNvPr>
          <p:cNvSpPr>
            <a:spLocks noGrp="1"/>
          </p:cNvSpPr>
          <p:nvPr>
            <p:ph type="title" idx="4294967295"/>
          </p:nvPr>
        </p:nvSpPr>
        <p:spPr>
          <a:xfrm>
            <a:off x="502444" y="336550"/>
            <a:ext cx="11187112" cy="638175"/>
          </a:xfrm>
          <a:prstGeom prst="rect">
            <a:avLst/>
          </a:prstGeom>
        </p:spPr>
        <p:txBody>
          <a:bodyPr/>
          <a:lstStyle/>
          <a:p>
            <a:pPr algn="ctr"/>
            <a:r>
              <a:rPr lang="fr-FR" dirty="0">
                <a:solidFill>
                  <a:schemeClr val="accent4">
                    <a:lumMod val="75000"/>
                  </a:schemeClr>
                </a:solidFill>
              </a:rPr>
              <a:t>Principaux Messages </a:t>
            </a:r>
            <a:r>
              <a:rPr lang="fr-FR" sz="2800" baseline="30000" dirty="0">
                <a:solidFill>
                  <a:schemeClr val="accent4">
                    <a:lumMod val="75000"/>
                  </a:schemeClr>
                </a:solidFill>
                <a:latin typeface="Arial" panose="020B0604020202020204" pitchFamily="34" charset="0"/>
                <a:cs typeface="Arial" panose="020B0604020202020204" pitchFamily="34" charset="0"/>
              </a:rPr>
              <a:t>21, 22</a:t>
            </a:r>
            <a:br>
              <a:rPr lang="fr-FR" sz="4400" baseline="30000" dirty="0">
                <a:solidFill>
                  <a:schemeClr val="accent4">
                    <a:lumMod val="75000"/>
                  </a:schemeClr>
                </a:solidFill>
                <a:latin typeface="Arial" panose="020B0604020202020204" pitchFamily="34" charset="0"/>
                <a:cs typeface="Arial" panose="020B0604020202020204" pitchFamily="34" charset="0"/>
              </a:rPr>
            </a:br>
            <a:br>
              <a:rPr lang="fr-FR" sz="4400" baseline="30000" dirty="0">
                <a:solidFill>
                  <a:schemeClr val="accent4">
                    <a:lumMod val="75000"/>
                  </a:schemeClr>
                </a:solidFill>
                <a:latin typeface="Arial" panose="020B0604020202020204" pitchFamily="34" charset="0"/>
                <a:cs typeface="Arial" panose="020B0604020202020204" pitchFamily="34" charset="0"/>
              </a:rPr>
            </a:br>
            <a:br>
              <a:rPr lang="fr-FR" sz="4400" baseline="30000" dirty="0">
                <a:solidFill>
                  <a:schemeClr val="accent4">
                    <a:lumMod val="75000"/>
                  </a:schemeClr>
                </a:solidFill>
                <a:latin typeface="Arial" panose="020B0604020202020204" pitchFamily="34" charset="0"/>
                <a:cs typeface="Arial" panose="020B0604020202020204" pitchFamily="34" charset="0"/>
              </a:rPr>
            </a:br>
            <a:br>
              <a:rPr lang="fr-FR" sz="4400" baseline="30000" dirty="0">
                <a:solidFill>
                  <a:schemeClr val="accent4">
                    <a:lumMod val="75000"/>
                  </a:schemeClr>
                </a:solidFill>
                <a:latin typeface="Arial" panose="020B0604020202020204" pitchFamily="34" charset="0"/>
                <a:cs typeface="Arial" panose="020B0604020202020204" pitchFamily="34" charset="0"/>
              </a:rPr>
            </a:br>
            <a:endParaRPr lang="fr-FR"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4BACFE34-8DF8-6D4E-92E9-CCC156D29CB3}"/>
              </a:ext>
            </a:extLst>
          </p:cNvPr>
          <p:cNvSpPr>
            <a:spLocks noGrp="1"/>
          </p:cNvSpPr>
          <p:nvPr>
            <p:ph idx="4294967295"/>
          </p:nvPr>
        </p:nvSpPr>
        <p:spPr>
          <a:xfrm>
            <a:off x="568410" y="1039813"/>
            <a:ext cx="11187112" cy="5546725"/>
          </a:xfrm>
          <a:prstGeom prst="rect">
            <a:avLst/>
          </a:prstGeom>
        </p:spPr>
        <p:txBody>
          <a:bodyPr/>
          <a:lstStyle/>
          <a:p>
            <a:pPr marL="342900" indent="-342900">
              <a:buClr>
                <a:schemeClr val="accent4">
                  <a:lumMod val="75000"/>
                </a:schemeClr>
              </a:buClr>
              <a:buFont typeface="Arial" panose="020B0604020202020204" pitchFamily="34" charset="0"/>
              <a:buChar char="•"/>
            </a:pPr>
            <a:r>
              <a:rPr lang="fr-FR" sz="2000" dirty="0"/>
              <a:t>Dans certains pays, les adolescentes sont moins susceptibles que les adultes d’accéder à des soins qualifiés pendant la grossesse, l’accouchement et la période postnatale.</a:t>
            </a:r>
          </a:p>
          <a:p>
            <a:pPr marL="342900" indent="-342900">
              <a:buClr>
                <a:schemeClr val="accent4">
                  <a:lumMod val="75000"/>
                </a:schemeClr>
              </a:buClr>
              <a:buFont typeface="Arial" panose="020B0604020202020204" pitchFamily="34" charset="0"/>
              <a:buChar char="•"/>
            </a:pPr>
            <a:r>
              <a:rPr lang="fr-FR" sz="2000" dirty="0"/>
              <a:t>Plusieurs obstacles compromettent l’accès aux soins et services pendant la grossesse, l’accouchement et la postnatale. Ces obstacles sont liés aux facteurs individuels, socio-culturels et à l’organisation des soins de santé.</a:t>
            </a:r>
          </a:p>
          <a:p>
            <a:pPr marL="342900" indent="-342900">
              <a:buClr>
                <a:schemeClr val="accent4">
                  <a:lumMod val="75000"/>
                </a:schemeClr>
              </a:buClr>
              <a:buFont typeface="Arial" panose="020B0604020202020204" pitchFamily="34" charset="0"/>
              <a:buChar char="•"/>
            </a:pPr>
            <a:r>
              <a:rPr lang="fr-FR" sz="2000" dirty="0"/>
              <a:t>C’est </a:t>
            </a:r>
            <a:r>
              <a:rPr lang="fr-FR" sz="2000" b="0" i="0" dirty="0">
                <a:solidFill>
                  <a:srgbClr val="000000"/>
                </a:solidFill>
                <a:effectLst/>
              </a:rPr>
              <a:t>une situation qui menace leur capacité à exercer leurs droits en matière de reproduction.</a:t>
            </a:r>
            <a:endParaRPr lang="fr-FR" sz="2000" dirty="0"/>
          </a:p>
          <a:p>
            <a:pPr marL="342900" indent="-342900">
              <a:buClr>
                <a:schemeClr val="accent4">
                  <a:lumMod val="75000"/>
                </a:schemeClr>
              </a:buClr>
              <a:buFont typeface="Arial" panose="020B0604020202020204" pitchFamily="34" charset="0"/>
              <a:buChar char="•"/>
            </a:pPr>
            <a:r>
              <a:rPr lang="fr-FR" sz="2000" dirty="0"/>
              <a:t>Compte tenu du coût énorme du décès et de l’invalidité d’une femme pour les systèmes de santé, la main-d’œuvre, les communautés et les familles; les adolescentes doivent bénéficier de soins prénatals et obstétricaux qualifiés car la maternité sans risques pour les adolescents est un investissement économique et social vital.</a:t>
            </a:r>
          </a:p>
          <a:p>
            <a:pPr marL="342900" indent="-342900">
              <a:buClr>
                <a:schemeClr val="accent4">
                  <a:lumMod val="75000"/>
                </a:schemeClr>
              </a:buClr>
              <a:buFont typeface="Arial" panose="020B0604020202020204" pitchFamily="34" charset="0"/>
              <a:buChar char="•"/>
            </a:pPr>
            <a:r>
              <a:rPr lang="fr-FR" sz="2000" dirty="0"/>
              <a:t>De nombreuses initiatives sont en cours dans la région et les gains obtenus sont parfois encourageants.</a:t>
            </a:r>
          </a:p>
          <a:p>
            <a:pPr marL="342900" indent="-342900" algn="just">
              <a:buClr>
                <a:schemeClr val="accent4">
                  <a:lumMod val="75000"/>
                </a:schemeClr>
              </a:buClr>
              <a:buFont typeface="Arial" panose="020B0604020202020204" pitchFamily="34" charset="0"/>
              <a:buChar char="•"/>
            </a:pPr>
            <a:endParaRPr lang="fr-FR" sz="2300" dirty="0"/>
          </a:p>
          <a:p>
            <a:pPr marL="342900" indent="-342900" algn="just">
              <a:buClr>
                <a:schemeClr val="accent4">
                  <a:lumMod val="75000"/>
                </a:schemeClr>
              </a:buClr>
              <a:buFont typeface="Arial" panose="020B0604020202020204" pitchFamily="34" charset="0"/>
              <a:buChar char="•"/>
            </a:pPr>
            <a:endParaRPr lang="fr-FR" sz="2300" dirty="0"/>
          </a:p>
          <a:p>
            <a:pPr marL="342900" indent="-342900" algn="just">
              <a:buClr>
                <a:schemeClr val="accent4">
                  <a:lumMod val="75000"/>
                </a:schemeClr>
              </a:buClr>
              <a:buFont typeface="Arial" panose="020B0604020202020204" pitchFamily="34" charset="0"/>
              <a:buChar char="•"/>
            </a:pPr>
            <a:endParaRPr lang="fr-FR" sz="2300" dirty="0"/>
          </a:p>
        </p:txBody>
      </p:sp>
    </p:spTree>
    <p:extLst>
      <p:ext uri="{BB962C8B-B14F-4D97-AF65-F5344CB8AC3E}">
        <p14:creationId xmlns:p14="http://schemas.microsoft.com/office/powerpoint/2010/main" val="144115946"/>
      </p:ext>
    </p:extLst>
  </p:cSld>
  <p:clrMapOvr>
    <a:masterClrMapping/>
  </p:clrMapOvr>
  <mc:AlternateContent xmlns:mc="http://schemas.openxmlformats.org/markup-compatibility/2006" xmlns:p14="http://schemas.microsoft.com/office/powerpoint/2010/main">
    <mc:Choice Requires="p14">
      <p:transition spd="slow" p14:dur="2000" advTm="101045"/>
    </mc:Choice>
    <mc:Fallback xmlns="">
      <p:transition spd="slow" advTm="10104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79565"/>
            <a:ext cx="9144000" cy="2387600"/>
          </a:xfrm>
        </p:spPr>
        <p:txBody>
          <a:bodyPr/>
          <a:lstStyle/>
          <a:p>
            <a:r>
              <a:rPr lang="fr-FR" dirty="0"/>
              <a:t>RÉFERENCES</a:t>
            </a:r>
          </a:p>
        </p:txBody>
      </p:sp>
    </p:spTree>
    <p:extLst>
      <p:ext uri="{BB962C8B-B14F-4D97-AF65-F5344CB8AC3E}">
        <p14:creationId xmlns:p14="http://schemas.microsoft.com/office/powerpoint/2010/main" val="3180091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355600" y="374650"/>
            <a:ext cx="9337675" cy="557213"/>
          </a:xfrm>
          <a:prstGeom prst="rect">
            <a:avLst/>
          </a:prstGeom>
        </p:spPr>
        <p:txBody>
          <a:bodyPr/>
          <a:lstStyle/>
          <a:p>
            <a:r>
              <a:rPr lang="fr-FR"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419100" y="931863"/>
            <a:ext cx="11315700" cy="5551487"/>
          </a:xfrm>
          <a:prstGeom prst="rect">
            <a:avLst/>
          </a:prstGeom>
        </p:spPr>
        <p:txBody>
          <a:bodyPr numCol="1"/>
          <a:lstStyle/>
          <a:p>
            <a:pPr marL="342900" lvl="0" indent="-342900" rtl="0">
              <a:lnSpc>
                <a:spcPct val="107000"/>
              </a:lnSpc>
              <a:buClr>
                <a:srgbClr val="58C3EB"/>
              </a:buClr>
              <a:buFont typeface="+mj-lt"/>
              <a:buAutoNum type="arabicPeriod"/>
            </a:pPr>
            <a:r>
              <a:rPr lang="fr-FR" sz="1800" dirty="0">
                <a:effectLst/>
                <a:ea typeface="Calibri" panose="020F0502020204030204" pitchFamily="34" charset="0"/>
              </a:rPr>
              <a:t>Neal S, Matthews Z, Frost M, </a:t>
            </a:r>
            <a:r>
              <a:rPr lang="fr-FR" sz="1800" dirty="0" err="1">
                <a:effectLst/>
                <a:ea typeface="Calibri" panose="020F0502020204030204" pitchFamily="34" charset="0"/>
              </a:rPr>
              <a:t>Fogstad</a:t>
            </a:r>
            <a:r>
              <a:rPr lang="fr-FR" sz="1800" dirty="0">
                <a:effectLst/>
                <a:ea typeface="Calibri" panose="020F0502020204030204" pitchFamily="34" charset="0"/>
              </a:rPr>
              <a:t> H, Camacho AV, </a:t>
            </a:r>
            <a:r>
              <a:rPr lang="fr-FR" sz="1800" dirty="0" err="1">
                <a:effectLst/>
                <a:ea typeface="Calibri" panose="020F0502020204030204" pitchFamily="34" charset="0"/>
              </a:rPr>
              <a:t>Laski</a:t>
            </a:r>
            <a:r>
              <a:rPr lang="fr-FR" sz="1800" dirty="0">
                <a:effectLst/>
                <a:ea typeface="Calibri" panose="020F0502020204030204" pitchFamily="34" charset="0"/>
              </a:rPr>
              <a:t> L. </a:t>
            </a:r>
            <a:r>
              <a:rPr lang="fr-FR" sz="1800" dirty="0" err="1">
                <a:effectLst/>
                <a:ea typeface="Calibri" panose="020F0502020204030204" pitchFamily="34" charset="0"/>
              </a:rPr>
              <a:t>Childbearing</a:t>
            </a:r>
            <a:r>
              <a:rPr lang="fr-FR" sz="1800" dirty="0">
                <a:effectLst/>
                <a:ea typeface="Calibri" panose="020F0502020204030204" pitchFamily="34" charset="0"/>
              </a:rPr>
              <a:t> in adolescents </a:t>
            </a:r>
            <a:r>
              <a:rPr lang="fr-FR" sz="1800" dirty="0" err="1">
                <a:effectLst/>
                <a:ea typeface="Calibri" panose="020F0502020204030204" pitchFamily="34" charset="0"/>
              </a:rPr>
              <a:t>aged</a:t>
            </a:r>
            <a:r>
              <a:rPr lang="fr-FR" sz="1800" dirty="0">
                <a:effectLst/>
                <a:ea typeface="Calibri" panose="020F0502020204030204" pitchFamily="34" charset="0"/>
              </a:rPr>
              <a:t> 12-15 </a:t>
            </a:r>
            <a:r>
              <a:rPr lang="fr-FR" sz="1800" dirty="0" err="1">
                <a:effectLst/>
                <a:ea typeface="Calibri" panose="020F0502020204030204" pitchFamily="34" charset="0"/>
              </a:rPr>
              <a:t>years</a:t>
            </a:r>
            <a:r>
              <a:rPr lang="fr-FR" sz="1800" dirty="0">
                <a:effectLst/>
                <a:ea typeface="Calibri" panose="020F0502020204030204" pitchFamily="34" charset="0"/>
              </a:rPr>
              <a:t> in </a:t>
            </a:r>
            <a:r>
              <a:rPr lang="fr-FR" sz="1800" dirty="0" err="1">
                <a:effectLst/>
                <a:ea typeface="Calibri" panose="020F0502020204030204" pitchFamily="34" charset="0"/>
              </a:rPr>
              <a:t>low</a:t>
            </a:r>
            <a:r>
              <a:rPr lang="fr-FR" sz="1800" dirty="0">
                <a:effectLst/>
                <a:ea typeface="Calibri" panose="020F0502020204030204" pitchFamily="34" charset="0"/>
              </a:rPr>
              <a:t> </a:t>
            </a:r>
            <a:r>
              <a:rPr lang="fr-FR" sz="1800" dirty="0" err="1">
                <a:effectLst/>
                <a:ea typeface="Calibri" panose="020F0502020204030204" pitchFamily="34" charset="0"/>
              </a:rPr>
              <a:t>resource</a:t>
            </a:r>
            <a:r>
              <a:rPr lang="fr-FR" sz="1800" dirty="0">
                <a:effectLst/>
                <a:ea typeface="Calibri" panose="020F0502020204030204" pitchFamily="34" charset="0"/>
              </a:rPr>
              <a:t> countries : a </a:t>
            </a:r>
            <a:r>
              <a:rPr lang="fr-FR" sz="1800" dirty="0" err="1">
                <a:effectLst/>
                <a:ea typeface="Calibri" panose="020F0502020204030204" pitchFamily="34" charset="0"/>
              </a:rPr>
              <a:t>neglected</a:t>
            </a:r>
            <a:r>
              <a:rPr lang="fr-FR" sz="1800" dirty="0">
                <a:effectLst/>
                <a:ea typeface="Calibri" panose="020F0502020204030204" pitchFamily="34" charset="0"/>
              </a:rPr>
              <a:t> issue - new </a:t>
            </a:r>
            <a:r>
              <a:rPr lang="fr-FR" sz="1800" dirty="0" err="1">
                <a:effectLst/>
                <a:ea typeface="Calibri" panose="020F0502020204030204" pitchFamily="34" charset="0"/>
              </a:rPr>
              <a:t>estimates</a:t>
            </a:r>
            <a:r>
              <a:rPr lang="fr-FR" sz="1800" dirty="0">
                <a:effectLst/>
                <a:ea typeface="Calibri" panose="020F0502020204030204" pitchFamily="34" charset="0"/>
              </a:rPr>
              <a:t> </a:t>
            </a:r>
            <a:r>
              <a:rPr lang="fr-FR" sz="1800" dirty="0" err="1">
                <a:effectLst/>
                <a:ea typeface="Calibri" panose="020F0502020204030204" pitchFamily="34" charset="0"/>
              </a:rPr>
              <a:t>from</a:t>
            </a:r>
            <a:r>
              <a:rPr lang="fr-FR" sz="1800" dirty="0">
                <a:effectLst/>
                <a:ea typeface="Calibri" panose="020F0502020204030204" pitchFamily="34" charset="0"/>
              </a:rPr>
              <a:t> </a:t>
            </a:r>
            <a:r>
              <a:rPr lang="fr-FR" sz="1800" dirty="0" err="1">
                <a:effectLst/>
                <a:ea typeface="Calibri" panose="020F0502020204030204" pitchFamily="34" charset="0"/>
              </a:rPr>
              <a:t>demographic</a:t>
            </a:r>
            <a:r>
              <a:rPr lang="fr-FR" sz="1800" dirty="0">
                <a:effectLst/>
                <a:ea typeface="Calibri" panose="020F0502020204030204" pitchFamily="34" charset="0"/>
              </a:rPr>
              <a:t> and </a:t>
            </a:r>
            <a:r>
              <a:rPr lang="fr-FR" sz="1800" dirty="0" err="1">
                <a:effectLst/>
                <a:ea typeface="Calibri" panose="020F0502020204030204" pitchFamily="34" charset="0"/>
              </a:rPr>
              <a:t>household</a:t>
            </a:r>
            <a:r>
              <a:rPr lang="fr-FR" sz="1800" dirty="0">
                <a:effectLst/>
                <a:ea typeface="Calibri" panose="020F0502020204030204" pitchFamily="34" charset="0"/>
              </a:rPr>
              <a:t> </a:t>
            </a:r>
            <a:r>
              <a:rPr lang="fr-FR" sz="1800" dirty="0" err="1">
                <a:effectLst/>
                <a:ea typeface="Calibri" panose="020F0502020204030204" pitchFamily="34" charset="0"/>
              </a:rPr>
              <a:t>surveys</a:t>
            </a:r>
            <a:r>
              <a:rPr lang="fr-FR" sz="1800" dirty="0">
                <a:effectLst/>
                <a:ea typeface="Calibri" panose="020F0502020204030204" pitchFamily="34" charset="0"/>
              </a:rPr>
              <a:t> in 42 countries. Acta </a:t>
            </a:r>
            <a:r>
              <a:rPr lang="fr-FR" sz="1800" dirty="0" err="1">
                <a:effectLst/>
                <a:ea typeface="Calibri" panose="020F0502020204030204" pitchFamily="34" charset="0"/>
              </a:rPr>
              <a:t>Obstet</a:t>
            </a:r>
            <a:r>
              <a:rPr lang="fr-FR" sz="1800" dirty="0">
                <a:effectLst/>
                <a:ea typeface="Calibri" panose="020F0502020204030204" pitchFamily="34" charset="0"/>
              </a:rPr>
              <a:t> </a:t>
            </a:r>
            <a:r>
              <a:rPr lang="fr-FR" sz="1800" dirty="0" err="1">
                <a:effectLst/>
                <a:ea typeface="Calibri" panose="020F0502020204030204" pitchFamily="34" charset="0"/>
              </a:rPr>
              <a:t>Gynecol</a:t>
            </a:r>
            <a:r>
              <a:rPr lang="fr-FR" sz="1800" dirty="0">
                <a:effectLst/>
                <a:ea typeface="Calibri" panose="020F0502020204030204" pitchFamily="34" charset="0"/>
              </a:rPr>
              <a:t> </a:t>
            </a:r>
            <a:r>
              <a:rPr lang="fr-FR" sz="1800" dirty="0" err="1">
                <a:effectLst/>
                <a:ea typeface="Calibri" panose="020F0502020204030204" pitchFamily="34" charset="0"/>
              </a:rPr>
              <a:t>Scand</a:t>
            </a:r>
            <a:r>
              <a:rPr lang="fr-FR" sz="1800" dirty="0">
                <a:effectLst/>
                <a:ea typeface="Calibri" panose="020F0502020204030204" pitchFamily="34" charset="0"/>
              </a:rPr>
              <a:t>. 2012;91(9):1114–1118. </a:t>
            </a:r>
            <a:r>
              <a:rPr lang="fr-FR" sz="1800" u="sng" dirty="0">
                <a:solidFill>
                  <a:srgbClr val="0563C1"/>
                </a:solidFill>
                <a:effectLst/>
                <a:ea typeface="Calibri" panose="020F0502020204030204" pitchFamily="34" charset="0"/>
                <a:hlinkClick r:id="rId2"/>
              </a:rPr>
              <a:t>https://obgyn.onlinelibrary.wiley.com/doi/10.1111/j.1600-0412.2012.01467.x</a:t>
            </a:r>
            <a:endParaRPr lang="fr-FR" sz="180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1800" dirty="0">
                <a:effectLst/>
                <a:ea typeface="Calibri" panose="020F0502020204030204" pitchFamily="34" charset="0"/>
              </a:rPr>
              <a:t>Organisation mondiale de la Santé. Avortement sécurisé : Directives techniques et stratégiques à l'intention des systèmes de santé (2e </a:t>
            </a:r>
            <a:r>
              <a:rPr lang="fr-FR" sz="1800" dirty="0" err="1">
                <a:effectLst/>
                <a:ea typeface="Calibri" panose="020F0502020204030204" pitchFamily="34" charset="0"/>
              </a:rPr>
              <a:t>ed</a:t>
            </a:r>
            <a:r>
              <a:rPr lang="fr-FR" sz="1800" dirty="0">
                <a:effectLst/>
                <a:ea typeface="Calibri" panose="020F0502020204030204" pitchFamily="34" charset="0"/>
              </a:rPr>
              <a:t>.) OMS ; 2013. </a:t>
            </a:r>
            <a:r>
              <a:rPr lang="fr-FR" sz="1800" u="sng" dirty="0">
                <a:solidFill>
                  <a:srgbClr val="0563C1"/>
                </a:solidFill>
                <a:effectLst/>
                <a:ea typeface="Calibri" panose="020F0502020204030204" pitchFamily="34" charset="0"/>
                <a:hlinkClick r:id="rId3"/>
              </a:rPr>
              <a:t>https://apps.who.int/iris/bitstream/handle/10665/78413/9789242548433_fre.pdf?sequence=1</a:t>
            </a:r>
            <a:endParaRPr lang="fr-FR" sz="180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1800" dirty="0">
                <a:effectLst/>
                <a:ea typeface="Calibri" panose="020F0502020204030204" pitchFamily="34" charset="0"/>
              </a:rPr>
              <a:t>Institut </a:t>
            </a:r>
            <a:r>
              <a:rPr lang="fr-FR" sz="1800" dirty="0" err="1">
                <a:effectLst/>
                <a:ea typeface="Calibri" panose="020F0502020204030204" pitchFamily="34" charset="0"/>
              </a:rPr>
              <a:t>Guttmacher</a:t>
            </a:r>
            <a:r>
              <a:rPr lang="fr-FR" sz="1800" dirty="0">
                <a:effectLst/>
                <a:ea typeface="Calibri" panose="020F0502020204030204" pitchFamily="34" charset="0"/>
              </a:rPr>
              <a:t>. Vue d’ensemble: Investir dans la santé sexuelle et reproductive des adolescentes dans les pays à revenu faible ou </a:t>
            </a:r>
            <a:r>
              <a:rPr lang="fr-FR" sz="1800" dirty="0" err="1">
                <a:effectLst/>
                <a:ea typeface="Calibri" panose="020F0502020204030204" pitchFamily="34" charset="0"/>
              </a:rPr>
              <a:t>intermédiaire</a:t>
            </a:r>
            <a:r>
              <a:rPr lang="fr-FR" sz="1800" dirty="0">
                <a:effectLst/>
                <a:ea typeface="Calibri" panose="020F0502020204030204" pitchFamily="34" charset="0"/>
              </a:rPr>
              <a:t>, fiche d’information. New York : Institut </a:t>
            </a:r>
            <a:r>
              <a:rPr lang="fr-FR" sz="1800" dirty="0" err="1">
                <a:effectLst/>
                <a:ea typeface="Calibri" panose="020F0502020204030204" pitchFamily="34" charset="0"/>
              </a:rPr>
              <a:t>Guttmacher</a:t>
            </a:r>
            <a:r>
              <a:rPr lang="fr-FR" sz="1800" dirty="0">
                <a:effectLst/>
                <a:ea typeface="Calibri" panose="020F0502020204030204" pitchFamily="34" charset="0"/>
              </a:rPr>
              <a:t> ; 2020. </a:t>
            </a:r>
            <a:r>
              <a:rPr lang="fr-FR" sz="1800" u="sng" dirty="0">
                <a:solidFill>
                  <a:srgbClr val="0563C1"/>
                </a:solidFill>
                <a:effectLst/>
                <a:ea typeface="Calibri" panose="020F0502020204030204" pitchFamily="34" charset="0"/>
                <a:hlinkClick r:id="rId4"/>
              </a:rPr>
              <a:t>https://www.guttmacher.org/sites/default/files/factsheet/adding-it-up-investing-in-sexual-reproductive-health-adolescents-fr.pdf</a:t>
            </a:r>
            <a:endParaRPr lang="fr-FR" sz="180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1800" dirty="0">
                <a:effectLst/>
                <a:ea typeface="Calibri" panose="020F0502020204030204" pitchFamily="34" charset="0"/>
              </a:rPr>
              <a:t>OMS. Santé des adolescents et des jeunes adultes: Principaux faits. OMS ; 2022. </a:t>
            </a:r>
            <a:r>
              <a:rPr lang="fr-FR" sz="1800" u="sng" dirty="0">
                <a:solidFill>
                  <a:srgbClr val="0563C1"/>
                </a:solidFill>
                <a:effectLst/>
                <a:ea typeface="Calibri" panose="020F0502020204030204" pitchFamily="34" charset="0"/>
                <a:hlinkClick r:id="rId5"/>
              </a:rPr>
              <a:t>https://www.who.int/fr/news-room/fact-sheets/detail/adolescents-health-risks-and-solutions</a:t>
            </a:r>
            <a:endParaRPr lang="fr-FR" sz="1800"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a:pPr>
            <a:r>
              <a:rPr lang="fr-FR" sz="1800" dirty="0">
                <a:effectLst/>
                <a:ea typeface="Calibri" panose="020F0502020204030204" pitchFamily="34" charset="0"/>
              </a:rPr>
              <a:t>Kanem N. Protéger les droits reproductifs des femmes rurales : la voie vers un monde plus juste. UNFPA ; 2018. </a:t>
            </a:r>
            <a:r>
              <a:rPr lang="fr-FR" sz="1800" u="sng" dirty="0">
                <a:solidFill>
                  <a:srgbClr val="0563C1"/>
                </a:solidFill>
                <a:effectLst/>
                <a:ea typeface="Calibri" panose="020F0502020204030204" pitchFamily="34" charset="0"/>
                <a:hlinkClick r:id="rId6"/>
              </a:rPr>
              <a:t>https://www.unfpa.org/fr/press/proteger-les-droits-reproductifs-des-femmes-rurales-la-voie-vers-un-monde-plus-juste</a:t>
            </a:r>
            <a:endParaRPr lang="fr-FR" sz="1800" dirty="0">
              <a:effectLst/>
              <a:ea typeface="Calibri" panose="020F0502020204030204" pitchFamily="34" charset="0"/>
            </a:endParaRPr>
          </a:p>
        </p:txBody>
      </p:sp>
    </p:spTree>
    <p:extLst>
      <p:ext uri="{BB962C8B-B14F-4D97-AF65-F5344CB8AC3E}">
        <p14:creationId xmlns:p14="http://schemas.microsoft.com/office/powerpoint/2010/main" val="4010710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381000" y="323850"/>
            <a:ext cx="9337675" cy="557213"/>
          </a:xfrm>
          <a:prstGeom prst="rect">
            <a:avLst/>
          </a:prstGeom>
        </p:spPr>
        <p:txBody>
          <a:bodyPr/>
          <a:lstStyle/>
          <a:p>
            <a:r>
              <a:rPr lang="fr-FR"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292100" y="931863"/>
            <a:ext cx="11315700" cy="5041900"/>
          </a:xfrm>
          <a:prstGeom prst="rect">
            <a:avLst/>
          </a:prstGeom>
        </p:spPr>
        <p:txBody>
          <a:bodyPr numCol="1"/>
          <a:lstStyle/>
          <a:p>
            <a:pPr marL="342900" lvl="0" indent="-342900" rtl="0">
              <a:lnSpc>
                <a:spcPct val="107000"/>
              </a:lnSpc>
              <a:buClr>
                <a:srgbClr val="58C3EB"/>
              </a:buClr>
              <a:buFont typeface="+mj-lt"/>
              <a:buAutoNum type="arabicPeriod" startAt="6"/>
            </a:pPr>
            <a:r>
              <a:rPr lang="fr-FR" sz="1800" dirty="0">
                <a:effectLst/>
                <a:ea typeface="Calibri" panose="020F0502020204030204" pitchFamily="34" charset="0"/>
              </a:rPr>
              <a:t>Le Haut-Commissariat des Nations Unies aux droits de l’homme (HCDH). Comité pour l’</a:t>
            </a:r>
            <a:r>
              <a:rPr lang="fr-FR" sz="1800" dirty="0" err="1">
                <a:effectLst/>
                <a:ea typeface="Calibri" panose="020F0502020204030204" pitchFamily="34" charset="0"/>
              </a:rPr>
              <a:t>élimination</a:t>
            </a:r>
            <a:r>
              <a:rPr lang="fr-FR" sz="1800" dirty="0">
                <a:effectLst/>
                <a:ea typeface="Calibri" panose="020F0502020204030204" pitchFamily="34" charset="0"/>
              </a:rPr>
              <a:t> de la discrimination à l’</a:t>
            </a:r>
            <a:r>
              <a:rPr lang="fr-FR" sz="1800" dirty="0" err="1">
                <a:effectLst/>
                <a:ea typeface="Calibri" panose="020F0502020204030204" pitchFamily="34" charset="0"/>
              </a:rPr>
              <a:t>égard</a:t>
            </a:r>
            <a:r>
              <a:rPr lang="fr-FR" sz="1800" dirty="0">
                <a:effectLst/>
                <a:ea typeface="Calibri" panose="020F0502020204030204" pitchFamily="34" charset="0"/>
              </a:rPr>
              <a:t> des femmes, Recommandation </a:t>
            </a:r>
            <a:r>
              <a:rPr lang="fr-FR" sz="1800" dirty="0" err="1">
                <a:effectLst/>
                <a:ea typeface="Calibri" panose="020F0502020204030204" pitchFamily="34" charset="0"/>
              </a:rPr>
              <a:t>générale</a:t>
            </a:r>
            <a:r>
              <a:rPr lang="fr-FR" sz="1800" dirty="0">
                <a:effectLst/>
                <a:ea typeface="Calibri" panose="020F0502020204030204" pitchFamily="34" charset="0"/>
              </a:rPr>
              <a:t> 24 (1999) sur les femmes et la santé, par. 14 ; Observations finales sur l’</a:t>
            </a:r>
            <a:r>
              <a:rPr lang="fr-FR" sz="1800" dirty="0" err="1">
                <a:effectLst/>
                <a:ea typeface="Calibri" panose="020F0502020204030204" pitchFamily="34" charset="0"/>
              </a:rPr>
              <a:t>Indonésie</a:t>
            </a:r>
            <a:r>
              <a:rPr lang="fr-FR" sz="1800" dirty="0">
                <a:effectLst/>
                <a:ea typeface="Calibri" panose="020F0502020204030204" pitchFamily="34" charset="0"/>
              </a:rPr>
              <a:t>, CEDAW/C/IDN/CO/5 (2007), par. 16 ; Turquie, A/52/38/Rev.1 (1997), par. 196 ; Comité des droits de l’enfant, Observation </a:t>
            </a:r>
            <a:r>
              <a:rPr lang="fr-FR" sz="1800" dirty="0" err="1">
                <a:effectLst/>
                <a:ea typeface="Calibri" panose="020F0502020204030204" pitchFamily="34" charset="0"/>
              </a:rPr>
              <a:t>générale</a:t>
            </a:r>
            <a:r>
              <a:rPr lang="fr-FR" sz="1800" dirty="0">
                <a:effectLst/>
                <a:ea typeface="Calibri" panose="020F0502020204030204" pitchFamily="34" charset="0"/>
              </a:rPr>
              <a:t> 15 (2013) sur le droit de l’enfant à la jouissance du meilleur </a:t>
            </a:r>
            <a:r>
              <a:rPr lang="fr-FR" sz="1800" dirty="0" err="1">
                <a:effectLst/>
                <a:ea typeface="Calibri" panose="020F0502020204030204" pitchFamily="34" charset="0"/>
              </a:rPr>
              <a:t>état</a:t>
            </a:r>
            <a:r>
              <a:rPr lang="fr-FR" sz="1800" dirty="0">
                <a:effectLst/>
                <a:ea typeface="Calibri" panose="020F0502020204030204" pitchFamily="34" charset="0"/>
              </a:rPr>
              <a:t> de santé, par. 31. </a:t>
            </a:r>
            <a:r>
              <a:rPr lang="fr-FR" sz="1800" u="sng" dirty="0">
                <a:solidFill>
                  <a:srgbClr val="0563C1"/>
                </a:solidFill>
                <a:effectLst/>
                <a:ea typeface="Calibri" panose="020F0502020204030204" pitchFamily="34" charset="0"/>
                <a:hlinkClick r:id="rId2"/>
              </a:rPr>
              <a:t>https://www.ohchr.org/fr/treaty-bodies/cedaw/general-recommendations</a:t>
            </a:r>
            <a:r>
              <a:rPr lang="fr-FR" sz="1800" dirty="0">
                <a:effectLst/>
                <a:ea typeface="Calibri" panose="020F0502020204030204" pitchFamily="34" charset="0"/>
              </a:rPr>
              <a:t> </a:t>
            </a:r>
          </a:p>
          <a:p>
            <a:pPr marL="342900" lvl="0" indent="-342900">
              <a:lnSpc>
                <a:spcPct val="107000"/>
              </a:lnSpc>
              <a:buClr>
                <a:srgbClr val="58C3EB"/>
              </a:buClr>
              <a:buFont typeface="+mj-lt"/>
              <a:buAutoNum type="arabicPeriod" startAt="6"/>
            </a:pPr>
            <a:r>
              <a:rPr lang="fr-FR" sz="1800" dirty="0">
                <a:effectLst/>
                <a:ea typeface="Calibri" panose="020F0502020204030204" pitchFamily="34" charset="0"/>
              </a:rPr>
              <a:t>Orientations sur les aspects éthiques à prendre en considération pour planifier et examiner des recherches sur la santé sexuelle et reproductive des adolescents [Guidance on </a:t>
            </a:r>
            <a:r>
              <a:rPr lang="fr-FR" sz="1800" dirty="0" err="1">
                <a:effectLst/>
                <a:ea typeface="Calibri" panose="020F0502020204030204" pitchFamily="34" charset="0"/>
              </a:rPr>
              <a:t>ethical</a:t>
            </a:r>
            <a:r>
              <a:rPr lang="fr-FR" sz="1800" dirty="0">
                <a:effectLst/>
                <a:ea typeface="Calibri" panose="020F0502020204030204" pitchFamily="34" charset="0"/>
              </a:rPr>
              <a:t> </a:t>
            </a:r>
            <a:r>
              <a:rPr lang="fr-FR" sz="1800" dirty="0" err="1">
                <a:effectLst/>
                <a:ea typeface="Calibri" panose="020F0502020204030204" pitchFamily="34" charset="0"/>
              </a:rPr>
              <a:t>considerations</a:t>
            </a:r>
            <a:r>
              <a:rPr lang="fr-FR" sz="1800" dirty="0">
                <a:effectLst/>
                <a:ea typeface="Calibri" panose="020F0502020204030204" pitchFamily="34" charset="0"/>
              </a:rPr>
              <a:t> in planning and </a:t>
            </a:r>
            <a:r>
              <a:rPr lang="fr-FR" sz="1800" dirty="0" err="1">
                <a:effectLst/>
                <a:ea typeface="Calibri" panose="020F0502020204030204" pitchFamily="34" charset="0"/>
              </a:rPr>
              <a:t>reviewing</a:t>
            </a:r>
            <a:r>
              <a:rPr lang="fr-FR" sz="1800" dirty="0">
                <a:effectLst/>
                <a:ea typeface="Calibri" panose="020F0502020204030204" pitchFamily="34" charset="0"/>
              </a:rPr>
              <a:t> </a:t>
            </a:r>
            <a:r>
              <a:rPr lang="fr-FR" sz="1800" dirty="0" err="1">
                <a:effectLst/>
                <a:ea typeface="Calibri" panose="020F0502020204030204" pitchFamily="34" charset="0"/>
              </a:rPr>
              <a:t>research</a:t>
            </a:r>
            <a:r>
              <a:rPr lang="fr-FR" sz="1800" dirty="0">
                <a:effectLst/>
                <a:ea typeface="Calibri" panose="020F0502020204030204" pitchFamily="34" charset="0"/>
              </a:rPr>
              <a:t> </a:t>
            </a:r>
            <a:r>
              <a:rPr lang="fr-FR" sz="1800" dirty="0" err="1">
                <a:effectLst/>
                <a:ea typeface="Calibri" panose="020F0502020204030204" pitchFamily="34" charset="0"/>
              </a:rPr>
              <a:t>studies</a:t>
            </a:r>
            <a:r>
              <a:rPr lang="fr-FR" sz="1800" dirty="0">
                <a:effectLst/>
                <a:ea typeface="Calibri" panose="020F0502020204030204" pitchFamily="34" charset="0"/>
              </a:rPr>
              <a:t> on </a:t>
            </a:r>
            <a:r>
              <a:rPr lang="fr-FR" sz="1800" dirty="0" err="1">
                <a:effectLst/>
                <a:ea typeface="Calibri" panose="020F0502020204030204" pitchFamily="34" charset="0"/>
              </a:rPr>
              <a:t>sexual</a:t>
            </a:r>
            <a:r>
              <a:rPr lang="fr-FR" sz="1800" dirty="0">
                <a:effectLst/>
                <a:ea typeface="Calibri" panose="020F0502020204030204" pitchFamily="34" charset="0"/>
              </a:rPr>
              <a:t> and reproductive </a:t>
            </a:r>
            <a:r>
              <a:rPr lang="fr-FR" sz="1800" dirty="0" err="1">
                <a:effectLst/>
                <a:ea typeface="Calibri" panose="020F0502020204030204" pitchFamily="34" charset="0"/>
              </a:rPr>
              <a:t>health</a:t>
            </a:r>
            <a:r>
              <a:rPr lang="fr-FR" sz="1800" dirty="0">
                <a:effectLst/>
                <a:ea typeface="Calibri" panose="020F0502020204030204" pitchFamily="34" charset="0"/>
              </a:rPr>
              <a:t> in adolescents]. Genève : Organisation mondiale de la Santé ; 2019. Licence : CC BY-NC-SA 3.0 IGO. </a:t>
            </a:r>
            <a:r>
              <a:rPr lang="fr-FR" sz="1800" u="sng" dirty="0">
                <a:solidFill>
                  <a:srgbClr val="0563C1"/>
                </a:solidFill>
                <a:effectLst/>
                <a:ea typeface="Calibri" panose="020F0502020204030204" pitchFamily="34" charset="0"/>
                <a:hlinkClick r:id="rId3"/>
              </a:rPr>
              <a:t>https://apps.who.int/iris/handle/10665/280148</a:t>
            </a:r>
            <a:r>
              <a:rPr lang="fr-FR" sz="1800" dirty="0">
                <a:effectLst/>
                <a:ea typeface="Calibri" panose="020F0502020204030204" pitchFamily="34" charset="0"/>
              </a:rPr>
              <a:t> </a:t>
            </a:r>
          </a:p>
          <a:p>
            <a:pPr marL="342900" lvl="0" indent="-342900">
              <a:lnSpc>
                <a:spcPct val="107000"/>
              </a:lnSpc>
              <a:buClr>
                <a:srgbClr val="58C3EB"/>
              </a:buClr>
              <a:buFont typeface="+mj-lt"/>
              <a:buAutoNum type="arabicPeriod" startAt="6"/>
            </a:pPr>
            <a:r>
              <a:rPr lang="fr-FR" sz="1800" dirty="0">
                <a:effectLst/>
                <a:ea typeface="Calibri" panose="020F0502020204030204" pitchFamily="34" charset="0"/>
              </a:rPr>
              <a:t>Liu H, Wang L-L, Zhao S-J, </a:t>
            </a:r>
            <a:r>
              <a:rPr lang="fr-FR" sz="1800" dirty="0" err="1">
                <a:effectLst/>
                <a:ea typeface="Calibri" panose="020F0502020204030204" pitchFamily="34" charset="0"/>
              </a:rPr>
              <a:t>Kwak</a:t>
            </a:r>
            <a:r>
              <a:rPr lang="fr-FR" sz="1800" dirty="0">
                <a:effectLst/>
                <a:ea typeface="Calibri" panose="020F0502020204030204" pitchFamily="34" charset="0"/>
              </a:rPr>
              <a:t>-Kim J, Mor G, Liao A-H. </a:t>
            </a:r>
            <a:r>
              <a:rPr lang="fr-FR" sz="1800" dirty="0" err="1">
                <a:effectLst/>
                <a:ea typeface="Calibri" panose="020F0502020204030204" pitchFamily="34" charset="0"/>
              </a:rPr>
              <a:t>Why</a:t>
            </a:r>
            <a:r>
              <a:rPr lang="fr-FR" sz="1800" dirty="0">
                <a:effectLst/>
                <a:ea typeface="Calibri" panose="020F0502020204030204" pitchFamily="34" charset="0"/>
              </a:rPr>
              <a:t> are </a:t>
            </a:r>
            <a:r>
              <a:rPr lang="fr-FR" sz="1800" dirty="0" err="1">
                <a:effectLst/>
                <a:ea typeface="Calibri" panose="020F0502020204030204" pitchFamily="34" charset="0"/>
              </a:rPr>
              <a:t>pregnant</a:t>
            </a:r>
            <a:r>
              <a:rPr lang="fr-FR" sz="1800" dirty="0">
                <a:effectLst/>
                <a:ea typeface="Calibri" panose="020F0502020204030204" pitchFamily="34" charset="0"/>
              </a:rPr>
              <a:t> </a:t>
            </a:r>
            <a:r>
              <a:rPr lang="fr-FR" sz="1800" dirty="0" err="1">
                <a:effectLst/>
                <a:ea typeface="Calibri" panose="020F0502020204030204" pitchFamily="34" charset="0"/>
              </a:rPr>
              <a:t>women</a:t>
            </a:r>
            <a:r>
              <a:rPr lang="fr-FR" sz="1800" dirty="0">
                <a:effectLst/>
                <a:ea typeface="Calibri" panose="020F0502020204030204" pitchFamily="34" charset="0"/>
              </a:rPr>
              <a:t> susceptible to COVID-19? An </a:t>
            </a:r>
            <a:r>
              <a:rPr lang="fr-FR" sz="1800" dirty="0" err="1">
                <a:effectLst/>
                <a:ea typeface="Calibri" panose="020F0502020204030204" pitchFamily="34" charset="0"/>
              </a:rPr>
              <a:t>immunological</a:t>
            </a:r>
            <a:r>
              <a:rPr lang="fr-FR" sz="1800" dirty="0">
                <a:effectLst/>
                <a:ea typeface="Calibri" panose="020F0502020204030204" pitchFamily="34" charset="0"/>
              </a:rPr>
              <a:t> </a:t>
            </a:r>
            <a:r>
              <a:rPr lang="fr-FR" sz="1800" dirty="0" err="1">
                <a:effectLst/>
                <a:ea typeface="Calibri" panose="020F0502020204030204" pitchFamily="34" charset="0"/>
              </a:rPr>
              <a:t>viewpoint</a:t>
            </a:r>
            <a:r>
              <a:rPr lang="fr-FR" sz="1800" dirty="0">
                <a:effectLst/>
                <a:ea typeface="Calibri" panose="020F0502020204030204" pitchFamily="34" charset="0"/>
              </a:rPr>
              <a:t>. J </a:t>
            </a:r>
            <a:r>
              <a:rPr lang="fr-FR" sz="1800" dirty="0" err="1">
                <a:effectLst/>
                <a:ea typeface="Calibri" panose="020F0502020204030204" pitchFamily="34" charset="0"/>
              </a:rPr>
              <a:t>Reprod</a:t>
            </a:r>
            <a:r>
              <a:rPr lang="fr-FR" sz="1800" dirty="0">
                <a:effectLst/>
                <a:ea typeface="Calibri" panose="020F0502020204030204" pitchFamily="34" charset="0"/>
              </a:rPr>
              <a:t> </a:t>
            </a:r>
            <a:r>
              <a:rPr lang="fr-FR" sz="1800" dirty="0" err="1">
                <a:effectLst/>
                <a:ea typeface="Calibri" panose="020F0502020204030204" pitchFamily="34" charset="0"/>
              </a:rPr>
              <a:t>Immunol</a:t>
            </a:r>
            <a:r>
              <a:rPr lang="fr-FR" sz="1800" dirty="0">
                <a:effectLst/>
                <a:ea typeface="Calibri" panose="020F0502020204030204" pitchFamily="34" charset="0"/>
              </a:rPr>
              <a:t>. 2020 Jun;139:103122. </a:t>
            </a:r>
            <a:r>
              <a:rPr lang="fr-FR" sz="1800" u="sng" dirty="0">
                <a:solidFill>
                  <a:srgbClr val="0563C1"/>
                </a:solidFill>
                <a:effectLst/>
                <a:ea typeface="Calibri" panose="020F0502020204030204" pitchFamily="34" charset="0"/>
                <a:hlinkClick r:id="rId4"/>
              </a:rPr>
              <a:t>http://dx.doi.org/10.1016/j.jri.2020.103122</a:t>
            </a:r>
            <a:r>
              <a:rPr lang="fr-FR" sz="1800" dirty="0">
                <a:effectLst/>
                <a:ea typeface="Calibri" panose="020F0502020204030204" pitchFamily="34" charset="0"/>
              </a:rPr>
              <a:t> </a:t>
            </a:r>
          </a:p>
          <a:p>
            <a:pPr marL="342900" lvl="0" indent="-342900">
              <a:lnSpc>
                <a:spcPct val="107000"/>
              </a:lnSpc>
              <a:buClr>
                <a:srgbClr val="58C3EB"/>
              </a:buClr>
              <a:buFont typeface="+mj-lt"/>
              <a:buAutoNum type="arabicPeriod" startAt="6"/>
            </a:pPr>
            <a:r>
              <a:rPr lang="fr-FR" sz="1800" dirty="0">
                <a:effectLst/>
                <a:ea typeface="Calibri" panose="020F0502020204030204" pitchFamily="34" charset="0"/>
              </a:rPr>
              <a:t>UNICEF. Exposé sur l’action humanitaire de l’UNICEF : la </a:t>
            </a:r>
            <a:r>
              <a:rPr lang="fr-FR" sz="1800" dirty="0" err="1">
                <a:effectLst/>
                <a:ea typeface="Calibri" panose="020F0502020204030204" pitchFamily="34" charset="0"/>
              </a:rPr>
              <a:t>pandémie</a:t>
            </a:r>
            <a:r>
              <a:rPr lang="fr-FR" sz="1800" dirty="0">
                <a:effectLst/>
                <a:ea typeface="Calibri" panose="020F0502020204030204" pitchFamily="34" charset="0"/>
              </a:rPr>
              <a:t> de maladie à coronavirus 2019. </a:t>
            </a:r>
            <a:r>
              <a:rPr lang="fr-FR" sz="1800" dirty="0" err="1">
                <a:effectLst/>
                <a:ea typeface="Calibri" panose="020F0502020204030204" pitchFamily="34" charset="0"/>
              </a:rPr>
              <a:t>Première</a:t>
            </a:r>
            <a:r>
              <a:rPr lang="fr-FR" sz="1800" dirty="0">
                <a:effectLst/>
                <a:ea typeface="Calibri" panose="020F0502020204030204" pitchFamily="34" charset="0"/>
              </a:rPr>
              <a:t> session ordinaire de 2021 du Conseil d’administration du 9-12 </a:t>
            </a:r>
            <a:r>
              <a:rPr lang="fr-FR" sz="1800" dirty="0" err="1">
                <a:effectLst/>
                <a:ea typeface="Calibri" panose="020F0502020204030204" pitchFamily="34" charset="0"/>
              </a:rPr>
              <a:t>février</a:t>
            </a:r>
            <a:r>
              <a:rPr lang="fr-FR" sz="1800" dirty="0">
                <a:effectLst/>
                <a:ea typeface="Calibri" panose="020F0502020204030204" pitchFamily="34" charset="0"/>
              </a:rPr>
              <a:t> 2021. UNICEF ; 2021. </a:t>
            </a:r>
            <a:r>
              <a:rPr lang="fr-FR" sz="1800" u="sng" dirty="0">
                <a:solidFill>
                  <a:srgbClr val="0563C1"/>
                </a:solidFill>
                <a:effectLst/>
                <a:ea typeface="Calibri" panose="020F0502020204030204" pitchFamily="34" charset="0"/>
                <a:hlinkClick r:id="rId5"/>
              </a:rPr>
              <a:t>https://www.unicef.org/executiveboard/media/3011/file/2021-EB3-Humanitarian%20action-FR.pdf</a:t>
            </a:r>
            <a:endParaRPr lang="fr-FR" sz="1800" dirty="0">
              <a:effectLst/>
              <a:ea typeface="Calibri" panose="020F0502020204030204" pitchFamily="34" charset="0"/>
            </a:endParaRPr>
          </a:p>
        </p:txBody>
      </p:sp>
    </p:spTree>
    <p:extLst>
      <p:ext uri="{BB962C8B-B14F-4D97-AF65-F5344CB8AC3E}">
        <p14:creationId xmlns:p14="http://schemas.microsoft.com/office/powerpoint/2010/main" val="1982254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495300" y="323850"/>
            <a:ext cx="9337675" cy="557213"/>
          </a:xfrm>
          <a:prstGeom prst="rect">
            <a:avLst/>
          </a:prstGeom>
        </p:spPr>
        <p:txBody>
          <a:bodyPr/>
          <a:lstStyle/>
          <a:p>
            <a:r>
              <a:rPr lang="fr-FR"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285750" y="1046163"/>
            <a:ext cx="11588750" cy="5456237"/>
          </a:xfrm>
          <a:prstGeom prst="rect">
            <a:avLst/>
          </a:prstGeom>
        </p:spPr>
        <p:txBody>
          <a:bodyPr numCol="1"/>
          <a:lstStyle/>
          <a:p>
            <a:pPr marL="342900" lvl="0" indent="-342900" rtl="0">
              <a:lnSpc>
                <a:spcPct val="107000"/>
              </a:lnSpc>
              <a:buClr>
                <a:srgbClr val="58C3EB"/>
              </a:buClr>
              <a:buFont typeface="+mj-lt"/>
              <a:buAutoNum type="arabicPeriod" startAt="10"/>
            </a:pPr>
            <a:r>
              <a:rPr lang="fr-FR" sz="1800" dirty="0">
                <a:effectLst/>
                <a:ea typeface="Calibri" panose="020F0502020204030204" pitchFamily="34" charset="0"/>
              </a:rPr>
              <a:t>OMS (Bureau régional pour l'Afrique). Atlas de données 2000-2023. </a:t>
            </a:r>
            <a:r>
              <a:rPr lang="fr-FR" sz="1800" u="sng" dirty="0">
                <a:solidFill>
                  <a:srgbClr val="0563C1"/>
                </a:solidFill>
                <a:effectLst/>
                <a:ea typeface="Calibri" panose="020F0502020204030204" pitchFamily="34" charset="0"/>
                <a:hlinkClick r:id="rId2"/>
              </a:rPr>
              <a:t>https://aho.afro.who.int/ind/af?lang=fr</a:t>
            </a:r>
            <a:r>
              <a:rPr lang="fr-FR" sz="1800" dirty="0">
                <a:effectLst/>
                <a:ea typeface="Calibri" panose="020F0502020204030204" pitchFamily="34" charset="0"/>
              </a:rPr>
              <a:t> </a:t>
            </a:r>
          </a:p>
          <a:p>
            <a:pPr marL="342900" lvl="0" indent="-342900">
              <a:lnSpc>
                <a:spcPct val="107000"/>
              </a:lnSpc>
              <a:buClr>
                <a:srgbClr val="58C3EB"/>
              </a:buClr>
              <a:buFont typeface="+mj-lt"/>
              <a:buAutoNum type="arabicPeriod" startAt="10"/>
            </a:pPr>
            <a:r>
              <a:rPr lang="fr-FR" sz="1800" dirty="0">
                <a:effectLst/>
                <a:ea typeface="Calibri" panose="020F0502020204030204" pitchFamily="34" charset="0"/>
              </a:rPr>
              <a:t>OMS. Mortalité maternelle. OMS ; 2018. </a:t>
            </a:r>
            <a:r>
              <a:rPr lang="fr-FR" sz="1800" u="sng" dirty="0">
                <a:solidFill>
                  <a:srgbClr val="0563C1"/>
                </a:solidFill>
                <a:effectLst/>
                <a:ea typeface="Calibri" panose="020F0502020204030204" pitchFamily="34" charset="0"/>
                <a:hlinkClick r:id="rId3"/>
              </a:rPr>
              <a:t>http://www.who.int/mediacentre/factsheets/fs348/fr/</a:t>
            </a:r>
            <a:r>
              <a:rPr lang="fr-FR" sz="1800" dirty="0">
                <a:effectLst/>
                <a:ea typeface="Calibri" panose="020F0502020204030204" pitchFamily="34" charset="0"/>
              </a:rPr>
              <a:t> </a:t>
            </a:r>
          </a:p>
          <a:p>
            <a:pPr marL="342900" lvl="0" indent="-342900">
              <a:lnSpc>
                <a:spcPct val="107000"/>
              </a:lnSpc>
              <a:buClr>
                <a:srgbClr val="58C3EB"/>
              </a:buClr>
              <a:buFont typeface="+mj-lt"/>
              <a:buAutoNum type="arabicPeriod" startAt="10"/>
            </a:pPr>
            <a:r>
              <a:rPr lang="fr-FR" sz="1800" dirty="0">
                <a:effectLst/>
                <a:ea typeface="Calibri" panose="020F0502020204030204" pitchFamily="34" charset="0"/>
              </a:rPr>
              <a:t>Institut national d’études démographiques. Les Mémos de la Démo, Fiche pédagogique : La mortalité maternelle dans le monde. INED ; 2014. </a:t>
            </a:r>
            <a:r>
              <a:rPr lang="fr-FR" sz="1800" u="sng" dirty="0">
                <a:solidFill>
                  <a:srgbClr val="0563C1"/>
                </a:solidFill>
                <a:effectLst/>
                <a:ea typeface="Calibri" panose="020F0502020204030204" pitchFamily="34" charset="0"/>
                <a:hlinkClick r:id="rId4"/>
              </a:rPr>
              <a:t>https://www.ined.fr/fichier/s_rubrique/263/fichier.fiche.peda.mortalite.maternelle.monde.fr.pdf</a:t>
            </a:r>
            <a:endParaRPr lang="fr-FR" sz="1800" dirty="0">
              <a:effectLst/>
              <a:ea typeface="Calibri" panose="020F0502020204030204" pitchFamily="34" charset="0"/>
            </a:endParaRPr>
          </a:p>
          <a:p>
            <a:pPr marL="342900" lvl="0" indent="-342900">
              <a:lnSpc>
                <a:spcPct val="107000"/>
              </a:lnSpc>
              <a:buClr>
                <a:srgbClr val="58C3EB"/>
              </a:buClr>
              <a:buFont typeface="+mj-lt"/>
              <a:buAutoNum type="arabicPeriod" startAt="10"/>
            </a:pPr>
            <a:r>
              <a:rPr lang="fr-FR" sz="1800" dirty="0">
                <a:effectLst/>
                <a:ea typeface="Calibri" panose="020F0502020204030204" pitchFamily="34" charset="0"/>
              </a:rPr>
              <a:t>Le programme DHS. </a:t>
            </a:r>
            <a:r>
              <a:rPr lang="fr-FR" sz="1800" u="sng" dirty="0">
                <a:solidFill>
                  <a:srgbClr val="0563C1"/>
                </a:solidFill>
                <a:effectLst/>
                <a:ea typeface="Calibri" panose="020F0502020204030204" pitchFamily="34" charset="0"/>
                <a:hlinkClick r:id="rId5"/>
              </a:rPr>
              <a:t>https://dhsprogram.com/Countries/</a:t>
            </a:r>
            <a:endParaRPr lang="fr-FR" sz="1800" dirty="0">
              <a:effectLst/>
              <a:ea typeface="Calibri" panose="020F0502020204030204" pitchFamily="34" charset="0"/>
            </a:endParaRPr>
          </a:p>
          <a:p>
            <a:pPr marL="342900" lvl="0" indent="-342900">
              <a:lnSpc>
                <a:spcPct val="107000"/>
              </a:lnSpc>
              <a:buClr>
                <a:srgbClr val="58C3EB"/>
              </a:buClr>
              <a:buFont typeface="+mj-lt"/>
              <a:buAutoNum type="arabicPeriod" startAt="10"/>
            </a:pPr>
            <a:r>
              <a:rPr lang="fr-FR" sz="1800" dirty="0">
                <a:effectLst/>
                <a:ea typeface="Calibri" panose="020F0502020204030204" pitchFamily="34" charset="0"/>
              </a:rPr>
              <a:t>Les Directives de l’OMS sur la prévention de la grossesse précoce et les résultats médiocres en matière de reproduction chez les adolescentes dans les pays en développement. Organisation mondiale de la Santé ; 2012. </a:t>
            </a:r>
            <a:r>
              <a:rPr lang="fr-FR" sz="1800" u="sng" dirty="0">
                <a:solidFill>
                  <a:srgbClr val="0563C1"/>
                </a:solidFill>
                <a:effectLst/>
                <a:ea typeface="Calibri" panose="020F0502020204030204" pitchFamily="34" charset="0"/>
                <a:hlinkClick r:id="rId6"/>
              </a:rPr>
              <a:t>https://apps.who.int/iris/bitstream/handle/10665/75466/WHO_FWC_MCA_12.02_fre.pdf;sequence=1</a:t>
            </a:r>
            <a:r>
              <a:rPr lang="fr-FR" sz="1800" dirty="0">
                <a:effectLst/>
                <a:ea typeface="Calibri" panose="020F0502020204030204" pitchFamily="34" charset="0"/>
              </a:rPr>
              <a:t> </a:t>
            </a:r>
          </a:p>
          <a:p>
            <a:pPr marL="342900" lvl="0" indent="-342900">
              <a:lnSpc>
                <a:spcPct val="107000"/>
              </a:lnSpc>
              <a:buClr>
                <a:srgbClr val="58C3EB"/>
              </a:buClr>
              <a:buFont typeface="+mj-lt"/>
              <a:buAutoNum type="arabicPeriod" startAt="10"/>
            </a:pPr>
            <a:r>
              <a:rPr lang="fr-FR" sz="1800" dirty="0">
                <a:effectLst/>
                <a:ea typeface="Calibri" panose="020F0502020204030204" pitchFamily="34" charset="0"/>
              </a:rPr>
              <a:t>Newton-Levinson A, </a:t>
            </a:r>
            <a:r>
              <a:rPr lang="fr-FR" sz="1800" dirty="0" err="1">
                <a:effectLst/>
                <a:ea typeface="Calibri" panose="020F0502020204030204" pitchFamily="34" charset="0"/>
              </a:rPr>
              <a:t>Leichliter</a:t>
            </a:r>
            <a:r>
              <a:rPr lang="fr-FR" sz="1800" dirty="0">
                <a:effectLst/>
                <a:ea typeface="Calibri" panose="020F0502020204030204" pitchFamily="34" charset="0"/>
              </a:rPr>
              <a:t> JS, </a:t>
            </a:r>
            <a:r>
              <a:rPr lang="fr-FR" sz="1800" dirty="0" err="1">
                <a:effectLst/>
                <a:ea typeface="Calibri" panose="020F0502020204030204" pitchFamily="34" charset="0"/>
              </a:rPr>
              <a:t>Chandra-Mouli</a:t>
            </a:r>
            <a:r>
              <a:rPr lang="fr-FR" sz="1800" dirty="0">
                <a:effectLst/>
                <a:ea typeface="Calibri" panose="020F0502020204030204" pitchFamily="34" charset="0"/>
              </a:rPr>
              <a:t> V. </a:t>
            </a:r>
            <a:r>
              <a:rPr lang="fr-FR" sz="1800" dirty="0" err="1">
                <a:effectLst/>
                <a:ea typeface="Calibri" panose="020F0502020204030204" pitchFamily="34" charset="0"/>
              </a:rPr>
              <a:t>Sexually</a:t>
            </a:r>
            <a:r>
              <a:rPr lang="fr-FR" sz="1800" dirty="0">
                <a:effectLst/>
                <a:ea typeface="Calibri" panose="020F0502020204030204" pitchFamily="34" charset="0"/>
              </a:rPr>
              <a:t> </a:t>
            </a:r>
            <a:r>
              <a:rPr lang="fr-FR" sz="1800" dirty="0" err="1">
                <a:effectLst/>
                <a:ea typeface="Calibri" panose="020F0502020204030204" pitchFamily="34" charset="0"/>
              </a:rPr>
              <a:t>transmitted</a:t>
            </a:r>
            <a:r>
              <a:rPr lang="fr-FR" sz="1800" dirty="0">
                <a:effectLst/>
                <a:ea typeface="Calibri" panose="020F0502020204030204" pitchFamily="34" charset="0"/>
              </a:rPr>
              <a:t> infection services for adolescents and </a:t>
            </a:r>
            <a:r>
              <a:rPr lang="fr-FR" sz="1800" dirty="0" err="1">
                <a:effectLst/>
                <a:ea typeface="Calibri" panose="020F0502020204030204" pitchFamily="34" charset="0"/>
              </a:rPr>
              <a:t>youth</a:t>
            </a:r>
            <a:r>
              <a:rPr lang="fr-FR" sz="1800" dirty="0">
                <a:effectLst/>
                <a:ea typeface="Calibri" panose="020F0502020204030204" pitchFamily="34" charset="0"/>
              </a:rPr>
              <a:t> in </a:t>
            </a:r>
            <a:r>
              <a:rPr lang="fr-FR" sz="1800" dirty="0" err="1">
                <a:effectLst/>
                <a:ea typeface="Calibri" panose="020F0502020204030204" pitchFamily="34" charset="0"/>
              </a:rPr>
              <a:t>low</a:t>
            </a:r>
            <a:r>
              <a:rPr lang="fr-FR" sz="1800" dirty="0">
                <a:effectLst/>
                <a:ea typeface="Calibri" panose="020F0502020204030204" pitchFamily="34" charset="0"/>
              </a:rPr>
              <a:t>- and middle-</a:t>
            </a:r>
            <a:r>
              <a:rPr lang="fr-FR" sz="1800" dirty="0" err="1">
                <a:effectLst/>
                <a:ea typeface="Calibri" panose="020F0502020204030204" pitchFamily="34" charset="0"/>
              </a:rPr>
              <a:t>income</a:t>
            </a:r>
            <a:r>
              <a:rPr lang="fr-FR" sz="1800" dirty="0">
                <a:effectLst/>
                <a:ea typeface="Calibri" panose="020F0502020204030204" pitchFamily="34" charset="0"/>
              </a:rPr>
              <a:t> countries: </a:t>
            </a:r>
            <a:r>
              <a:rPr lang="fr-FR" sz="1800" dirty="0" err="1">
                <a:effectLst/>
                <a:ea typeface="Calibri" panose="020F0502020204030204" pitchFamily="34" charset="0"/>
              </a:rPr>
              <a:t>perceived</a:t>
            </a:r>
            <a:r>
              <a:rPr lang="fr-FR" sz="1800" dirty="0">
                <a:effectLst/>
                <a:ea typeface="Calibri" panose="020F0502020204030204" pitchFamily="34" charset="0"/>
              </a:rPr>
              <a:t> and </a:t>
            </a:r>
            <a:r>
              <a:rPr lang="fr-FR" sz="1800" dirty="0" err="1">
                <a:effectLst/>
                <a:ea typeface="Calibri" panose="020F0502020204030204" pitchFamily="34" charset="0"/>
              </a:rPr>
              <a:t>experienced</a:t>
            </a:r>
            <a:r>
              <a:rPr lang="fr-FR" sz="1800" dirty="0">
                <a:effectLst/>
                <a:ea typeface="Calibri" panose="020F0502020204030204" pitchFamily="34" charset="0"/>
              </a:rPr>
              <a:t> </a:t>
            </a:r>
            <a:r>
              <a:rPr lang="fr-FR" sz="1800" dirty="0" err="1">
                <a:effectLst/>
                <a:ea typeface="Calibri" panose="020F0502020204030204" pitchFamily="34" charset="0"/>
              </a:rPr>
              <a:t>barriers</a:t>
            </a:r>
            <a:r>
              <a:rPr lang="fr-FR" sz="1800" dirty="0">
                <a:effectLst/>
                <a:ea typeface="Calibri" panose="020F0502020204030204" pitchFamily="34" charset="0"/>
              </a:rPr>
              <a:t> to </a:t>
            </a:r>
            <a:r>
              <a:rPr lang="fr-FR" sz="1800" dirty="0" err="1">
                <a:effectLst/>
                <a:ea typeface="Calibri" panose="020F0502020204030204" pitchFamily="34" charset="0"/>
              </a:rPr>
              <a:t>accessing</a:t>
            </a:r>
            <a:r>
              <a:rPr lang="fr-FR" sz="1800" dirty="0">
                <a:effectLst/>
                <a:ea typeface="Calibri" panose="020F0502020204030204" pitchFamily="34" charset="0"/>
              </a:rPr>
              <a:t> care. J </a:t>
            </a:r>
            <a:r>
              <a:rPr lang="fr-FR" sz="1800" dirty="0" err="1">
                <a:effectLst/>
                <a:ea typeface="Calibri" panose="020F0502020204030204" pitchFamily="34" charset="0"/>
              </a:rPr>
              <a:t>Adolesc</a:t>
            </a:r>
            <a:r>
              <a:rPr lang="fr-FR" sz="1800" dirty="0">
                <a:effectLst/>
                <a:ea typeface="Calibri" panose="020F0502020204030204" pitchFamily="34" charset="0"/>
              </a:rPr>
              <a:t> Health. 2016;59(1):7–16. </a:t>
            </a:r>
            <a:r>
              <a:rPr lang="fr-FR" sz="1800" u="sng" dirty="0">
                <a:solidFill>
                  <a:srgbClr val="0563C1"/>
                </a:solidFill>
                <a:effectLst/>
                <a:ea typeface="Calibri" panose="020F0502020204030204" pitchFamily="34" charset="0"/>
                <a:hlinkClick r:id="rId7"/>
              </a:rPr>
              <a:t>https://www.jahonline.org/article/S1054-139X(16)00093-8/fulltext</a:t>
            </a:r>
            <a:endParaRPr lang="fr-FR" sz="1800"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startAt="10"/>
            </a:pPr>
            <a:r>
              <a:rPr lang="fr-FR" sz="1800" dirty="0" err="1">
                <a:effectLst/>
                <a:ea typeface="Calibri" panose="020F0502020204030204" pitchFamily="34" charset="0"/>
              </a:rPr>
              <a:t>Faúndes</a:t>
            </a:r>
            <a:r>
              <a:rPr lang="fr-FR" sz="1800" dirty="0">
                <a:effectLst/>
                <a:ea typeface="Calibri" panose="020F0502020204030204" pitchFamily="34" charset="0"/>
              </a:rPr>
              <a:t> A, et al. The </a:t>
            </a:r>
            <a:r>
              <a:rPr lang="fr-FR" sz="1800" dirty="0" err="1">
                <a:effectLst/>
                <a:ea typeface="Calibri" panose="020F0502020204030204" pitchFamily="34" charset="0"/>
              </a:rPr>
              <a:t>Willingness</a:t>
            </a:r>
            <a:r>
              <a:rPr lang="fr-FR" sz="1800" dirty="0">
                <a:effectLst/>
                <a:ea typeface="Calibri" panose="020F0502020204030204" pitchFamily="34" charset="0"/>
              </a:rPr>
              <a:t> of </a:t>
            </a:r>
            <a:r>
              <a:rPr lang="fr-FR" sz="1800" dirty="0" err="1">
                <a:effectLst/>
                <a:ea typeface="Calibri" panose="020F0502020204030204" pitchFamily="34" charset="0"/>
              </a:rPr>
              <a:t>Residents</a:t>
            </a:r>
            <a:r>
              <a:rPr lang="fr-FR" sz="1800" dirty="0">
                <a:effectLst/>
                <a:ea typeface="Calibri" panose="020F0502020204030204" pitchFamily="34" charset="0"/>
              </a:rPr>
              <a:t> in </a:t>
            </a:r>
            <a:r>
              <a:rPr lang="fr-FR" sz="1800" dirty="0" err="1">
                <a:effectLst/>
                <a:ea typeface="Calibri" panose="020F0502020204030204" pitchFamily="34" charset="0"/>
              </a:rPr>
              <a:t>Obstetrics</a:t>
            </a:r>
            <a:r>
              <a:rPr lang="fr-FR" sz="1800" dirty="0">
                <a:effectLst/>
                <a:ea typeface="Calibri" panose="020F0502020204030204" pitchFamily="34" charset="0"/>
              </a:rPr>
              <a:t> and </a:t>
            </a:r>
            <a:r>
              <a:rPr lang="fr-FR" sz="1800" dirty="0" err="1">
                <a:effectLst/>
                <a:ea typeface="Calibri" panose="020F0502020204030204" pitchFamily="34" charset="0"/>
              </a:rPr>
              <a:t>Gynecology</a:t>
            </a:r>
            <a:r>
              <a:rPr lang="fr-FR" sz="1800" dirty="0">
                <a:effectLst/>
                <a:ea typeface="Calibri" panose="020F0502020204030204" pitchFamily="34" charset="0"/>
              </a:rPr>
              <a:t> to </a:t>
            </a:r>
            <a:r>
              <a:rPr lang="fr-FR" sz="1800" dirty="0" err="1">
                <a:effectLst/>
                <a:ea typeface="Calibri" panose="020F0502020204030204" pitchFamily="34" charset="0"/>
              </a:rPr>
              <a:t>Provide</a:t>
            </a:r>
            <a:r>
              <a:rPr lang="fr-FR" sz="1800" dirty="0">
                <a:effectLst/>
                <a:ea typeface="Calibri" panose="020F0502020204030204" pitchFamily="34" charset="0"/>
              </a:rPr>
              <a:t> Legal Abortion Services </a:t>
            </a:r>
            <a:r>
              <a:rPr lang="fr-FR" sz="1800" dirty="0" err="1">
                <a:effectLst/>
                <a:ea typeface="Calibri" panose="020F0502020204030204" pitchFamily="34" charset="0"/>
              </a:rPr>
              <a:t>According</a:t>
            </a:r>
            <a:r>
              <a:rPr lang="fr-FR" sz="1800" dirty="0">
                <a:effectLst/>
                <a:ea typeface="Calibri" panose="020F0502020204030204" pitchFamily="34" charset="0"/>
              </a:rPr>
              <a:t> to </a:t>
            </a:r>
            <a:r>
              <a:rPr lang="fr-FR" sz="1800" dirty="0" err="1">
                <a:effectLst/>
                <a:ea typeface="Calibri" panose="020F0502020204030204" pitchFamily="34" charset="0"/>
              </a:rPr>
              <a:t>their</a:t>
            </a:r>
            <a:r>
              <a:rPr lang="fr-FR" sz="1800" dirty="0">
                <a:effectLst/>
                <a:ea typeface="Calibri" panose="020F0502020204030204" pitchFamily="34" charset="0"/>
              </a:rPr>
              <a:t> Opinion on how </a:t>
            </a:r>
            <a:r>
              <a:rPr lang="fr-FR" sz="1800" dirty="0" err="1">
                <a:effectLst/>
                <a:ea typeface="Calibri" panose="020F0502020204030204" pitchFamily="34" charset="0"/>
              </a:rPr>
              <a:t>Liberalization</a:t>
            </a:r>
            <a:r>
              <a:rPr lang="fr-FR" sz="1800" dirty="0">
                <a:effectLst/>
                <a:ea typeface="Calibri" panose="020F0502020204030204" pitchFamily="34" charset="0"/>
              </a:rPr>
              <a:t> of the Abortion Law </a:t>
            </a:r>
            <a:r>
              <a:rPr lang="fr-FR" sz="1800" dirty="0" err="1">
                <a:effectLst/>
                <a:ea typeface="Calibri" panose="020F0502020204030204" pitchFamily="34" charset="0"/>
              </a:rPr>
              <a:t>would</a:t>
            </a:r>
            <a:r>
              <a:rPr lang="fr-FR" sz="1800" dirty="0">
                <a:effectLst/>
                <a:ea typeface="Calibri" panose="020F0502020204030204" pitchFamily="34" charset="0"/>
              </a:rPr>
              <a:t> affect Abortion Rates. JGWH. 2018 May 21;10(2):1-6. </a:t>
            </a:r>
            <a:r>
              <a:rPr lang="fr-FR" sz="1800" u="sng" dirty="0">
                <a:solidFill>
                  <a:srgbClr val="0563C1"/>
                </a:solidFill>
                <a:effectLst/>
                <a:ea typeface="Calibri" panose="020F0502020204030204" pitchFamily="34" charset="0"/>
                <a:hlinkClick r:id="rId8"/>
              </a:rPr>
              <a:t>http://dx.doi.org/10.19080/JGWH.2018.10.555783</a:t>
            </a:r>
            <a:endParaRPr lang="fr-FR" sz="1800" dirty="0">
              <a:effectLst/>
              <a:ea typeface="Calibri" panose="020F0502020204030204" pitchFamily="34" charset="0"/>
            </a:endParaRPr>
          </a:p>
          <a:p>
            <a:pPr lvl="0"/>
            <a:endParaRPr lang="fr-FR" dirty="0"/>
          </a:p>
        </p:txBody>
      </p:sp>
    </p:spTree>
    <p:extLst>
      <p:ext uri="{BB962C8B-B14F-4D97-AF65-F5344CB8AC3E}">
        <p14:creationId xmlns:p14="http://schemas.microsoft.com/office/powerpoint/2010/main" val="194212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604280"/>
            <a:ext cx="9144000" cy="2387600"/>
          </a:xfrm>
        </p:spPr>
        <p:txBody>
          <a:bodyPr/>
          <a:lstStyle/>
          <a:p>
            <a:r>
              <a:rPr lang="fr-CH" dirty="0">
                <a:latin typeface="Times New Roman" panose="02020603050405020304" pitchFamily="18" charset="0"/>
                <a:ea typeface="Calibri" panose="020F0502020204030204" pitchFamily="34" charset="0"/>
              </a:rPr>
              <a:t>À L’ÉCHELLE MONDIALE</a:t>
            </a:r>
            <a:endParaRPr lang="fr-FR" dirty="0"/>
          </a:p>
        </p:txBody>
      </p:sp>
    </p:spTree>
    <p:extLst>
      <p:ext uri="{BB962C8B-B14F-4D97-AF65-F5344CB8AC3E}">
        <p14:creationId xmlns:p14="http://schemas.microsoft.com/office/powerpoint/2010/main" val="379954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393700" y="336550"/>
            <a:ext cx="9337675" cy="557213"/>
          </a:xfrm>
          <a:prstGeom prst="rect">
            <a:avLst/>
          </a:prstGeom>
        </p:spPr>
        <p:txBody>
          <a:bodyPr/>
          <a:lstStyle/>
          <a:p>
            <a:r>
              <a:rPr lang="fr-FR"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298450" y="908050"/>
            <a:ext cx="11525250" cy="5949950"/>
          </a:xfrm>
          <a:prstGeom prst="rect">
            <a:avLst/>
          </a:prstGeom>
        </p:spPr>
        <p:txBody>
          <a:bodyPr numCol="1"/>
          <a:lstStyle/>
          <a:p>
            <a:pPr marL="342900" lvl="0" indent="-342900" rtl="0">
              <a:lnSpc>
                <a:spcPct val="107000"/>
              </a:lnSpc>
              <a:buClr>
                <a:srgbClr val="58C3EB"/>
              </a:buClr>
              <a:buFont typeface="+mj-lt"/>
              <a:buAutoNum type="arabicPeriod" startAt="17"/>
            </a:pPr>
            <a:r>
              <a:rPr lang="fr-FR" sz="1700" dirty="0">
                <a:effectLst/>
                <a:ea typeface="Calibri" panose="020F0502020204030204" pitchFamily="34" charset="0"/>
              </a:rPr>
              <a:t>Organisation mondiale de la Santé‎. La prévention et l’élimination du manque de respect et des mauvais traitements lors de l’accouchement dans des établissements de soins : </a:t>
            </a:r>
            <a:r>
              <a:rPr lang="fr-FR" sz="1700" dirty="0" err="1">
                <a:effectLst/>
                <a:ea typeface="Calibri" panose="020F0502020204030204" pitchFamily="34" charset="0"/>
              </a:rPr>
              <a:t>declaration</a:t>
            </a:r>
            <a:r>
              <a:rPr lang="fr-FR" sz="1700" dirty="0">
                <a:effectLst/>
                <a:ea typeface="Calibri" panose="020F0502020204030204" pitchFamily="34" charset="0"/>
              </a:rPr>
              <a:t> de l'OMS. Organisation mondiale de la Santé ; 2014. </a:t>
            </a:r>
            <a:r>
              <a:rPr lang="fr-FR" sz="1700" u="sng" dirty="0">
                <a:solidFill>
                  <a:srgbClr val="0563C1"/>
                </a:solidFill>
                <a:effectLst/>
                <a:ea typeface="Calibri" panose="020F0502020204030204" pitchFamily="34" charset="0"/>
                <a:hlinkClick r:id="rId2"/>
              </a:rPr>
              <a:t>https://apps.who.int/iris/handle/10665/134589</a:t>
            </a:r>
            <a:r>
              <a:rPr lang="fr-FR" sz="1700" dirty="0">
                <a:effectLst/>
                <a:ea typeface="Calibri" panose="020F0502020204030204" pitchFamily="34" charset="0"/>
              </a:rPr>
              <a:t> </a:t>
            </a:r>
          </a:p>
          <a:p>
            <a:pPr marL="342900" lvl="0" indent="-342900">
              <a:lnSpc>
                <a:spcPct val="107000"/>
              </a:lnSpc>
              <a:buClr>
                <a:srgbClr val="58C3EB"/>
              </a:buClr>
              <a:buFont typeface="+mj-lt"/>
              <a:buAutoNum type="arabicPeriod" startAt="17"/>
            </a:pPr>
            <a:r>
              <a:rPr lang="fr-FR" sz="1700" dirty="0" err="1">
                <a:effectLst/>
                <a:ea typeface="Calibri" panose="020F0502020204030204" pitchFamily="34" charset="0"/>
              </a:rPr>
              <a:t>Ministère</a:t>
            </a:r>
            <a:r>
              <a:rPr lang="fr-FR" sz="1700" dirty="0">
                <a:effectLst/>
                <a:ea typeface="Calibri" panose="020F0502020204030204" pitchFamily="34" charset="0"/>
              </a:rPr>
              <a:t> de la Promotion de la Femme et de la Protection de l’Enfant. Etude sur les adolescentes au Niger- initiative </a:t>
            </a:r>
            <a:r>
              <a:rPr lang="fr-FR" sz="1700" dirty="0" err="1">
                <a:effectLst/>
                <a:ea typeface="Calibri" panose="020F0502020204030204" pitchFamily="34" charset="0"/>
              </a:rPr>
              <a:t>illimin</a:t>
            </a:r>
            <a:r>
              <a:rPr lang="fr-FR" sz="1700" dirty="0">
                <a:effectLst/>
                <a:ea typeface="Calibri" panose="020F0502020204030204" pitchFamily="34" charset="0"/>
              </a:rPr>
              <a:t> </a:t>
            </a:r>
            <a:r>
              <a:rPr lang="fr-FR" sz="1700" dirty="0" err="1">
                <a:effectLst/>
                <a:ea typeface="Calibri" panose="020F0502020204030204" pitchFamily="34" charset="0"/>
              </a:rPr>
              <a:t>zaman</a:t>
            </a:r>
            <a:r>
              <a:rPr lang="fr-FR" sz="1700" dirty="0">
                <a:effectLst/>
                <a:ea typeface="Calibri" panose="020F0502020204030204" pitchFamily="34" charset="0"/>
              </a:rPr>
              <a:t> </a:t>
            </a:r>
            <a:r>
              <a:rPr lang="fr-FR" sz="1700" dirty="0" err="1">
                <a:effectLst/>
                <a:ea typeface="Calibri" panose="020F0502020204030204" pitchFamily="34" charset="0"/>
              </a:rPr>
              <a:t>dunia</a:t>
            </a:r>
            <a:r>
              <a:rPr lang="fr-FR" sz="1700" dirty="0">
                <a:effectLst/>
                <a:ea typeface="Calibri" panose="020F0502020204030204" pitchFamily="34" charset="0"/>
              </a:rPr>
              <a:t> : le savoir pour la </a:t>
            </a:r>
            <a:r>
              <a:rPr lang="fr-FR" sz="1700" dirty="0" err="1">
                <a:effectLst/>
                <a:ea typeface="Calibri" panose="020F0502020204030204" pitchFamily="34" charset="0"/>
              </a:rPr>
              <a:t>dignite</a:t>
            </a:r>
            <a:r>
              <a:rPr lang="fr-FR" sz="1700" dirty="0">
                <a:effectLst/>
                <a:ea typeface="Calibri" panose="020F0502020204030204" pitchFamily="34" charset="0"/>
              </a:rPr>
              <a:t>. </a:t>
            </a:r>
            <a:r>
              <a:rPr lang="fr-FR" sz="1700" dirty="0" err="1">
                <a:effectLst/>
                <a:ea typeface="Calibri" panose="020F0502020204030204" pitchFamily="34" charset="0"/>
              </a:rPr>
              <a:t>Ministère</a:t>
            </a:r>
            <a:r>
              <a:rPr lang="fr-FR" sz="1700" dirty="0">
                <a:effectLst/>
                <a:ea typeface="Calibri" panose="020F0502020204030204" pitchFamily="34" charset="0"/>
              </a:rPr>
              <a:t> de la Promotion de la Femme et de la Protection de l’Enfant ; 2019. </a:t>
            </a:r>
            <a:r>
              <a:rPr lang="fr-FR" sz="1700" u="sng" dirty="0">
                <a:solidFill>
                  <a:srgbClr val="0563C1"/>
                </a:solidFill>
                <a:effectLst/>
                <a:ea typeface="Calibri" panose="020F0502020204030204" pitchFamily="34" charset="0"/>
                <a:hlinkClick r:id="rId3"/>
              </a:rPr>
              <a:t>https://lartes-ifan.org/etude-adolescentes-initiative-illimin-niger/</a:t>
            </a:r>
            <a:endParaRPr lang="fr-FR" sz="1700" dirty="0">
              <a:effectLst/>
              <a:ea typeface="Calibri" panose="020F0502020204030204" pitchFamily="34" charset="0"/>
            </a:endParaRPr>
          </a:p>
          <a:p>
            <a:pPr marL="342900" lvl="0" indent="-342900">
              <a:lnSpc>
                <a:spcPct val="107000"/>
              </a:lnSpc>
              <a:buClr>
                <a:srgbClr val="58C3EB"/>
              </a:buClr>
              <a:buFont typeface="+mj-lt"/>
              <a:buAutoNum type="arabicPeriod" startAt="17"/>
            </a:pPr>
            <a:r>
              <a:rPr lang="fr-FR" sz="1700" dirty="0">
                <a:effectLst/>
                <a:ea typeface="Calibri" panose="020F0502020204030204" pitchFamily="34" charset="0"/>
              </a:rPr>
              <a:t>Evidence2Action, USAID. Aperçus clés des programmes en faveur des parents pour la première fois. Evidence2Action, USAID ; 2021. </a:t>
            </a:r>
            <a:r>
              <a:rPr lang="fr-FR" sz="1700" u="sng" dirty="0">
                <a:solidFill>
                  <a:srgbClr val="0563C1"/>
                </a:solidFill>
                <a:effectLst/>
                <a:ea typeface="Calibri" panose="020F0502020204030204" pitchFamily="34" charset="0"/>
                <a:hlinkClick r:id="rId4"/>
              </a:rPr>
              <a:t>https://thecompassforsbc.org/</a:t>
            </a:r>
            <a:r>
              <a:rPr lang="fr-FR" sz="1700" u="sng" dirty="0" err="1">
                <a:solidFill>
                  <a:srgbClr val="0563C1"/>
                </a:solidFill>
                <a:effectLst/>
                <a:ea typeface="Calibri" panose="020F0502020204030204" pitchFamily="34" charset="0"/>
                <a:hlinkClick r:id="rId4"/>
              </a:rPr>
              <a:t>project-examples</a:t>
            </a:r>
            <a:r>
              <a:rPr lang="fr-FR" sz="1700" u="sng" dirty="0">
                <a:solidFill>
                  <a:srgbClr val="0563C1"/>
                </a:solidFill>
                <a:effectLst/>
                <a:ea typeface="Calibri" panose="020F0502020204030204" pitchFamily="34" charset="0"/>
                <a:hlinkClick r:id="rId4"/>
              </a:rPr>
              <a:t>/aperçus-clés-des-programmes-en-faveur-des-parents-pour-la-première-fois</a:t>
            </a:r>
            <a:endParaRPr lang="fr-FR" sz="1700" dirty="0">
              <a:effectLst/>
              <a:ea typeface="Calibri" panose="020F0502020204030204" pitchFamily="34" charset="0"/>
            </a:endParaRPr>
          </a:p>
          <a:p>
            <a:pPr marL="342900" indent="-342900">
              <a:lnSpc>
                <a:spcPct val="107000"/>
              </a:lnSpc>
              <a:buClr>
                <a:srgbClr val="58C3EB"/>
              </a:buClr>
              <a:buFont typeface="+mj-lt"/>
              <a:buAutoNum type="arabicPeriod" startAt="17"/>
            </a:pPr>
            <a:r>
              <a:rPr lang="fr-FR" sz="1700" dirty="0">
                <a:effectLst/>
                <a:ea typeface="Calibri" panose="020F0502020204030204" pitchFamily="34" charset="0"/>
              </a:rPr>
              <a:t>OMS. Action mondiale accélérée en faveur de la santé des adolescents (AA-HA!) : orientations à l’appui de la mise en œuvre dans les pays [Global </a:t>
            </a:r>
            <a:r>
              <a:rPr lang="fr-FR" sz="1700" dirty="0" err="1">
                <a:effectLst/>
                <a:ea typeface="Calibri" panose="020F0502020204030204" pitchFamily="34" charset="0"/>
              </a:rPr>
              <a:t>accelerated</a:t>
            </a:r>
            <a:r>
              <a:rPr lang="fr-FR" sz="1700" dirty="0">
                <a:effectLst/>
                <a:ea typeface="Calibri" panose="020F0502020204030204" pitchFamily="34" charset="0"/>
              </a:rPr>
              <a:t> action for the </a:t>
            </a:r>
            <a:r>
              <a:rPr lang="fr-FR" sz="1700" dirty="0" err="1">
                <a:effectLst/>
                <a:ea typeface="Calibri" panose="020F0502020204030204" pitchFamily="34" charset="0"/>
              </a:rPr>
              <a:t>health</a:t>
            </a:r>
            <a:r>
              <a:rPr lang="fr-FR" sz="1700" dirty="0">
                <a:effectLst/>
                <a:ea typeface="Calibri" panose="020F0502020204030204" pitchFamily="34" charset="0"/>
              </a:rPr>
              <a:t> of adolescents (AA-HA!): guidance to support country </a:t>
            </a:r>
            <a:r>
              <a:rPr lang="fr-FR" sz="1700" dirty="0" err="1">
                <a:effectLst/>
                <a:ea typeface="Calibri" panose="020F0502020204030204" pitchFamily="34" charset="0"/>
              </a:rPr>
              <a:t>implementation</a:t>
            </a:r>
            <a:r>
              <a:rPr lang="fr-FR" sz="1700" dirty="0">
                <a:effectLst/>
                <a:ea typeface="Calibri" panose="020F0502020204030204" pitchFamily="34" charset="0"/>
              </a:rPr>
              <a:t>]. Genève : Organisation mondiale de la Santé ; 2018. Licence : CC BY-NC-SA 3.0 IGO. </a:t>
            </a:r>
            <a:r>
              <a:rPr lang="fr-FR" sz="1700" u="sng" dirty="0">
                <a:solidFill>
                  <a:srgbClr val="0563C1"/>
                </a:solidFill>
                <a:effectLst/>
                <a:ea typeface="Calibri" panose="020F0502020204030204" pitchFamily="34" charset="0"/>
                <a:hlinkClick r:id="rId5"/>
              </a:rPr>
              <a:t>https://apps.who.int/iris/bitstream/handle/10665/272299/9789242512342-fre.pdf?ua=1</a:t>
            </a:r>
            <a:endParaRPr lang="fr-FR" sz="1700" dirty="0">
              <a:effectLst/>
              <a:ea typeface="Calibri" panose="020F0502020204030204" pitchFamily="34" charset="0"/>
            </a:endParaRPr>
          </a:p>
          <a:p>
            <a:pPr marL="342900" lvl="0" indent="-342900">
              <a:lnSpc>
                <a:spcPct val="107000"/>
              </a:lnSpc>
              <a:buClr>
                <a:srgbClr val="58C3EB"/>
              </a:buClr>
              <a:buFont typeface="+mj-lt"/>
              <a:buAutoNum type="arabicPeriod" startAt="17"/>
            </a:pPr>
            <a:r>
              <a:rPr lang="fr-FR" sz="1700" dirty="0">
                <a:effectLst/>
                <a:ea typeface="Calibri" panose="020F0502020204030204" pitchFamily="34" charset="0"/>
              </a:rPr>
              <a:t>Chaque femme, chaque enfant. La Stratégie mondiale pour la santé de la femme, de l’enfant et de l’adolescent (2016-2030). Chaque femme, chaque enfant ; 2015. </a:t>
            </a:r>
            <a:r>
              <a:rPr lang="fr-FR" sz="1700" u="sng" dirty="0">
                <a:solidFill>
                  <a:srgbClr val="0563C1"/>
                </a:solidFill>
                <a:effectLst/>
                <a:ea typeface="Calibri" panose="020F0502020204030204" pitchFamily="34" charset="0"/>
                <a:hlinkClick r:id="rId6"/>
              </a:rPr>
              <a:t>http://www.everywomaneverychild.org/wp-content/uploads/2017/10/EWEC_GSUpdate_Brochure_FR_2017_web.pdf</a:t>
            </a:r>
            <a:endParaRPr lang="fr-FR" sz="1700" dirty="0">
              <a:effectLst/>
              <a:ea typeface="Calibri" panose="020F0502020204030204" pitchFamily="34" charset="0"/>
            </a:endParaRPr>
          </a:p>
          <a:p>
            <a:pPr marL="342900" lvl="0" indent="-342900">
              <a:lnSpc>
                <a:spcPct val="107000"/>
              </a:lnSpc>
              <a:buClr>
                <a:srgbClr val="58C3EB"/>
              </a:buClr>
              <a:buFont typeface="+mj-lt"/>
              <a:buAutoNum type="arabicPeriod" startAt="17"/>
            </a:pPr>
            <a:r>
              <a:rPr lang="fr-FR" sz="1700" dirty="0">
                <a:effectLst/>
                <a:ea typeface="Calibri" panose="020F0502020204030204" pitchFamily="34" charset="0"/>
              </a:rPr>
              <a:t>Maternité sans risque. Priorités pour une maternité sans risque. Maternité sans risque ; c2016. </a:t>
            </a:r>
            <a:r>
              <a:rPr lang="fr-FR" sz="1700" u="sng" dirty="0">
                <a:solidFill>
                  <a:srgbClr val="0563C1"/>
                </a:solidFill>
                <a:effectLst/>
                <a:ea typeface="Calibri" panose="020F0502020204030204" pitchFamily="34" charset="0"/>
                <a:hlinkClick r:id="rId7"/>
              </a:rPr>
              <a:t>http://www.safemotherhood.org/priorities/index.html</a:t>
            </a:r>
            <a:endParaRPr lang="fr-FR" sz="1700" dirty="0">
              <a:effectLst/>
              <a:ea typeface="Calibri" panose="020F0502020204030204" pitchFamily="34" charset="0"/>
            </a:endParaRPr>
          </a:p>
        </p:txBody>
      </p:sp>
    </p:spTree>
    <p:extLst>
      <p:ext uri="{BB962C8B-B14F-4D97-AF65-F5344CB8AC3E}">
        <p14:creationId xmlns:p14="http://schemas.microsoft.com/office/powerpoint/2010/main" val="180082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F7A28AA-913D-1D2F-866D-D0FA9C5D1453}"/>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1546859" y="0"/>
            <a:ext cx="9270974" cy="6857999"/>
          </a:xfrm>
          <a:prstGeom prst="rect">
            <a:avLst/>
          </a:prstGeom>
        </p:spPr>
      </p:pic>
      <p:sp>
        <p:nvSpPr>
          <p:cNvPr id="5" name="ZoneTexte 4">
            <a:extLst>
              <a:ext uri="{FF2B5EF4-FFF2-40B4-BE49-F238E27FC236}">
                <a16:creationId xmlns:a16="http://schemas.microsoft.com/office/drawing/2014/main" id="{1C5C4FD6-57DD-C14A-0E1E-E4755F41BCB6}"/>
              </a:ext>
            </a:extLst>
          </p:cNvPr>
          <p:cNvSpPr txBox="1"/>
          <p:nvPr/>
        </p:nvSpPr>
        <p:spPr>
          <a:xfrm>
            <a:off x="4622105" y="1960507"/>
            <a:ext cx="3382028"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00"/>
                </a:solidFill>
                <a:effectLst/>
                <a:uLnTx/>
                <a:uFillTx/>
                <a:latin typeface="Calibri"/>
                <a:ea typeface="+mn-ea"/>
                <a:cs typeface="+mn-cs"/>
              </a:rPr>
              <a:t>MERCI</a:t>
            </a:r>
          </a:p>
        </p:txBody>
      </p:sp>
    </p:spTree>
    <p:extLst>
      <p:ext uri="{BB962C8B-B14F-4D97-AF65-F5344CB8AC3E}">
        <p14:creationId xmlns:p14="http://schemas.microsoft.com/office/powerpoint/2010/main" val="140706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91816" y="2781709"/>
            <a:ext cx="3584177" cy="1821720"/>
          </a:xfrm>
        </p:spPr>
        <p:txBody>
          <a:bodyPr/>
          <a:lstStyle/>
          <a:p>
            <a:r>
              <a:rPr lang="fr-FR" dirty="0"/>
              <a:t>Définitions</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003588" y="792270"/>
            <a:ext cx="7722973" cy="5608529"/>
          </a:xfrm>
        </p:spPr>
        <p:txBody>
          <a:bodyPr/>
          <a:lstStyle/>
          <a:p>
            <a:pPr>
              <a:buClr>
                <a:srgbClr val="58C3EB"/>
              </a:buClr>
            </a:pPr>
            <a:r>
              <a:rPr lang="fr-FR" sz="2400" b="1" dirty="0">
                <a:solidFill>
                  <a:srgbClr val="58C3EB"/>
                </a:solidFill>
              </a:rPr>
              <a:t>Soins prénatals (CPN) </a:t>
            </a:r>
            <a:r>
              <a:rPr lang="fr-FR" sz="2400" b="1" dirty="0">
                <a:solidFill>
                  <a:srgbClr val="0070C0"/>
                </a:solidFill>
              </a:rPr>
              <a:t>: </a:t>
            </a:r>
            <a:r>
              <a:rPr lang="fr-FR" sz="2400" dirty="0"/>
              <a:t>Soins dispensés </a:t>
            </a:r>
            <a:r>
              <a:rPr lang="fr-FR" sz="2400" i="1" dirty="0">
                <a:solidFill>
                  <a:srgbClr val="FF0000"/>
                </a:solidFill>
              </a:rPr>
              <a:t>pendant la grossesse </a:t>
            </a:r>
            <a:r>
              <a:rPr lang="fr-FR" sz="2400" dirty="0"/>
              <a:t>par des professionnels de la santé qualifiés afin de garantir les meilleures conditions de santé pour la mère et l'enfant.</a:t>
            </a:r>
          </a:p>
          <a:p>
            <a:pPr marL="0" indent="0">
              <a:buNone/>
            </a:pPr>
            <a:endParaRPr lang="fr-FR" sz="1000" dirty="0"/>
          </a:p>
          <a:p>
            <a:pPr>
              <a:buClr>
                <a:srgbClr val="58C3EB"/>
              </a:buClr>
            </a:pPr>
            <a:r>
              <a:rPr lang="fr-FR" sz="2400" b="1" dirty="0">
                <a:solidFill>
                  <a:srgbClr val="58C3EB"/>
                </a:solidFill>
              </a:rPr>
              <a:t>Soins intrapartum (CIP) </a:t>
            </a:r>
            <a:r>
              <a:rPr lang="fr-FR" sz="2400" dirty="0"/>
              <a:t>: Soins dispensés </a:t>
            </a:r>
            <a:r>
              <a:rPr lang="fr-FR" sz="2400" i="1" dirty="0">
                <a:solidFill>
                  <a:srgbClr val="FF0000"/>
                </a:solidFill>
              </a:rPr>
              <a:t>pendant l'accouchement </a:t>
            </a:r>
            <a:r>
              <a:rPr lang="fr-FR" sz="2400" dirty="0"/>
              <a:t>par des professionnels de la santé qualifiés afin d'assurer les meilleures conditions de santé pour la mère et l’enfant.</a:t>
            </a:r>
          </a:p>
          <a:p>
            <a:pPr marL="0" indent="0">
              <a:buNone/>
            </a:pPr>
            <a:endParaRPr lang="fr-FR" sz="1000" dirty="0"/>
          </a:p>
          <a:p>
            <a:pPr>
              <a:buClr>
                <a:srgbClr val="58C3EB"/>
              </a:buClr>
            </a:pPr>
            <a:r>
              <a:rPr lang="fr-FR" sz="2400" b="1" dirty="0">
                <a:solidFill>
                  <a:srgbClr val="58C3EB"/>
                </a:solidFill>
              </a:rPr>
              <a:t>Soins postnatals (</a:t>
            </a:r>
            <a:r>
              <a:rPr lang="fr-FR" sz="2400" b="1" dirty="0">
                <a:solidFill>
                  <a:srgbClr val="58C3EB"/>
                </a:solidFill>
                <a:effectLst/>
                <a:ea typeface="Calibri" panose="020F0502020204030204" pitchFamily="34" charset="0"/>
              </a:rPr>
              <a:t>CP</a:t>
            </a:r>
            <a:r>
              <a:rPr lang="fr-FR" sz="2400" b="1" baseline="-25000" dirty="0">
                <a:solidFill>
                  <a:srgbClr val="58C3EB"/>
                </a:solidFill>
                <a:effectLst/>
                <a:ea typeface="Calibri" panose="020F0502020204030204" pitchFamily="34" charset="0"/>
              </a:rPr>
              <a:t>O</a:t>
            </a:r>
            <a:r>
              <a:rPr lang="fr-FR" sz="2400" b="1" dirty="0">
                <a:solidFill>
                  <a:srgbClr val="58C3EB"/>
                </a:solidFill>
                <a:effectLst/>
                <a:ea typeface="Calibri" panose="020F0502020204030204" pitchFamily="34" charset="0"/>
              </a:rPr>
              <a:t>N</a:t>
            </a:r>
            <a:r>
              <a:rPr lang="fr-FR" sz="2400" b="1" dirty="0">
                <a:solidFill>
                  <a:srgbClr val="58C3EB"/>
                </a:solidFill>
              </a:rPr>
              <a:t>) :</a:t>
            </a:r>
            <a:r>
              <a:rPr lang="fr-FR" sz="2400" b="1" dirty="0">
                <a:solidFill>
                  <a:schemeClr val="bg1"/>
                </a:solidFill>
              </a:rPr>
              <a:t> </a:t>
            </a:r>
            <a:r>
              <a:rPr lang="fr-FR" sz="2400" dirty="0"/>
              <a:t>Soins dispensés </a:t>
            </a:r>
            <a:r>
              <a:rPr lang="fr-FR" sz="2400" i="1" dirty="0">
                <a:solidFill>
                  <a:srgbClr val="FF0000"/>
                </a:solidFill>
              </a:rPr>
              <a:t>jusqu'à six semaines après l'accouchement </a:t>
            </a:r>
            <a:r>
              <a:rPr lang="fr-FR" sz="2400" dirty="0"/>
              <a:t>par des professionnels de santé qualifiés afin d'assurer les meilleures conditions de santé pour la mère et l’enfant.</a:t>
            </a:r>
          </a:p>
        </p:txBody>
      </p:sp>
    </p:spTree>
    <p:extLst>
      <p:ext uri="{BB962C8B-B14F-4D97-AF65-F5344CB8AC3E}">
        <p14:creationId xmlns:p14="http://schemas.microsoft.com/office/powerpoint/2010/main" val="91540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21274" y="2608350"/>
            <a:ext cx="3237471" cy="1821720"/>
          </a:xfrm>
        </p:spPr>
        <p:txBody>
          <a:bodyPr/>
          <a:lstStyle/>
          <a:p>
            <a:pPr algn="ctr"/>
            <a:r>
              <a:rPr lang="fr-FR" dirty="0"/>
              <a:t>Rationnel 1/3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58744" y="656344"/>
            <a:ext cx="8311982" cy="5880380"/>
          </a:xfrm>
        </p:spPr>
        <p:txBody>
          <a:bodyPr/>
          <a:lstStyle/>
          <a:p>
            <a:pPr>
              <a:buClr>
                <a:srgbClr val="58C3EB"/>
              </a:buClr>
            </a:pPr>
            <a:r>
              <a:rPr lang="fr-FR" sz="2400" dirty="0">
                <a:solidFill>
                  <a:srgbClr val="58C3EB"/>
                </a:solidFill>
              </a:rPr>
              <a:t>Les grossesses précoces chez les adolescentes ont des conséquences sanitaires et sociales majeures : </a:t>
            </a:r>
            <a:r>
              <a:rPr lang="fr-FR" sz="2400" dirty="0"/>
              <a:t>Les complications liées à la grossesse et à l'accouchement sont la principale cause de décès chez les filles âgées de 15 à 19 ans dans le monde.</a:t>
            </a:r>
            <a:r>
              <a:rPr lang="fr-FR" sz="2400" baseline="30000" dirty="0"/>
              <a:t> 1</a:t>
            </a:r>
          </a:p>
          <a:p>
            <a:pPr>
              <a:buClr>
                <a:srgbClr val="58C3EB"/>
              </a:buClr>
            </a:pPr>
            <a:endParaRPr lang="fr-FR" sz="2400" baseline="30000" dirty="0"/>
          </a:p>
          <a:p>
            <a:pPr>
              <a:buClr>
                <a:srgbClr val="58C3EB"/>
              </a:buClr>
            </a:pPr>
            <a:r>
              <a:rPr lang="fr-FR" sz="2400" dirty="0"/>
              <a:t>Les</a:t>
            </a:r>
            <a:r>
              <a:rPr lang="fr-FR" sz="2400" baseline="30000" dirty="0"/>
              <a:t> </a:t>
            </a:r>
            <a:r>
              <a:rPr lang="fr-FR" sz="2400" dirty="0"/>
              <a:t>filles âgées de 10 à 19 ans sont confrontées à des risques plus élevés d'éclampsie, d'endométrite puerpérale et d'infections systémiques que les femmes âgées de 20 à 24 ans. </a:t>
            </a:r>
            <a:r>
              <a:rPr lang="fr-FR" sz="2400" baseline="30000" dirty="0"/>
              <a:t>2  </a:t>
            </a:r>
          </a:p>
          <a:p>
            <a:pPr>
              <a:buClr>
                <a:srgbClr val="58C3EB"/>
              </a:buClr>
            </a:pPr>
            <a:endParaRPr lang="fr-FR" sz="2400" baseline="30000" dirty="0"/>
          </a:p>
          <a:p>
            <a:pPr>
              <a:buClr>
                <a:srgbClr val="58C3EB"/>
              </a:buClr>
            </a:pPr>
            <a:r>
              <a:rPr lang="fr-FR" sz="2400" dirty="0"/>
              <a:t>Les risques d’accouchement difficile et, par conséquent, de fistule obstétricale sont accrus. Par ailleurs, on estime que 5,7 millions de filles âgées de 15 à 19 ans ont recours à un avortement, dont la majorité est à risque. </a:t>
            </a:r>
            <a:r>
              <a:rPr lang="fr-FR" sz="2400" baseline="30000" dirty="0"/>
              <a:t>3 </a:t>
            </a:r>
          </a:p>
          <a:p>
            <a:endParaRPr lang="fr-FR" sz="2400" dirty="0"/>
          </a:p>
        </p:txBody>
      </p:sp>
    </p:spTree>
    <p:extLst>
      <p:ext uri="{BB962C8B-B14F-4D97-AF65-F5344CB8AC3E}">
        <p14:creationId xmlns:p14="http://schemas.microsoft.com/office/powerpoint/2010/main" val="269599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59492" y="2287438"/>
            <a:ext cx="3319940" cy="1821720"/>
          </a:xfrm>
        </p:spPr>
        <p:txBody>
          <a:bodyPr/>
          <a:lstStyle/>
          <a:p>
            <a:pPr algn="ctr"/>
            <a:r>
              <a:rPr lang="fr-FR" dirty="0"/>
              <a:t>Rationnel 2/3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669956" y="619273"/>
            <a:ext cx="8155460" cy="5954518"/>
          </a:xfrm>
        </p:spPr>
        <p:txBody>
          <a:bodyPr/>
          <a:lstStyle/>
          <a:p>
            <a:pPr>
              <a:buClr>
                <a:srgbClr val="58C3EB"/>
              </a:buClr>
            </a:pPr>
            <a:r>
              <a:rPr lang="fr-FR" sz="2400" dirty="0"/>
              <a:t>Les bébés nés de mères âgées de moins de 20 ans sont confrontés à des risques plus élevés d'insuffisance pondérale à la naissance, d'accouchement prématuré et de conditions néonatales graves. </a:t>
            </a:r>
            <a:r>
              <a:rPr lang="fr-FR" sz="2400" baseline="30000" dirty="0"/>
              <a:t>4 </a:t>
            </a:r>
          </a:p>
          <a:p>
            <a:pPr>
              <a:buClr>
                <a:srgbClr val="58C3EB"/>
              </a:buClr>
            </a:pPr>
            <a:endParaRPr lang="fr-FR" sz="2400" dirty="0"/>
          </a:p>
          <a:p>
            <a:pPr>
              <a:buClr>
                <a:srgbClr val="58C3EB"/>
              </a:buClr>
            </a:pPr>
            <a:r>
              <a:rPr lang="fr-FR" sz="2400" dirty="0"/>
              <a:t>La grossesse et la maternité poussent souvent les adolescentes à abandonner leur scolarité et bien que, dans certains endroits, des efforts soient déployés pour leur permettre de retourner à l’école après la naissance de leur enfant, il est fort possible que cela mette à mal les possibilités d’éducation et d’emploi des jeunes femmes. </a:t>
            </a:r>
            <a:r>
              <a:rPr lang="fr-FR" sz="2400" baseline="30000" dirty="0"/>
              <a:t>1</a:t>
            </a:r>
          </a:p>
          <a:p>
            <a:pPr>
              <a:buClr>
                <a:srgbClr val="58C3EB"/>
              </a:buClr>
            </a:pPr>
            <a:endParaRPr lang="fr-FR" sz="2400" baseline="30000" dirty="0"/>
          </a:p>
          <a:p>
            <a:pPr>
              <a:buClr>
                <a:srgbClr val="58C3EB"/>
              </a:buClr>
            </a:pPr>
            <a:r>
              <a:rPr lang="fr-FR" sz="2400" dirty="0"/>
              <a:t>Les jeunes filles qui tombent enceintes avant l’âge de 18 ans sont plus susceptibles de subir des violences perpétrées par leur époux ou leur conjoint.</a:t>
            </a:r>
          </a:p>
          <a:p>
            <a:pPr algn="just">
              <a:buClr>
                <a:srgbClr val="58C3EB"/>
              </a:buClr>
            </a:pPr>
            <a:endParaRPr lang="fr-FR" sz="2400" baseline="30000" dirty="0"/>
          </a:p>
          <a:p>
            <a:pPr>
              <a:buClr>
                <a:srgbClr val="58C3EB"/>
              </a:buClr>
            </a:pPr>
            <a:endParaRPr lang="fr-FR" dirty="0"/>
          </a:p>
        </p:txBody>
      </p:sp>
    </p:spTree>
    <p:extLst>
      <p:ext uri="{BB962C8B-B14F-4D97-AF65-F5344CB8AC3E}">
        <p14:creationId xmlns:p14="http://schemas.microsoft.com/office/powerpoint/2010/main" val="8762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21276" y="2518140"/>
            <a:ext cx="3311611" cy="1821720"/>
          </a:xfrm>
        </p:spPr>
        <p:txBody>
          <a:bodyPr/>
          <a:lstStyle/>
          <a:p>
            <a:pPr algn="ctr"/>
            <a:r>
              <a:rPr lang="fr-FR" dirty="0"/>
              <a:t>Rationnel 3/3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768807" y="520416"/>
            <a:ext cx="7941275" cy="6065735"/>
          </a:xfrm>
        </p:spPr>
        <p:txBody>
          <a:bodyPr/>
          <a:lstStyle/>
          <a:p>
            <a:pPr>
              <a:buClr>
                <a:srgbClr val="58C3EB"/>
              </a:buClr>
            </a:pPr>
            <a:r>
              <a:rPr lang="fr-FR" sz="2400" dirty="0">
                <a:solidFill>
                  <a:srgbClr val="58C3EB"/>
                </a:solidFill>
              </a:rPr>
              <a:t>La CPN (Consultation prénatale), la CPI (Consultation intrapartum) et la </a:t>
            </a:r>
            <a:r>
              <a:rPr lang="fr-FR" sz="2400" dirty="0" err="1">
                <a:solidFill>
                  <a:srgbClr val="58C3EB"/>
                </a:solidFill>
              </a:rPr>
              <a:t>CPoN</a:t>
            </a:r>
            <a:r>
              <a:rPr lang="fr-FR" sz="2400" dirty="0">
                <a:solidFill>
                  <a:srgbClr val="58C3EB"/>
                </a:solidFill>
              </a:rPr>
              <a:t> (Consultation postnatale) sont efficaces : </a:t>
            </a:r>
            <a:r>
              <a:rPr lang="fr-FR" sz="2400" dirty="0"/>
              <a:t>Ces interventions aident à éliminer les risques courants pendant la grossesse, le travail et après l’accouchement, ce qui diminue les risques de complications et de mortalité chez la mère et l’enfant.</a:t>
            </a:r>
          </a:p>
          <a:p>
            <a:pPr>
              <a:buClr>
                <a:srgbClr val="58C3EB"/>
              </a:buClr>
            </a:pPr>
            <a:endParaRPr lang="fr-FR" sz="2400" dirty="0">
              <a:solidFill>
                <a:srgbClr val="58C3EB"/>
              </a:solidFill>
            </a:endParaRPr>
          </a:p>
          <a:p>
            <a:pPr>
              <a:buClr>
                <a:srgbClr val="58C3EB"/>
              </a:buClr>
            </a:pPr>
            <a:r>
              <a:rPr lang="fr-FR" sz="2400" dirty="0">
                <a:solidFill>
                  <a:srgbClr val="58C3EB"/>
                </a:solidFill>
              </a:rPr>
              <a:t>L'accès à des services de bonne qualité et leur fourniture nécessitent une attention particulière : </a:t>
            </a:r>
            <a:r>
              <a:rPr lang="fr-FR" sz="2400" dirty="0"/>
              <a:t>Les adolescents sont confrontés à des obstacles pour accéder et utiliser des soins qualifiés avant, pendant et après la grossesse. Certains groupes d'adolescents, par exemple les très jeunes adolescents, les adolescents célibataires et ceux qui sont déplacés en raison d'une guerre, de troubles civils ou d'autres urgences, sont confrontés à des obstacles particuliers d’accessibilité.</a:t>
            </a:r>
          </a:p>
          <a:p>
            <a:pPr>
              <a:buClr>
                <a:srgbClr val="58C3EB"/>
              </a:buClr>
            </a:pPr>
            <a:endParaRPr lang="fr-FR" dirty="0"/>
          </a:p>
        </p:txBody>
      </p:sp>
    </p:spTree>
    <p:extLst>
      <p:ext uri="{BB962C8B-B14F-4D97-AF65-F5344CB8AC3E}">
        <p14:creationId xmlns:p14="http://schemas.microsoft.com/office/powerpoint/2010/main" val="184884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36DFBE-225F-63F2-07C3-39855E4A4F64}"/>
              </a:ext>
            </a:extLst>
          </p:cNvPr>
          <p:cNvPicPr>
            <a:picLocks noChangeAspect="1"/>
          </p:cNvPicPr>
          <p:nvPr/>
        </p:nvPicPr>
        <p:blipFill>
          <a:blip r:embed="rId3"/>
          <a:stretch>
            <a:fillRect/>
          </a:stretch>
        </p:blipFill>
        <p:spPr>
          <a:xfrm>
            <a:off x="1651000" y="312556"/>
            <a:ext cx="8890000" cy="4978400"/>
          </a:xfrm>
          <a:prstGeom prst="rect">
            <a:avLst/>
          </a:prstGeom>
        </p:spPr>
      </p:pic>
      <p:sp>
        <p:nvSpPr>
          <p:cNvPr id="6" name="Ellipse 5">
            <a:extLst>
              <a:ext uri="{FF2B5EF4-FFF2-40B4-BE49-F238E27FC236}">
                <a16:creationId xmlns:a16="http://schemas.microsoft.com/office/drawing/2014/main" id="{8F5FC7F8-2656-2A0F-95B3-2D406005739C}"/>
              </a:ext>
            </a:extLst>
          </p:cNvPr>
          <p:cNvSpPr/>
          <p:nvPr/>
        </p:nvSpPr>
        <p:spPr>
          <a:xfrm rot="10800000" flipV="1">
            <a:off x="1114529" y="4942831"/>
            <a:ext cx="9962943" cy="899170"/>
          </a:xfrm>
          <a:prstGeom prst="ellipse">
            <a:avLst/>
          </a:prstGeom>
          <a:solidFill>
            <a:srgbClr val="E6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Une adolescente mère échangeant avec un mentor de l’ONG 2YoungLives en Sierra Leone,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hlinkClick r:id="rId4"/>
              </a:rPr>
              <a:t>@UNFPA/Michael Duff 2022</a:t>
            </a:r>
            <a:endParaRPr kumimoji="0" lang="en-US" sz="14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40226140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5618</Words>
  <Application>Microsoft Office PowerPoint</Application>
  <PresentationFormat>Widescreen</PresentationFormat>
  <Paragraphs>305</Paragraphs>
  <Slides>41</Slides>
  <Notes>36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41</vt:i4>
      </vt:variant>
    </vt:vector>
  </HeadingPairs>
  <TitlesOfParts>
    <vt:vector size="50" baseType="lpstr">
      <vt:lpstr>Arial</vt:lpstr>
      <vt:lpstr>Arial Black</vt:lpstr>
      <vt:lpstr>Calibri</vt:lpstr>
      <vt:lpstr>Times New Roman</vt:lpstr>
      <vt:lpstr>Wingdings</vt:lpstr>
      <vt:lpstr>3_Office Theme</vt:lpstr>
      <vt:lpstr>5_Office Theme</vt:lpstr>
      <vt:lpstr>4_Office Theme</vt:lpstr>
      <vt:lpstr>2_Office Theme</vt:lpstr>
      <vt:lpstr>SOINS PRÉNATALS, INTRAPARTUM ET POSTNATALS </vt:lpstr>
      <vt:lpstr>Objectifs du module</vt:lpstr>
      <vt:lpstr>Plan du module</vt:lpstr>
      <vt:lpstr>À L’ÉCHELLE MONDIALE</vt:lpstr>
      <vt:lpstr>Définitions</vt:lpstr>
      <vt:lpstr>Rationnel 1/3</vt:lpstr>
      <vt:lpstr>Rationnel 2/3</vt:lpstr>
      <vt:lpstr>Rationnel 3/3</vt:lpstr>
      <vt:lpstr>PowerPoint Presentation</vt:lpstr>
      <vt:lpstr>IMPLICATIONS EN MATIÈRE DE DROITS DE L'HOMME  1/2</vt:lpstr>
      <vt:lpstr>IMPLICATIONS EN MATIÈRE DE DROITS DE L'HOMME  2/2</vt:lpstr>
      <vt:lpstr>CONSIDÉRATIONS  D’ORDRE PROGRAMMATIQUE </vt:lpstr>
      <vt:lpstr>LIGNES DIRECTRICES DE L’OMS  1/3</vt:lpstr>
      <vt:lpstr>LIGNES DIRECTRICES DE L’OMS  2/3</vt:lpstr>
      <vt:lpstr>LIGNES DIRECTRICES DE L’OMS  3/3</vt:lpstr>
      <vt:lpstr>LIGNES DIRECTRICES COMPLÉMENTAIRES AUX LIGNES DIRECTRICES DE L’OMS </vt:lpstr>
      <vt:lpstr>MESURES SPÉCIFIQUES POUR LA PRESTATION DE SERVICES DANS LE CONTEXTE HUMANITAIRE,  Y COMPRIS LA COVID-19</vt:lpstr>
      <vt:lpstr>MESURES SPÉCIFIQUES POUR LA PRESTATION DE SERVICES DANS LE CONTEXTE HUMANITAIRE,Y COMPRIS LA COVID-19</vt:lpstr>
      <vt:lpstr>Mesures spécifiques pour la prestation de services en contexte humanitaire, y compris la COVID-19 1/2 8 </vt:lpstr>
      <vt:lpstr>Mesures spécifiques pour la prestation de services en contexte humanitaire, y compris la  COVID-19  2/2 8, 9 </vt:lpstr>
      <vt:lpstr>PowerPoint Presentation</vt:lpstr>
      <vt:lpstr>PERSPECTIVE RÉGIONALE</vt:lpstr>
      <vt:lpstr>Selon les estimations de l’Institute for Health Metrics and Evaluation (IHME), en 2017 le Tchad, la République Centrafricaine et la Mauritanie ont enregistré les taux de mortalité maternelle chez les 15-49 ans les plus élevés en Afrique francophone (Supérieur ou égal 800/100 000 naissances vivantes). 10</vt:lpstr>
      <vt:lpstr>Ratio de mortalité maternelle/ 100 000 naissances vivantes (OMS)  </vt:lpstr>
      <vt:lpstr>Régional - Indicateurs clés 13</vt:lpstr>
      <vt:lpstr>Régional - Indicateurs clés 13</vt:lpstr>
      <vt:lpstr>Obstacles au niveau régional à l'accès aux soins de santé pour les adolescentes enceintes  1/2 </vt:lpstr>
      <vt:lpstr>Obstacles au niveau régional à l'accès aux soins de santé pour les adolescentes enceintes  2/2 </vt:lpstr>
      <vt:lpstr>Initiative régionale 1  Initiative en faveur des adolescents Niger  1/2 18 </vt:lpstr>
      <vt:lpstr>Initiative régionale 1  Initiative en faveur des adolescents Niger 2/2 18 </vt:lpstr>
      <vt:lpstr> Initiative en faveur des adolescents Niger  </vt:lpstr>
      <vt:lpstr>Initiative régionale 2  programmes « Parents pour la première fois » (PPPF) 1/2 19 </vt:lpstr>
      <vt:lpstr>Initiative régionale programmes « Parents pour la première fois » (PPPF) 2/2 19 </vt:lpstr>
      <vt:lpstr>Opportunités régionales Alignement régional sur  les orientations mondiales</vt:lpstr>
      <vt:lpstr>Principaux Messages 21, 22    </vt:lpstr>
      <vt:lpstr>RÉFERENCES</vt:lpstr>
      <vt:lpstr>Références</vt:lpstr>
      <vt:lpstr>Références</vt:lpstr>
      <vt:lpstr>Références</vt:lpstr>
      <vt:lpstr>Références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Soins prénatals, intrapartum et postnatals - Venkatraman Chandra-Mouli</dc:title>
  <dc:creator>Venkatraman Chandra-Mouli</dc:creator>
  <cp:lastModifiedBy>Aldo Campana</cp:lastModifiedBy>
  <cp:revision>120</cp:revision>
  <dcterms:created xsi:type="dcterms:W3CDTF">2021-11-27T17:57:02Z</dcterms:created>
  <dcterms:modified xsi:type="dcterms:W3CDTF">2023-05-29T07:23:54Z</dcterms:modified>
</cp:coreProperties>
</file>