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3.xml" ContentType="application/vnd.openxmlformats-officedocument.themeOverride+xml"/>
  <Override PartName="/ppt/notesSlides/notesSlide22.xml" ContentType="application/vnd.openxmlformats-officedocument.presentationml.notesSlide+xml"/>
  <Override PartName="/ppt/theme/themeOverride4.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 id="2147483724" r:id="rId2"/>
    <p:sldMasterId id="2147483718" r:id="rId3"/>
    <p:sldMasterId id="2147483694" r:id="rId4"/>
    <p:sldMasterId id="2147483730" r:id="rId5"/>
    <p:sldMasterId id="2147483734" r:id="rId6"/>
    <p:sldMasterId id="2147483738" r:id="rId7"/>
  </p:sldMasterIdLst>
  <p:notesMasterIdLst>
    <p:notesMasterId r:id="rId52"/>
  </p:notesMasterIdLst>
  <p:handoutMasterIdLst>
    <p:handoutMasterId r:id="rId53"/>
  </p:handoutMasterIdLst>
  <p:sldIdLst>
    <p:sldId id="431" r:id="rId8"/>
    <p:sldId id="432" r:id="rId9"/>
    <p:sldId id="433"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 id="448" r:id="rId25"/>
    <p:sldId id="449" r:id="rId26"/>
    <p:sldId id="450" r:id="rId27"/>
    <p:sldId id="451" r:id="rId28"/>
    <p:sldId id="452" r:id="rId29"/>
    <p:sldId id="453" r:id="rId30"/>
    <p:sldId id="454" r:id="rId31"/>
    <p:sldId id="455" r:id="rId32"/>
    <p:sldId id="456" r:id="rId33"/>
    <p:sldId id="457" r:id="rId34"/>
    <p:sldId id="458" r:id="rId35"/>
    <p:sldId id="459" r:id="rId36"/>
    <p:sldId id="460" r:id="rId37"/>
    <p:sldId id="461" r:id="rId38"/>
    <p:sldId id="462" r:id="rId39"/>
    <p:sldId id="463" r:id="rId40"/>
    <p:sldId id="464" r:id="rId41"/>
    <p:sldId id="465" r:id="rId42"/>
    <p:sldId id="466" r:id="rId43"/>
    <p:sldId id="467" r:id="rId44"/>
    <p:sldId id="468" r:id="rId45"/>
    <p:sldId id="469" r:id="rId46"/>
    <p:sldId id="470" r:id="rId47"/>
    <p:sldId id="471" r:id="rId48"/>
    <p:sldId id="472" r:id="rId49"/>
    <p:sldId id="473" r:id="rId50"/>
    <p:sldId id="47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8263A4-ACD1-0497-AAA5-01803979A2B5}" name="Raqibat Idris" initials="RI" userId="146d762bbc74e79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nette Hounkanrin" initials="GH" lastIdx="2" clrIdx="0">
    <p:extLst>
      <p:ext uri="{19B8F6BF-5375-455C-9EA6-DF929625EA0E}">
        <p15:presenceInfo xmlns:p15="http://schemas.microsoft.com/office/powerpoint/2012/main" userId="S::ghounkanrin@e2aproject.org::9b48b288-8afb-4105-a78d-4b4f280d5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C3EB"/>
    <a:srgbClr val="E62D74"/>
    <a:srgbClr val="E62D5B"/>
    <a:srgbClr val="FF5050"/>
    <a:srgbClr val="009CDE"/>
    <a:srgbClr val="081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99" autoAdjust="0"/>
    <p:restoredTop sz="84632" autoAdjust="0"/>
  </p:normalViewPr>
  <p:slideViewPr>
    <p:cSldViewPr snapToGrid="0" snapToObjects="1">
      <p:cViewPr varScale="1">
        <p:scale>
          <a:sx n="103" d="100"/>
          <a:sy n="103" d="100"/>
        </p:scale>
        <p:origin x="372" y="1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682"/>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8/10/relationships/authors" Targe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0AEE1E-CDBC-7B44-96AB-26CB8306A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46F8399-6732-A14A-9B0E-8B41CFAA40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369472-1EFB-0643-B7E2-8FC918FAF5D0}" type="datetimeFigureOut">
              <a:rPr lang="en-US" smtClean="0"/>
              <a:t>6/4/2023</a:t>
            </a:fld>
            <a:endParaRPr lang="en-US"/>
          </a:p>
        </p:txBody>
      </p:sp>
      <p:sp>
        <p:nvSpPr>
          <p:cNvPr id="4" name="Footer Placeholder 3">
            <a:extLst>
              <a:ext uri="{FF2B5EF4-FFF2-40B4-BE49-F238E27FC236}">
                <a16:creationId xmlns:a16="http://schemas.microsoft.com/office/drawing/2014/main" id="{D3F73660-14FE-F448-8DEA-68B23FABF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1EF15C-0DEB-084B-A802-1ECBE90EDB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C8B1F7-7C69-884E-8787-89B3B15DFCE5}" type="slidenum">
              <a:rPr lang="en-US" smtClean="0"/>
              <a:t>‹#›</a:t>
            </a:fld>
            <a:endParaRPr lang="en-US"/>
          </a:p>
        </p:txBody>
      </p:sp>
    </p:spTree>
    <p:extLst>
      <p:ext uri="{BB962C8B-B14F-4D97-AF65-F5344CB8AC3E}">
        <p14:creationId xmlns:p14="http://schemas.microsoft.com/office/powerpoint/2010/main" val="1936499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11EEE-7998-1242-9D07-3B8782154F2E}" type="datetimeFigureOut">
              <a:rPr lang="fr-FR" smtClean="0"/>
              <a:t>04/06/2023</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10380-3592-8B4B-8DBA-9324EBBCE273}" type="slidenum">
              <a:rPr lang="fr-FR" smtClean="0"/>
              <a:t>‹#›</a:t>
            </a:fld>
            <a:endParaRPr lang="fr-FR"/>
          </a:p>
        </p:txBody>
      </p:sp>
    </p:spTree>
    <p:extLst>
      <p:ext uri="{BB962C8B-B14F-4D97-AF65-F5344CB8AC3E}">
        <p14:creationId xmlns:p14="http://schemas.microsoft.com/office/powerpoint/2010/main" val="22408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Je m'appelle Chandra </a:t>
            </a:r>
            <a:r>
              <a:rPr lang="fr-FR" dirty="0" err="1"/>
              <a:t>Mouli</a:t>
            </a:r>
            <a:r>
              <a:rPr lang="fr-FR" dirty="0"/>
              <a:t>. Je dirige les travaux sur la santé et les droits sexuels et génésiques des adolescents au sein du département de la santé sexuelle et génésique et de la recherche de l'Organisation mondiale de la santé.</a:t>
            </a:r>
          </a:p>
          <a:p>
            <a:r>
              <a:rPr lang="fr-FR" dirty="0"/>
              <a:t>J'ai le plaisir de vous présenter un bref aperçu des soins d’avortement sécurisés, avec un accent particulier sur les adolescents.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277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mn-lt"/>
                <a:cs typeface="Arial" panose="020B0604020202020204" pitchFamily="34" charset="0"/>
              </a:rPr>
              <a:t>Selon un rapport du Centre pour les droits reproductifs, la situation mondiale laisse savoir que plusieurs pays de l’Afrique subsaharienne (Pays en jaune) ont des lois relativement moins restrictives sur l’avortement comparativement à certains pays de l'Amérique du Sud, de l'Asie mais aussi de plusieurs pays de l'Océanie (Pays en jaune et rouge). Cela permet de comprendre que les pays de l’AOC ne sont pas les derniers dans le cadre de l’amélioration des politiques en faveur d’avortement sécurisé.</a:t>
            </a:r>
            <a:endParaRPr lang="en-US" sz="1200" dirty="0">
              <a:latin typeface="+mn-lt"/>
              <a:cs typeface="Arial" panose="020B0604020202020204" pitchFamily="34" charset="0"/>
            </a:endParaRPr>
          </a:p>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923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Nous avons les obligations sur les états de fournir aux adolescent(es) les services d’avortement sécurisé afin de respecter les droits humains et aussi des engagements pris au niveau régional et international.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107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diapositive montre quels pays africains ont signé et ratifié le protocole de Maputo, qui reconnaît l'avortement comme un droit de l'homme dans certaines situations spécifiques. Nous observons que la majorité des pays l’ont signé et ratifié.</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67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Lors de l’élaboration des programmes de santé surtout sur les questions d’avortement, nous devons prendre compte du besoin spécifique des adolescentes afin qu’elles ne soient plus marginalisées et éviter de recourir à l’avortement non sécurisé.</a:t>
            </a:r>
            <a:endParaRPr lang="en-US"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149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Cette</a:t>
            </a:r>
            <a:r>
              <a:rPr lang="en-US" dirty="0"/>
              <a:t> diapositive </a:t>
            </a:r>
            <a:r>
              <a:rPr lang="fr-CH" noProof="0" dirty="0"/>
              <a:t>énumère</a:t>
            </a:r>
            <a:r>
              <a:rPr lang="en-US" dirty="0"/>
              <a:t> les directives de </a:t>
            </a:r>
            <a:r>
              <a:rPr lang="en-US" dirty="0" err="1"/>
              <a:t>l'OMS</a:t>
            </a:r>
            <a:r>
              <a:rPr lang="en-US" dirty="0"/>
              <a:t> qui </a:t>
            </a:r>
            <a:r>
              <a:rPr lang="en-US" dirty="0" err="1"/>
              <a:t>traitent</a:t>
            </a:r>
            <a:r>
              <a:rPr lang="en-US" dirty="0"/>
              <a:t>  les questions </a:t>
            </a:r>
            <a:r>
              <a:rPr lang="en-US" dirty="0" err="1"/>
              <a:t>d’avortement</a:t>
            </a:r>
            <a:r>
              <a:rPr lang="en-US" dirty="0"/>
              <a:t> </a:t>
            </a:r>
            <a:r>
              <a:rPr lang="en-US" dirty="0" err="1"/>
              <a:t>securisé</a:t>
            </a:r>
            <a:r>
              <a:rPr lang="en-US" dirty="0"/>
              <a:t>. </a:t>
            </a:r>
            <a:r>
              <a:rPr lang="en-US" dirty="0" err="1"/>
              <a:t>Toutes</a:t>
            </a:r>
            <a:r>
              <a:rPr lang="en-US" dirty="0"/>
              <a:t> ces directives </a:t>
            </a:r>
            <a:r>
              <a:rPr lang="en-US" dirty="0" err="1"/>
              <a:t>sont</a:t>
            </a:r>
            <a:r>
              <a:rPr lang="en-US" dirty="0"/>
              <a:t> </a:t>
            </a:r>
            <a:r>
              <a:rPr lang="en-US" dirty="0" err="1"/>
              <a:t>disponibles</a:t>
            </a:r>
            <a:r>
              <a:rPr lang="en-US" dirty="0"/>
              <a:t> en </a:t>
            </a:r>
            <a:r>
              <a:rPr lang="en-US" dirty="0" err="1"/>
              <a:t>ligne</a:t>
            </a:r>
            <a:r>
              <a:rPr lang="en-US" dirty="0"/>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140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Cette</a:t>
            </a:r>
            <a:r>
              <a:rPr lang="en-US" dirty="0"/>
              <a:t> diapositive nous </a:t>
            </a:r>
            <a:r>
              <a:rPr lang="en-US" dirty="0" err="1"/>
              <a:t>enseigne</a:t>
            </a:r>
            <a:r>
              <a:rPr lang="en-US" dirty="0"/>
              <a:t> </a:t>
            </a:r>
            <a:r>
              <a:rPr lang="fr-CH" noProof="0" dirty="0"/>
              <a:t>qu’au</a:t>
            </a:r>
            <a:r>
              <a:rPr lang="en-US" dirty="0"/>
              <a:t> dela des directives de </a:t>
            </a:r>
            <a:r>
              <a:rPr lang="en-US" dirty="0" err="1"/>
              <a:t>l’OMS</a:t>
            </a:r>
            <a:r>
              <a:rPr lang="en-US" dirty="0"/>
              <a:t>, il </a:t>
            </a:r>
            <a:r>
              <a:rPr lang="en-US" dirty="0" err="1"/>
              <a:t>existe</a:t>
            </a:r>
            <a:r>
              <a:rPr lang="en-US" dirty="0"/>
              <a:t> </a:t>
            </a:r>
            <a:r>
              <a:rPr lang="fr-CH" noProof="0" dirty="0"/>
              <a:t>d’autres</a:t>
            </a:r>
            <a:r>
              <a:rPr lang="en-US" dirty="0"/>
              <a:t> documents très </a:t>
            </a:r>
            <a:r>
              <a:rPr lang="en-US" dirty="0" err="1"/>
              <a:t>importants</a:t>
            </a:r>
            <a:r>
              <a:rPr lang="en-US" dirty="0"/>
              <a:t> qui </a:t>
            </a:r>
            <a:r>
              <a:rPr lang="en-US" dirty="0" err="1"/>
              <a:t>traitent</a:t>
            </a:r>
            <a:r>
              <a:rPr lang="en-US" dirty="0"/>
              <a:t> </a:t>
            </a:r>
            <a:r>
              <a:rPr lang="en-US" dirty="0" err="1"/>
              <a:t>l’avortement</a:t>
            </a:r>
            <a:r>
              <a:rPr lang="en-US" dirty="0"/>
              <a:t> chez les adolescent(es).</a:t>
            </a:r>
            <a:endParaRPr lang="fr-FR"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453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noProof="0" dirty="0"/>
              <a:t>Cette diapositive nous enseigne qu’au delà des directives de l’OMS, il existe d’autres documents très importants qui traitent l’avortement chez les adolescent(es</a:t>
            </a:r>
            <a:r>
              <a:rPr lang="en-US" dirty="0"/>
              <a:t>).</a:t>
            </a:r>
            <a:endParaRPr lang="fr-FR"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73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200" kern="1200" noProof="0" dirty="0">
                <a:solidFill>
                  <a:schemeClr val="tx1"/>
                </a:solidFill>
                <a:effectLst/>
                <a:latin typeface="+mn-lt"/>
                <a:ea typeface="+mn-ea"/>
                <a:cs typeface="+mn-cs"/>
              </a:rPr>
              <a:t>Les crises sanitaires, humanitaires ou sociales sont répétitives, alors nous devons nous préparer à faire face car ces crises entrainent un corolaire de perturbation des services de santé, d’augmentation des besoins, mais aussi  la morbidité et la mortalité. </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kern="1200" noProof="0" dirty="0">
                <a:solidFill>
                  <a:schemeClr val="tx1"/>
                </a:solidFill>
                <a:effectLst/>
                <a:latin typeface="+mn-lt"/>
                <a:ea typeface="+mn-ea"/>
                <a:cs typeface="+mn-cs"/>
              </a:rPr>
              <a:t>Les technologies de l’information sont des alternatives au système classique de prestation</a:t>
            </a:r>
            <a:r>
              <a:rPr lang="en-GB" sz="1200" kern="1200" dirty="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084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monde sort péniblement de la pandémie de COVID-19. De nombreuses autres crises humanitaires sont encore en cours. Dans de telles situations, il est extrêmement important de prévenir les obstacles à l'accès aux soins par des approches incluant l'autosoin.</a:t>
            </a:r>
            <a:endParaRPr lang="en-GB"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110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Pendant les crises , d’offre de service ne doit pas se limiter à </a:t>
            </a:r>
            <a:r>
              <a:rPr lang="fr-CH" sz="1200" kern="1200" noProof="0" dirty="0">
                <a:solidFill>
                  <a:schemeClr val="tx1"/>
                </a:solidFill>
                <a:effectLst/>
                <a:latin typeface="+mn-lt"/>
                <a:ea typeface="+mn-ea"/>
                <a:cs typeface="+mn-cs"/>
              </a:rPr>
              <a:t>d’avortement, il doit être global, holistique</a:t>
            </a:r>
            <a:r>
              <a:rPr lang="en-GB"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y compris les soins pour les violences basées sur le genre et le traitement des infections sexuellement transmissibles. </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82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Cette diapositive met en lumière ce qui est attendu en termes de renforcement de capacités c’est-à-dire de ce que chaque participant ou participante doit être capable à la fin du module.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p>
            <a:endParaRPr lang="fr-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296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Même lorsque le retour à la normale est amorcé, il convient d'accorder une attention particulière à l'accès à l'ensemble des services de santé sexuelle et génésique, et notamment à des soins d'avortement sûrs.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108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Je conclurai la section mondiale de cette présentation par une bande dessinée qui montre un petit groupe de jeunes filles discutant de l'accès à des soins d'avortement sûrs et de la manière dont cela affecte leurs décisions.</a:t>
            </a:r>
          </a:p>
          <a:p>
            <a:endParaRPr lang="fr-FR" dirty="0"/>
          </a:p>
          <a:p>
            <a:r>
              <a:rPr lang="fr-FR" dirty="0"/>
              <a:t>Ma collègue Ginette Hounkanrin va maintenant vous présenter la partie régionale de cette présentation.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595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latin typeface="Arial" panose="020B0604020202020204" pitchFamily="34" charset="0"/>
                <a:cs typeface="Arial" panose="020B0604020202020204" pitchFamily="34" charset="0"/>
              </a:rPr>
              <a:t>Remerciement aux personnes citées</a:t>
            </a:r>
            <a:r>
              <a:rPr lang="en-US" sz="1200" b="0" dirty="0">
                <a:effectLst/>
                <a:latin typeface="Arial" panose="020B0604020202020204" pitchFamily="34" charset="0"/>
                <a:ea typeface="Calibri" panose="020F0502020204030204" pitchFamily="34" charset="0"/>
                <a:cs typeface="Arial" panose="020B0604020202020204" pitchFamily="34" charset="0"/>
              </a:rPr>
              <a:t> pour leur contribution </a:t>
            </a:r>
            <a:r>
              <a:rPr lang="fr-CH" sz="1200" b="0" noProof="0" dirty="0">
                <a:effectLst/>
                <a:latin typeface="Arial" panose="020B0604020202020204" pitchFamily="34" charset="0"/>
                <a:ea typeface="Calibri" panose="020F0502020204030204" pitchFamily="34" charset="0"/>
                <a:cs typeface="Arial" panose="020B0604020202020204" pitchFamily="34" charset="0"/>
              </a:rPr>
              <a:t>exceptionnelle</a:t>
            </a:r>
            <a:r>
              <a:rPr lang="en-US" sz="1200" b="0" dirty="0">
                <a:effectLst/>
                <a:latin typeface="Arial" panose="020B0604020202020204" pitchFamily="34" charset="0"/>
                <a:ea typeface="Calibri" panose="020F0502020204030204" pitchFamily="34" charset="0"/>
                <a:cs typeface="Arial" panose="020B0604020202020204" pitchFamily="34" charset="0"/>
              </a:rPr>
              <a:t>.</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652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affiches de sensibilisation pour la lutte contre les avortements clandestins au Benin.</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143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tableau qui résume, les différents textes législatives et règlementaires régissant l’avortement dans les pays francophones de l’Afrique de l’Ouest.</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424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 autre tableau qui résume, les différentes conditions dans lesquelles l’avortement  est autorisé dans certains pays francophones d’Afrique. Nous constatons que seul le Benin a fait une avancée considérable sur l’autorisation d’avortement pour des raisons économiques ou sociales et aussi selon la demande de la femme.</a:t>
            </a: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266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 rappel de quelques conséquences sanitaires d’avortement non sécurisé chez les adolescentes. Il n’est plus à démontrer les conséquences néfastes des avortements non sécurisés due aux mesures restrictives.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709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 rappel de quelques conséquences sanitaires d’avortement non sécurisé chez les adolescentes. Il est à retenir que la restriction n’est plus un obstacle pour une femme qui désire avorter, alors il serait judicieux de passer à une réglementation favorable à l’avortement sécurisé.</a:t>
            </a:r>
          </a:p>
          <a:p>
            <a:pPr marL="0" indent="0">
              <a:buNone/>
            </a:pP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773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L’IHME nous renseigne qu’en 2019, le Niger, le Tchad et le Sénégal ont enregistré les taux les plus élevés en Afrique francophone (</a:t>
            </a:r>
            <a:r>
              <a:rPr lang="fr-FR" sz="1200" b="0" dirty="0">
                <a:solidFill>
                  <a:schemeClr val="tx1"/>
                </a:solidFill>
              </a:rPr>
              <a:t>Supérieur à 50%) </a:t>
            </a:r>
            <a:r>
              <a:rPr lang="fr-FR" sz="1200" dirty="0">
                <a:solidFill>
                  <a:schemeClr val="tx1"/>
                </a:solidFill>
              </a:rPr>
              <a:t>de décès maternels dus à un avortement non sécurisé chez les 15-49 ans.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191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Parmi les obstacles d'accès aux soins d’avortement pour les adolescentes enceintes, nous avons les restrictions légales/politiques et les obstacles à l'accès aux services.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23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Nous avons la vision du cours sur le plan global c’est-à-dire la situation dans le monde mais aussi, nous avons le contexte régional qui est plus spécifique pour </a:t>
            </a:r>
            <a:r>
              <a:rPr lang="fr-FR" noProof="0" dirty="0"/>
              <a:t>l'Afrique subsaharienne et plus particulièrement l'Afrique de l'Ouest, l'Afrique centrale et l'Afrique du Nord francophones.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20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Nous avons aussi les obstacles à l'accès aux services, la stigmatisation associée à l'avortement, </a:t>
            </a:r>
            <a:r>
              <a:rPr lang="en-US" b="0" dirty="0">
                <a:solidFill>
                  <a:srgbClr val="FF0000"/>
                </a:solidFill>
              </a:rPr>
              <a:t>le manque </a:t>
            </a:r>
            <a:r>
              <a:rPr lang="en-CH" b="0" noProof="0" dirty="0">
                <a:solidFill>
                  <a:srgbClr val="FF0000"/>
                </a:solidFill>
              </a:rPr>
              <a:t>d</a:t>
            </a:r>
            <a:r>
              <a:rPr lang="en-GB" b="0" noProof="0" dirty="0">
                <a:solidFill>
                  <a:srgbClr val="FF0000"/>
                </a:solidFill>
              </a:rPr>
              <a:t>’</a:t>
            </a:r>
            <a:r>
              <a:rPr lang="en-CH" b="0" noProof="0" dirty="0">
                <a:solidFill>
                  <a:srgbClr val="FF0000"/>
                </a:solidFill>
              </a:rPr>
              <a:t>engagement</a:t>
            </a:r>
            <a:r>
              <a:rPr lang="en-US" b="0" dirty="0">
                <a:solidFill>
                  <a:srgbClr val="FF0000"/>
                </a:solidFill>
              </a:rPr>
              <a:t> politique, la competence du </a:t>
            </a:r>
            <a:r>
              <a:rPr lang="fr-CH" b="0" noProof="0" dirty="0">
                <a:solidFill>
                  <a:srgbClr val="FF0000"/>
                </a:solidFill>
              </a:rPr>
              <a:t>prestataire</a:t>
            </a:r>
            <a:r>
              <a:rPr lang="en-US" b="0" dirty="0">
                <a:solidFill>
                  <a:srgbClr val="FF0000"/>
                </a:solidFill>
              </a:rPr>
              <a:t> de services et les </a:t>
            </a:r>
            <a:r>
              <a:rPr lang="fr-CH" b="0" noProof="0" dirty="0">
                <a:solidFill>
                  <a:srgbClr val="FF0000"/>
                </a:solidFill>
              </a:rPr>
              <a:t>contextes humanitaires</a:t>
            </a:r>
            <a:r>
              <a:rPr lang="en-US" b="0" dirty="0">
                <a:solidFill>
                  <a:srgbClr val="FF0000"/>
                </a:solidFill>
              </a:rPr>
              <a:t>. </a:t>
            </a: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471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agendas à différents niveaux permettent aussi de concourir à l’amélioration de soins d’avortement aux adolescent(es), véritables opportunités au niveau international que les pays doivent saisir.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134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Vu le poids sanitaire et économique des décès liés aux avortements non sécurisés en Afrique de l’Ouest et du Centre, il a été mis en place des initiatives régionales comme « </a:t>
            </a:r>
            <a:r>
              <a:rPr lang="en-US" dirty="0"/>
              <a:t>Safe Abortion Action Fund (SAAF) </a:t>
            </a:r>
            <a:r>
              <a:rPr lang="fr-FR" dirty="0"/>
              <a:t>» qui offre de petites subventions aux organisations locales.</a:t>
            </a: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698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Clr>
                <a:schemeClr val="bg1"/>
              </a:buClr>
              <a:buFont typeface="Arial" panose="020B0604020202020204" pitchFamily="34" charset="0"/>
              <a:buNone/>
            </a:pPr>
            <a:r>
              <a:rPr lang="fr-CA" sz="1200" dirty="0"/>
              <a:t>Depuis 2007, SAAF Appuie les associations membres et non affiliées  à l'IPPF. En fin 2016, la SAAF avait offert un financement de 43 millions de dollars américains à 188 projets dans plus de 62 pays dont le Bénin. Retenons que 45% des fonds de SAAF est alloué en en Afrique subsaharienne.</a:t>
            </a:r>
          </a:p>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5867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Voici un aperçu des association subventionnées par SAAF à travers les cinq continents.</a:t>
            </a: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014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buClr>
                <a:srgbClr val="58C3EB"/>
              </a:buClr>
            </a:pPr>
            <a:r>
              <a:rPr lang="fr-FR" dirty="0"/>
              <a:t>Une autre initiative mise en place pour adresser la question est « Centre ODAS (Organisation pour le Dialogue pour l’Avortement Sécurisé) » Le Centre fourni un soutien technique et opérationnel aux mouvements pro-avortements.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27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Centre intervient dans beaucoup de pays francophones d’Afrique :  le Bénin, le Burkina Faso, la Côte d’Ivoire, la Guinée, le Mali, la Mauritanie, le Niger, le Sénégal, le Togo et la République démocratique du Congo.</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1603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Grace à l’intervention des différents acteurs, les questions d’avortement ne sont plus un tabou. Les statistiques sur les avortements ont commencé à être collectées, l’accès amélioré, des interventions sur les déterminants par la prévention…</a:t>
            </a: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1006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Grace l’intervention des différents acteurs, les questions d’avortement ne sont plus un tabou. Les statistiques sur les avortements ont commencé à être collectées, l’accès amélioré, des interventions sur les déterminants par la prévention…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971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013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Commençons par une perspective globale sur des soins d’avortement sécurisés.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669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66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diapositive montre une image d’une campagne de sensibilisation sur les services de soins d’avortement.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21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diapositive permet de donner la définition des concepts clés pour une compréhension claire des termes qui seront utilisés.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089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définitions se poursuivent sur cette diapositive.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41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diapositive contient quelques faits et chiffres sur les avortements à risque chez les adolescentes, soulignant ainsi leur vulnérabilité.</a:t>
            </a: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976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diapositive jette les bases de la fourniture de soins en matière d'avortement médicalisé aux adolescentes. Elle met également en évidence les restrictions auxquelles les adolescentes sont confrontées pour obtenir ces services.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299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27789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2B55A4-DBD7-544A-B773-9BC739E3D511}"/>
              </a:ext>
            </a:extLst>
          </p:cNvPr>
          <p:cNvPicPr>
            <a:picLocks noChangeAspect="1"/>
          </p:cNvPicPr>
          <p:nvPr userDrawn="1"/>
        </p:nvPicPr>
        <p:blipFill rotWithShape="1">
          <a:blip r:embed="rId2">
            <a:biLevel thresh="25000"/>
            <a:alphaModFix amt="14000"/>
          </a:blip>
          <a:srcRect l="34811" t="43811" r="36455" b="42656"/>
          <a:stretch/>
        </p:blipFill>
        <p:spPr>
          <a:xfrm>
            <a:off x="315309" y="329783"/>
            <a:ext cx="11646842" cy="6274217"/>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solidFill>
                  <a:srgbClr val="58C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3433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17007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60186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solidFill>
                  <a:srgbClr val="58C3E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1981422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674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EBB130-AFAB-124E-9489-E754AAB11B48}"/>
              </a:ext>
            </a:extLst>
          </p:cNvPr>
          <p:cNvPicPr>
            <a:picLocks noChangeAspect="1"/>
          </p:cNvPicPr>
          <p:nvPr userDrawn="1"/>
        </p:nvPicPr>
        <p:blipFill rotWithShape="1">
          <a:blip r:embed="rId2">
            <a:biLevel thresh="25000"/>
            <a:alphaModFix amt="14000"/>
          </a:blip>
          <a:srcRect l="34811" t="43811" r="36455" b="42656"/>
          <a:stretch/>
        </p:blipFill>
        <p:spPr>
          <a:xfrm>
            <a:off x="315309" y="283779"/>
            <a:ext cx="11508829" cy="6320222"/>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241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4783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404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EBB130-AFAB-124E-9489-E754AAB11B48}"/>
              </a:ext>
            </a:extLst>
          </p:cNvPr>
          <p:cNvPicPr>
            <a:picLocks noChangeAspect="1"/>
          </p:cNvPicPr>
          <p:nvPr/>
        </p:nvPicPr>
        <p:blipFill rotWithShape="1">
          <a:blip r:embed="rId2">
            <a:biLevel thresh="25000"/>
            <a:alphaModFix amt="14000"/>
          </a:blip>
          <a:srcRect l="34811" t="43811" r="36455" b="42656"/>
          <a:stretch/>
        </p:blipFill>
        <p:spPr>
          <a:xfrm>
            <a:off x="315309" y="283779"/>
            <a:ext cx="11508829" cy="6320222"/>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9">
            <a:extLst>
              <a:ext uri="{FF2B5EF4-FFF2-40B4-BE49-F238E27FC236}">
                <a16:creationId xmlns:a16="http://schemas.microsoft.com/office/drawing/2014/main" id="{DE7A26BC-72C9-DD4C-911D-A44A77D3398D}"/>
              </a:ext>
            </a:extLst>
          </p:cNvPr>
          <p:cNvPicPr>
            <a:picLocks noChangeAspect="1"/>
          </p:cNvPicPr>
          <p:nvPr userDrawn="1"/>
        </p:nvPicPr>
        <p:blipFill rotWithShape="1">
          <a:blip r:embed="rId2">
            <a:biLevel thresh="25000"/>
            <a:alphaModFix amt="14000"/>
          </a:blip>
          <a:srcRect l="34811" t="43811" r="36455" b="42656"/>
          <a:stretch/>
        </p:blipFill>
        <p:spPr>
          <a:xfrm>
            <a:off x="315309" y="283779"/>
            <a:ext cx="11508829" cy="6320222"/>
          </a:xfrm>
          <a:prstGeom prst="rect">
            <a:avLst/>
          </a:prstGeom>
        </p:spPr>
      </p:pic>
      <p:sp>
        <p:nvSpPr>
          <p:cNvPr id="6" name="Title 1">
            <a:extLst>
              <a:ext uri="{FF2B5EF4-FFF2-40B4-BE49-F238E27FC236}">
                <a16:creationId xmlns:a16="http://schemas.microsoft.com/office/drawing/2014/main" id="{E0456E4C-3345-4A4E-A5AC-B0722555D59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8323DFDA-BF56-2748-8A8F-10D43C111F5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61673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94207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2662942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784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EBB130-AFAB-124E-9489-E754AAB11B48}"/>
              </a:ext>
            </a:extLst>
          </p:cNvPr>
          <p:cNvPicPr>
            <a:picLocks noChangeAspect="1"/>
          </p:cNvPicPr>
          <p:nvPr/>
        </p:nvPicPr>
        <p:blipFill rotWithShape="1">
          <a:blip r:embed="rId2">
            <a:biLevel thresh="25000"/>
            <a:alphaModFix amt="14000"/>
          </a:blip>
          <a:srcRect l="34811" t="43811" r="36455" b="42656"/>
          <a:stretch/>
        </p:blipFill>
        <p:spPr>
          <a:xfrm>
            <a:off x="315309" y="283779"/>
            <a:ext cx="11508829" cy="6320222"/>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32533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488286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717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B4D2D-BDB5-0C4E-B5F3-5BEBC8204780}"/>
              </a:ext>
            </a:extLst>
          </p:cNvPr>
          <p:cNvPicPr>
            <a:picLocks noChangeAspect="1"/>
          </p:cNvPicPr>
          <p:nvPr userDrawn="1"/>
        </p:nvPicPr>
        <p:blipFill rotWithShape="1">
          <a:blip r:embed="rId2">
            <a:duotone>
              <a:prstClr val="black"/>
              <a:schemeClr val="accent3">
                <a:lumMod val="40000"/>
                <a:lumOff val="60000"/>
                <a:tint val="45000"/>
                <a:satMod val="400000"/>
              </a:schemeClr>
            </a:duotone>
            <a:alphaModFix amt="10000"/>
          </a:blip>
          <a:srcRect l="34811" t="43811" r="36455" b="42656"/>
          <a:stretch/>
        </p:blipFill>
        <p:spPr>
          <a:xfrm>
            <a:off x="284813" y="314793"/>
            <a:ext cx="11602387" cy="6265889"/>
          </a:xfrm>
          <a:prstGeom prst="rect">
            <a:avLst/>
          </a:prstGeom>
        </p:spPr>
      </p:pic>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3633923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3320548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solidFill>
                  <a:srgbClr val="58C3E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554018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solidFill>
                  <a:srgbClr val="58C3EB"/>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4102072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586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3798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65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B4D2D-BDB5-0C4E-B5F3-5BEBC8204780}"/>
              </a:ext>
            </a:extLst>
          </p:cNvPr>
          <p:cNvPicPr>
            <a:picLocks noChangeAspect="1"/>
          </p:cNvPicPr>
          <p:nvPr userDrawn="1"/>
        </p:nvPicPr>
        <p:blipFill rotWithShape="1">
          <a:blip r:embed="rId2">
            <a:duotone>
              <a:prstClr val="black"/>
              <a:schemeClr val="accent3">
                <a:lumMod val="40000"/>
                <a:lumOff val="60000"/>
                <a:tint val="45000"/>
                <a:satMod val="400000"/>
              </a:schemeClr>
            </a:duotone>
            <a:alphaModFix amt="10000"/>
          </a:blip>
          <a:srcRect l="34811" t="43811" r="36455" b="42656"/>
          <a:stretch/>
        </p:blipFill>
        <p:spPr>
          <a:xfrm>
            <a:off x="284813" y="314793"/>
            <a:ext cx="11602387" cy="6265889"/>
          </a:xfrm>
          <a:prstGeom prst="rect">
            <a:avLst/>
          </a:prstGeom>
        </p:spPr>
      </p:pic>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401379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374449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solidFill>
                  <a:srgbClr val="58C3E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355883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solidFill>
                  <a:srgbClr val="58C3EB"/>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403351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85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7.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t="-23000" b="-2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52928082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7" r:id="rId4"/>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t="-23000" b="-23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8"/>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879263323"/>
      </p:ext>
    </p:extLst>
  </p:cSld>
  <p:clrMap bg1="lt1" tx1="dk1" bg2="lt2" tx2="dk2" accent1="accent1" accent2="accent2" accent3="accent3" accent4="accent4" accent5="accent5" accent6="accent6" hlink="hlink" folHlink="folHlink"/>
  <p:sldLayoutIdLst>
    <p:sldLayoutId id="2147483725" r:id="rId1"/>
    <p:sldLayoutId id="2147483728" r:id="rId2"/>
    <p:sldLayoutId id="2147483726" r:id="rId3"/>
    <p:sldLayoutId id="2147483727" r:id="rId4"/>
    <p:sldLayoutId id="2147483729"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t="-23000" b="-2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8"/>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36712993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3000" b="-2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6"/>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458282986"/>
      </p:ext>
    </p:extLst>
  </p:cSld>
  <p:clrMap bg1="lt1" tx1="dk1" bg2="lt2" tx2="dk2" accent1="accent1" accent2="accent2" accent3="accent3" accent4="accent4" accent5="accent5" accent6="accent6" hlink="hlink" folHlink="folHlink"/>
  <p:sldLayoutIdLst>
    <p:sldLayoutId id="2147483695" r:id="rId1"/>
    <p:sldLayoutId id="2147483698" r:id="rId2"/>
    <p:sldLayoutId id="2147483699" r:id="rId3"/>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3000" b="-2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p:nvSpPr>
        <p:spPr>
          <a:xfrm>
            <a:off x="0" y="0"/>
            <a:ext cx="12192000" cy="6858000"/>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92E38D-A2E2-A34F-90C3-6B544444E5AB}"/>
              </a:ext>
            </a:extLst>
          </p:cNvPr>
          <p:cNvSpPr/>
          <p:nvPr/>
        </p:nvSpPr>
        <p:spPr>
          <a:xfrm>
            <a:off x="593125" y="6241774"/>
            <a:ext cx="1036892" cy="616226"/>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p:nvPicPr>
        <p:blipFill>
          <a:blip r:embed="rId6"/>
          <a:stretch>
            <a:fillRect/>
          </a:stretch>
        </p:blipFill>
        <p:spPr>
          <a:xfrm>
            <a:off x="669531" y="5989637"/>
            <a:ext cx="854469" cy="868363"/>
          </a:xfrm>
          <a:prstGeom prst="rect">
            <a:avLst/>
          </a:prstGeom>
        </p:spPr>
      </p:pic>
      <p:sp>
        <p:nvSpPr>
          <p:cNvPr id="6" name="Rectangle 5">
            <a:extLst>
              <a:ext uri="{FF2B5EF4-FFF2-40B4-BE49-F238E27FC236}">
                <a16:creationId xmlns:a16="http://schemas.microsoft.com/office/drawing/2014/main" id="{B8850F3A-7734-A94D-85F0-FCB8CD2D97B8}"/>
              </a:ext>
            </a:extLst>
          </p:cNvPr>
          <p:cNvSpPr/>
          <p:nvPr userDrawn="1"/>
        </p:nvSpPr>
        <p:spPr>
          <a:xfrm>
            <a:off x="0" y="0"/>
            <a:ext cx="12192000" cy="6858000"/>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9F8371-FC8A-F643-B8A7-17726BF35CA6}"/>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C188580-CEA8-424D-A381-512359DFB443}"/>
              </a:ext>
            </a:extLst>
          </p:cNvPr>
          <p:cNvSpPr/>
          <p:nvPr userDrawn="1"/>
        </p:nvSpPr>
        <p:spPr>
          <a:xfrm>
            <a:off x="593125" y="6241774"/>
            <a:ext cx="1036892" cy="616226"/>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A picture containing text, outdoor&#10;&#10;Description automatically generated">
            <a:extLst>
              <a:ext uri="{FF2B5EF4-FFF2-40B4-BE49-F238E27FC236}">
                <a16:creationId xmlns:a16="http://schemas.microsoft.com/office/drawing/2014/main" id="{16E7A51E-7A9B-0642-9966-4B4A0CBD71A7}"/>
              </a:ext>
            </a:extLst>
          </p:cNvPr>
          <p:cNvPicPr>
            <a:picLocks noChangeAspect="1"/>
          </p:cNvPicPr>
          <p:nvPr userDrawn="1"/>
        </p:nvPicPr>
        <p:blipFill>
          <a:blip r:embed="rId6"/>
          <a:stretch>
            <a:fillRect/>
          </a:stretch>
        </p:blipFill>
        <p:spPr>
          <a:xfrm>
            <a:off x="669531" y="5989637"/>
            <a:ext cx="854469" cy="868363"/>
          </a:xfrm>
          <a:prstGeom prst="rect">
            <a:avLst/>
          </a:prstGeom>
        </p:spPr>
      </p:pic>
    </p:spTree>
    <p:extLst>
      <p:ext uri="{BB962C8B-B14F-4D97-AF65-F5344CB8AC3E}">
        <p14:creationId xmlns:p14="http://schemas.microsoft.com/office/powerpoint/2010/main" val="425662207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3000" b="-2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p:nvSpPr>
        <p:spPr>
          <a:xfrm>
            <a:off x="0" y="0"/>
            <a:ext cx="12192000" cy="6858000"/>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92E38D-A2E2-A34F-90C3-6B544444E5AB}"/>
              </a:ext>
            </a:extLst>
          </p:cNvPr>
          <p:cNvSpPr/>
          <p:nvPr/>
        </p:nvSpPr>
        <p:spPr>
          <a:xfrm>
            <a:off x="593125" y="6241774"/>
            <a:ext cx="1036892" cy="616226"/>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p:nvPicPr>
        <p:blipFill>
          <a:blip r:embed="rId6"/>
          <a:stretch>
            <a:fillRect/>
          </a:stretch>
        </p:blipFill>
        <p:spPr>
          <a:xfrm>
            <a:off x="669531" y="5989637"/>
            <a:ext cx="854469" cy="868363"/>
          </a:xfrm>
          <a:prstGeom prst="rect">
            <a:avLst/>
          </a:prstGeom>
        </p:spPr>
      </p:pic>
      <p:sp>
        <p:nvSpPr>
          <p:cNvPr id="6" name="Rectangle 5">
            <a:extLst>
              <a:ext uri="{FF2B5EF4-FFF2-40B4-BE49-F238E27FC236}">
                <a16:creationId xmlns:a16="http://schemas.microsoft.com/office/drawing/2014/main" id="{1B4B4CAB-249D-BD44-B1BB-4FDD78E66E14}"/>
              </a:ext>
            </a:extLst>
          </p:cNvPr>
          <p:cNvSpPr/>
          <p:nvPr userDrawn="1"/>
        </p:nvSpPr>
        <p:spPr>
          <a:xfrm>
            <a:off x="0" y="0"/>
            <a:ext cx="12192000" cy="6858000"/>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F22B14-3570-7740-B7E4-B9479A67E4D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0C29924-A228-7940-9A3A-681C263F1DE4}"/>
              </a:ext>
            </a:extLst>
          </p:cNvPr>
          <p:cNvSpPr/>
          <p:nvPr userDrawn="1"/>
        </p:nvSpPr>
        <p:spPr>
          <a:xfrm>
            <a:off x="593125" y="6241774"/>
            <a:ext cx="1036892" cy="616226"/>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A picture containing text, outdoor&#10;&#10;Description automatically generated">
            <a:extLst>
              <a:ext uri="{FF2B5EF4-FFF2-40B4-BE49-F238E27FC236}">
                <a16:creationId xmlns:a16="http://schemas.microsoft.com/office/drawing/2014/main" id="{F0B11CE2-0414-1C47-9F10-884FCB31336F}"/>
              </a:ext>
            </a:extLst>
          </p:cNvPr>
          <p:cNvPicPr>
            <a:picLocks noChangeAspect="1"/>
          </p:cNvPicPr>
          <p:nvPr userDrawn="1"/>
        </p:nvPicPr>
        <p:blipFill>
          <a:blip r:embed="rId6"/>
          <a:stretch>
            <a:fillRect/>
          </a:stretch>
        </p:blipFill>
        <p:spPr>
          <a:xfrm>
            <a:off x="669531" y="5989637"/>
            <a:ext cx="854469" cy="868363"/>
          </a:xfrm>
          <a:prstGeom prst="rect">
            <a:avLst/>
          </a:prstGeom>
        </p:spPr>
      </p:pic>
    </p:spTree>
    <p:extLst>
      <p:ext uri="{BB962C8B-B14F-4D97-AF65-F5344CB8AC3E}">
        <p14:creationId xmlns:p14="http://schemas.microsoft.com/office/powerpoint/2010/main" val="93314706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61471657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reproductiverights.org/maps/worlds-abortion-laws/"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s://apps.who.int/iris/bitstream/handle/10665/311413/9789242514605-fre.pdf?ua=1"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themeOverride" Target="../theme/themeOverride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9.xml"/><Relationship Id="rId1" Type="http://schemas.openxmlformats.org/officeDocument/2006/relationships/themeOverride" Target="../theme/themeOverride4.xml"/><Relationship Id="rId5" Type="http://schemas.openxmlformats.org/officeDocument/2006/relationships/image" Target="../media/image10.png"/><Relationship Id="rId4" Type="http://schemas.openxmlformats.org/officeDocument/2006/relationships/hyperlink" Target="https://www.ipas.org/resource/conclusions-de-lanalyse-situationnelle-besoins-et-opportunites-pour-une-prise-en-charge-des-soins-complets-davortement-en-afrique-de-louest-francophon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abortion-policies.srhr.org/" TargetMode="External"/><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hyperlink" Target="https://abortion-policies.srhr.org/" TargetMode="External"/><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hyperlink" Target="https://aho.afro.who.int/ind/af?dim=&amp;ci=&amp;ind=467&amp;dom=" TargetMode="External"/><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hyperlink" Target="https://saafund.org/about-saaf/our-impact/?lang=fr" TargetMode="External"/><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hyperlink" Target="https://www.guttmacher.org/fr/fact-sheet/investir-dans-la-sante-sexuelle-et-reproductive-des-adolescentes-dans-les-pays-revenu" TargetMode="External"/><Relationship Id="rId7" Type="http://schemas.openxmlformats.org/officeDocument/2006/relationships/hyperlink" Target="https://apps.who.int/iris/handle/10665/204495" TargetMode="External"/><Relationship Id="rId2" Type="http://schemas.openxmlformats.org/officeDocument/2006/relationships/notesSlide" Target="../notesSlides/notesSlide39.xml"/><Relationship Id="rId1" Type="http://schemas.openxmlformats.org/officeDocument/2006/relationships/slideLayout" Target="../slideLayouts/slideLayout27.xml"/><Relationship Id="rId6" Type="http://schemas.openxmlformats.org/officeDocument/2006/relationships/hyperlink" Target="https://apps.who.int/iris/bitstream/handle/10665/78413/9789242548433_fre.pdf?sequence=1" TargetMode="External"/><Relationship Id="rId5" Type="http://schemas.openxmlformats.org/officeDocument/2006/relationships/hyperlink" Target="https://www.ilo.org/dyn/natlex/docs/ELECTRONIC/65556/63007/F2037633474/ORG-65556.pdf" TargetMode="External"/><Relationship Id="rId4" Type="http://schemas.openxmlformats.org/officeDocument/2006/relationships/hyperlink" Target="https://www.guttmacher.org/sites/default/files/factsheet/fb_adolescent-abortion-services-developing-countries_fr_0.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apps.who.int/iris/bitstream/handle/10665/311413/9789242514605-fre.pdf?ua=1" TargetMode="External"/><Relationship Id="rId2" Type="http://schemas.openxmlformats.org/officeDocument/2006/relationships/hyperlink" Target="https://apps.who.int/iris/bitstream/handle/10665/325721/WHO-RHR-19.14-fre.pdf?ua=1" TargetMode="External"/><Relationship Id="rId1" Type="http://schemas.openxmlformats.org/officeDocument/2006/relationships/slideLayout" Target="../slideLayouts/slideLayout27.xml"/><Relationship Id="rId4" Type="http://schemas.openxmlformats.org/officeDocument/2006/relationships/hyperlink" Target="https://apps.who.int/iris/rest/bitstreams/1485838/retriev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ipas.org/wp-content/uploads/2020/06/FWSSARF16-ConclusionsdeLAnalyseSituationnelleAfriquedeLouestFrancophone.pdf" TargetMode="External"/><Relationship Id="rId2" Type="http://schemas.openxmlformats.org/officeDocument/2006/relationships/hyperlink" Target="https://abortion-policies.srhr.org/countries/" TargetMode="External"/><Relationship Id="rId1" Type="http://schemas.openxmlformats.org/officeDocument/2006/relationships/slideLayout" Target="../slideLayouts/slideLayout27.xml"/><Relationship Id="rId6" Type="http://schemas.openxmlformats.org/officeDocument/2006/relationships/hyperlink" Target="https://www.guttmacher.org/sites/default/files/factsheet/abortion-subsaharan-africa-fr.pdf" TargetMode="External"/><Relationship Id="rId5" Type="http://schemas.openxmlformats.org/officeDocument/2006/relationships/hyperlink" Target="https://www.guttmacher.org/report/adding-it-up-investing-in-sexual-reproductive-health-2019" TargetMode="External"/><Relationship Id="rId4" Type="http://schemas.openxmlformats.org/officeDocument/2006/relationships/hyperlink" Target="https://www.ippf.org/sites/default/files/2019-02/How%20to%20talk%20about%20abortion%20%28French%29.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aho.afro.who.int/ind/af?dim=&amp;ci=&amp;ind=467&amp;dom=" TargetMode="External"/><Relationship Id="rId7" Type="http://schemas.openxmlformats.org/officeDocument/2006/relationships/hyperlink" Target="https://saafund.org/about-saaf/our-impact/?lang=fr" TargetMode="External"/><Relationship Id="rId2" Type="http://schemas.openxmlformats.org/officeDocument/2006/relationships/notesSlide" Target="../notesSlides/notesSlide40.xml"/><Relationship Id="rId1" Type="http://schemas.openxmlformats.org/officeDocument/2006/relationships/slideLayout" Target="../slideLayouts/slideLayout27.xml"/><Relationship Id="rId6" Type="http://schemas.openxmlformats.org/officeDocument/2006/relationships/hyperlink" Target="https://www.guttmacher.org/fr/fact-sheet/abortion-burkina-faso" TargetMode="External"/><Relationship Id="rId5" Type="http://schemas.openxmlformats.org/officeDocument/2006/relationships/hyperlink" Target="http://dx.doi.org/10.1080/26410397.2019.1586819" TargetMode="External"/><Relationship Id="rId4" Type="http://schemas.openxmlformats.org/officeDocument/2006/relationships/hyperlink" Target="https://doi.org/10.1016/S0140-6736(17)31794-4"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hemeOverride" Target="../theme/themeOverride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A7ECD40-0888-AB44-972D-49BEC0DF8BAE}"/>
              </a:ext>
            </a:extLst>
          </p:cNvPr>
          <p:cNvSpPr>
            <a:spLocks noGrp="1"/>
          </p:cNvSpPr>
          <p:nvPr>
            <p:ph type="subTitle" idx="1"/>
          </p:nvPr>
        </p:nvSpPr>
        <p:spPr>
          <a:xfrm>
            <a:off x="1524000" y="4184315"/>
            <a:ext cx="9144000" cy="802192"/>
          </a:xfrm>
        </p:spPr>
        <p:txBody>
          <a:bodyPr/>
          <a:lstStyle/>
          <a:p>
            <a:r>
              <a:rPr lang="fr-FR" dirty="0"/>
              <a:t>VENKATRAMAN CHANDRA-MOULI </a:t>
            </a:r>
          </a:p>
        </p:txBody>
      </p:sp>
      <p:sp>
        <p:nvSpPr>
          <p:cNvPr id="2" name="Title 1">
            <a:extLst>
              <a:ext uri="{FF2B5EF4-FFF2-40B4-BE49-F238E27FC236}">
                <a16:creationId xmlns:a16="http://schemas.microsoft.com/office/drawing/2014/main" id="{150DB916-D794-4D4B-9AF3-EEBB594F83C0}"/>
              </a:ext>
            </a:extLst>
          </p:cNvPr>
          <p:cNvSpPr>
            <a:spLocks noGrp="1"/>
          </p:cNvSpPr>
          <p:nvPr>
            <p:ph type="ctrTitle"/>
          </p:nvPr>
        </p:nvSpPr>
        <p:spPr>
          <a:xfrm>
            <a:off x="216131" y="1122362"/>
            <a:ext cx="8953269" cy="2763837"/>
          </a:xfrm>
        </p:spPr>
        <p:txBody>
          <a:bodyPr/>
          <a:lstStyle/>
          <a:p>
            <a:r>
              <a:rPr lang="fr-FR" sz="4400" dirty="0"/>
              <a:t>DES SOINS D'AVORTEMENT SÉCURISÉS</a:t>
            </a:r>
          </a:p>
        </p:txBody>
      </p:sp>
      <p:pic>
        <p:nvPicPr>
          <p:cNvPr id="5" name="Picture 4">
            <a:extLst>
              <a:ext uri="{FF2B5EF4-FFF2-40B4-BE49-F238E27FC236}">
                <a16:creationId xmlns:a16="http://schemas.microsoft.com/office/drawing/2014/main" id="{B9BA6E4B-9DF9-9440-B1B9-EF162FD557F5}"/>
              </a:ext>
            </a:extLst>
          </p:cNvPr>
          <p:cNvPicPr>
            <a:picLocks noChangeAspect="1"/>
          </p:cNvPicPr>
          <p:nvPr/>
        </p:nvPicPr>
        <p:blipFill>
          <a:blip r:embed="rId3">
            <a:biLevel thresh="25000"/>
            <a:alphaModFix/>
          </a:blip>
          <a:stretch>
            <a:fillRect/>
          </a:stretch>
        </p:blipFill>
        <p:spPr>
          <a:xfrm>
            <a:off x="8439866" y="945061"/>
            <a:ext cx="3128029" cy="3281867"/>
          </a:xfrm>
          <a:prstGeom prst="rect">
            <a:avLst/>
          </a:prstGeom>
        </p:spPr>
      </p:pic>
    </p:spTree>
    <p:extLst>
      <p:ext uri="{BB962C8B-B14F-4D97-AF65-F5344CB8AC3E}">
        <p14:creationId xmlns:p14="http://schemas.microsoft.com/office/powerpoint/2010/main" val="505676614"/>
      </p:ext>
    </p:extLst>
  </p:cSld>
  <p:clrMapOvr>
    <a:masterClrMapping/>
  </p:clrMapOvr>
  <mc:AlternateContent xmlns:mc="http://schemas.openxmlformats.org/markup-compatibility/2006" xmlns:p14="http://schemas.microsoft.com/office/powerpoint/2010/main">
    <mc:Choice Requires="p14">
      <p:transition spd="slow" p14:dur="2000" advTm="34583"/>
    </mc:Choice>
    <mc:Fallback xmlns="">
      <p:transition spd="slow" advTm="3458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hlinkClick r:id="rId3"/>
            <a:extLst>
              <a:ext uri="{FF2B5EF4-FFF2-40B4-BE49-F238E27FC236}">
                <a16:creationId xmlns:a16="http://schemas.microsoft.com/office/drawing/2014/main" id="{F958713F-245D-120F-78C0-6BD3B1E348E5}"/>
              </a:ext>
            </a:extLst>
          </p:cNvPr>
          <p:cNvPicPr>
            <a:picLocks noChangeAspect="1"/>
          </p:cNvPicPr>
          <p:nvPr/>
        </p:nvPicPr>
        <p:blipFill>
          <a:blip r:embed="rId4"/>
          <a:stretch>
            <a:fillRect/>
          </a:stretch>
        </p:blipFill>
        <p:spPr>
          <a:xfrm>
            <a:off x="319787" y="637397"/>
            <a:ext cx="11543014" cy="5096698"/>
          </a:xfrm>
          <a:prstGeom prst="rect">
            <a:avLst/>
          </a:prstGeom>
        </p:spPr>
      </p:pic>
      <p:sp>
        <p:nvSpPr>
          <p:cNvPr id="7" name="Rectangle 6">
            <a:extLst>
              <a:ext uri="{FF2B5EF4-FFF2-40B4-BE49-F238E27FC236}">
                <a16:creationId xmlns:a16="http://schemas.microsoft.com/office/drawing/2014/main" id="{91FA3DA9-283D-C540-BE99-9D245BC8FFEA}"/>
              </a:ext>
            </a:extLst>
          </p:cNvPr>
          <p:cNvSpPr/>
          <p:nvPr/>
        </p:nvSpPr>
        <p:spPr>
          <a:xfrm>
            <a:off x="1566042" y="5746830"/>
            <a:ext cx="10300138" cy="740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 situation mondiale laisse savoir que plusieurs pays de l’Afrique subsaharienne (Pays en jaune) ont des  lois relativement moins restrictives sur l’avortement comparativement à certains pays de l'Amérique du </a:t>
            </a:r>
            <a:r>
              <a:rPr lang="fr-FR" sz="1600" dirty="0">
                <a:solidFill>
                  <a:prstClr val="white"/>
                </a:solidFill>
                <a:latin typeface="Arial" panose="020B0604020202020204" pitchFamily="34" charset="0"/>
                <a:cs typeface="Arial" panose="020B0604020202020204" pitchFamily="34" charset="0"/>
              </a:rPr>
              <a:t>S</a:t>
            </a:r>
            <a:r>
              <a:rPr kumimoji="0" lang="fr-FR" sz="1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ud</a:t>
            </a:r>
            <a:r>
              <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l'Asie mais aussi de plusieurs pays de </a:t>
            </a:r>
            <a:r>
              <a:rPr kumimoji="0" lang="fr-FR" sz="1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l’océanie</a:t>
            </a:r>
            <a:r>
              <a:rPr kumimoji="0" lang="fr-FR"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(Pays en jaune et rouge). </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50020521"/>
      </p:ext>
    </p:extLst>
  </p:cSld>
  <p:clrMapOvr>
    <a:masterClrMapping/>
  </p:clrMapOvr>
  <mc:AlternateContent xmlns:mc="http://schemas.openxmlformats.org/markup-compatibility/2006" xmlns:p14="http://schemas.microsoft.com/office/powerpoint/2010/main">
    <mc:Choice Requires="p14">
      <p:transition spd="slow" p14:dur="2000" advTm="46106"/>
    </mc:Choice>
    <mc:Fallback xmlns="">
      <p:transition spd="slow" advTm="4610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315310" y="1864322"/>
            <a:ext cx="4393323" cy="2413384"/>
          </a:xfrm>
        </p:spPr>
        <p:txBody>
          <a:bodyPr/>
          <a:lstStyle/>
          <a:p>
            <a:r>
              <a:rPr lang="fr-FR" sz="3600" dirty="0"/>
              <a:t>DISPOSITIONS EN MATIÈRE DE DROITS DE L'HOMME 1/2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526155" y="792271"/>
            <a:ext cx="7266452" cy="5111572"/>
          </a:xfrm>
        </p:spPr>
        <p:txBody>
          <a:bodyPr/>
          <a:lstStyle/>
          <a:p>
            <a:pPr>
              <a:buClr>
                <a:srgbClr val="58C3EB"/>
              </a:buClr>
            </a:pPr>
            <a:r>
              <a:rPr lang="fr-FR" sz="1800" dirty="0"/>
              <a:t>Les États sont tenus, en vertu de la législation sur les droits de l'homme, de fournir des soins d'avortement sûrs.</a:t>
            </a:r>
          </a:p>
          <a:p>
            <a:pPr>
              <a:buClr>
                <a:srgbClr val="58C3EB"/>
              </a:buClr>
            </a:pPr>
            <a:r>
              <a:rPr lang="fr-FR" sz="1800" dirty="0"/>
              <a:t>La mise en œuvre de mesures visant à prévenir les avortements à risque et à fournir des soins post-avortement fait partie de l'obligation fondamentale des États.</a:t>
            </a:r>
          </a:p>
          <a:p>
            <a:pPr>
              <a:buClr>
                <a:srgbClr val="58C3EB"/>
              </a:buClr>
            </a:pPr>
            <a:r>
              <a:rPr lang="fr-FR" sz="1800" dirty="0"/>
              <a:t>Les États sont tenus de garantir l'accès universel à un ensemble complet d'interventions en matière de santé sexuelle et génésique, y compris les soins liés à l'avortement (l'avortement soit légal ou non). </a:t>
            </a:r>
          </a:p>
          <a:p>
            <a:pPr>
              <a:buClr>
                <a:srgbClr val="58C3EB"/>
              </a:buClr>
            </a:pPr>
            <a:r>
              <a:rPr lang="fr-FR" sz="1800" dirty="0"/>
              <a:t>Les mécanismes de défense des droits de l'homme ont appelé à la décriminalisation de l'avortement et à la suppression des obstacles tels que les exigences relatives au consentement d'un tiers.</a:t>
            </a:r>
          </a:p>
          <a:p>
            <a:pPr>
              <a:buClr>
                <a:srgbClr val="58C3EB"/>
              </a:buClr>
            </a:pPr>
            <a:r>
              <a:rPr lang="fr-FR" sz="1800" dirty="0"/>
              <a:t>Le refus de l'avortement et la poursuite forcée de la grossesse ont été identifiés comme une forme de violence fondée sur le genre.</a:t>
            </a:r>
          </a:p>
        </p:txBody>
      </p:sp>
    </p:spTree>
    <p:extLst>
      <p:ext uri="{BB962C8B-B14F-4D97-AF65-F5344CB8AC3E}">
        <p14:creationId xmlns:p14="http://schemas.microsoft.com/office/powerpoint/2010/main" val="2940168867"/>
      </p:ext>
    </p:extLst>
  </p:cSld>
  <p:clrMapOvr>
    <a:masterClrMapping/>
  </p:clrMapOvr>
  <mc:AlternateContent xmlns:mc="http://schemas.openxmlformats.org/markup-compatibility/2006" xmlns:p14="http://schemas.microsoft.com/office/powerpoint/2010/main">
    <mc:Choice Requires="p14">
      <p:transition spd="slow" p14:dur="2000" advTm="20607"/>
    </mc:Choice>
    <mc:Fallback xmlns="">
      <p:transition spd="slow" advTm="2060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a:off x="483476" y="418281"/>
            <a:ext cx="4225925" cy="2139950"/>
          </a:xfrm>
          <a:prstGeom prst="rect">
            <a:avLst/>
          </a:prstGeom>
        </p:spPr>
        <p:txBody>
          <a:bodyPr/>
          <a:lstStyle/>
          <a:p>
            <a:pPr algn="ctr"/>
            <a:r>
              <a:rPr lang="fr-FR" sz="3800" dirty="0"/>
              <a:t>DISPOSITIONS EN MATIÈRE DE DROITS DE L'HOMME 2/2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5885928" y="331470"/>
            <a:ext cx="5990896" cy="6240780"/>
          </a:xfrm>
          <a:prstGeom prst="rect">
            <a:avLst/>
          </a:prstGeom>
          <a:solidFill>
            <a:schemeClr val="bg1"/>
          </a:solidFill>
        </p:spPr>
        <p:txBody>
          <a:bodyPr/>
          <a:lstStyle/>
          <a:p>
            <a:pPr marL="342900" indent="-342900" algn="just">
              <a:buClr>
                <a:srgbClr val="58C3EB"/>
              </a:buClr>
              <a:buFont typeface="Arial" panose="020B0604020202020204" pitchFamily="34" charset="0"/>
              <a:buChar char="•"/>
            </a:pPr>
            <a:endParaRPr lang="fr-FR" sz="2000" dirty="0"/>
          </a:p>
          <a:p>
            <a:pPr marL="342900" indent="-342900">
              <a:buClr>
                <a:srgbClr val="58C3EB"/>
              </a:buClr>
              <a:buFont typeface="Arial" panose="020B0604020202020204" pitchFamily="34" charset="0"/>
              <a:buChar char="•"/>
            </a:pPr>
            <a:r>
              <a:rPr lang="fr-FR" sz="2000" dirty="0"/>
              <a:t>Le Protocole à la Charte africaine des droits de l’homme et des peuples relatif aux droits des femmes en Afrique (Protocole de Maputo) a été adopté en 2003 par l’Union africaine afin de promouvoir l’égalité des droits pour les filles et les femmes. </a:t>
            </a:r>
            <a:r>
              <a:rPr lang="fr-FR" sz="2000" baseline="30000" dirty="0"/>
              <a:t>3</a:t>
            </a:r>
            <a:r>
              <a:rPr lang="fr-FR" sz="2000" dirty="0"/>
              <a:t> </a:t>
            </a:r>
          </a:p>
          <a:p>
            <a:pPr marL="342900" indent="-342900">
              <a:buClr>
                <a:srgbClr val="58C3EB"/>
              </a:buClr>
              <a:buFont typeface="Arial" panose="020B0604020202020204" pitchFamily="34" charset="0"/>
              <a:buChar char="•"/>
            </a:pPr>
            <a:r>
              <a:rPr lang="fr-FR" sz="2000" dirty="0"/>
              <a:t>Le Protocole de Maputo est le premier traité panafricain à reconnaître expressément l’avortement comme un droit humain dans des circonstances spécifiques: les agressions sexuelles, le viol, l’inceste, les anomalies fœtales mettant en danger la vie de fœtus et la poursuite de la grossesse mettant en danger la santé mentale et physique de la femme ou sa vie. </a:t>
            </a:r>
          </a:p>
          <a:p>
            <a:pPr marL="342900" indent="-342900">
              <a:buClr>
                <a:srgbClr val="58C3EB"/>
              </a:buClr>
              <a:buFont typeface="Arial" panose="020B0604020202020204" pitchFamily="34" charset="0"/>
              <a:buChar char="•"/>
            </a:pPr>
            <a:endParaRPr lang="fr-FR" sz="2000" dirty="0"/>
          </a:p>
        </p:txBody>
      </p:sp>
      <p:pic>
        <p:nvPicPr>
          <p:cNvPr id="4" name="Image 3">
            <a:extLst>
              <a:ext uri="{FF2B5EF4-FFF2-40B4-BE49-F238E27FC236}">
                <a16:creationId xmlns:a16="http://schemas.microsoft.com/office/drawing/2014/main" id="{844DBA11-646C-AC44-ABCB-C2864B205A62}"/>
              </a:ext>
            </a:extLst>
          </p:cNvPr>
          <p:cNvPicPr>
            <a:picLocks noChangeAspect="1"/>
          </p:cNvPicPr>
          <p:nvPr/>
        </p:nvPicPr>
        <p:blipFill>
          <a:blip r:embed="rId3"/>
          <a:stretch>
            <a:fillRect/>
          </a:stretch>
        </p:blipFill>
        <p:spPr>
          <a:xfrm>
            <a:off x="405114" y="2442258"/>
            <a:ext cx="5001940" cy="3835009"/>
          </a:xfrm>
          <a:prstGeom prst="rect">
            <a:avLst/>
          </a:prstGeom>
        </p:spPr>
      </p:pic>
    </p:spTree>
    <p:extLst>
      <p:ext uri="{BB962C8B-B14F-4D97-AF65-F5344CB8AC3E}">
        <p14:creationId xmlns:p14="http://schemas.microsoft.com/office/powerpoint/2010/main" val="790266183"/>
      </p:ext>
    </p:extLst>
  </p:cSld>
  <p:clrMapOvr>
    <a:masterClrMapping/>
  </p:clrMapOvr>
  <mc:AlternateContent xmlns:mc="http://schemas.openxmlformats.org/markup-compatibility/2006" xmlns:p14="http://schemas.microsoft.com/office/powerpoint/2010/main">
    <mc:Choice Requires="p14">
      <p:transition spd="slow" p14:dur="2000" advTm="22846"/>
    </mc:Choice>
    <mc:Fallback xmlns="">
      <p:transition spd="slow" advTm="2284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172875" y="2190147"/>
            <a:ext cx="4121332" cy="1821720"/>
          </a:xfrm>
        </p:spPr>
        <p:txBody>
          <a:bodyPr/>
          <a:lstStyle/>
          <a:p>
            <a:pPr algn="ctr"/>
            <a:r>
              <a:rPr lang="fr-FR" sz="2400" dirty="0"/>
              <a:t>CONSIDÉRATIONS D’ORDRE PROGRAMMATIQUE </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069080" y="411480"/>
            <a:ext cx="7713018" cy="6126480"/>
          </a:xfrm>
        </p:spPr>
        <p:txBody>
          <a:bodyPr/>
          <a:lstStyle/>
          <a:p>
            <a:pPr>
              <a:spcAft>
                <a:spcPts val="1200"/>
              </a:spcAft>
              <a:buClr>
                <a:srgbClr val="58C3EB"/>
              </a:buClr>
            </a:pPr>
            <a:r>
              <a:rPr lang="fr-FR" dirty="0">
                <a:solidFill>
                  <a:srgbClr val="58C3EB"/>
                </a:solidFill>
                <a:ea typeface="+mj-ea"/>
              </a:rPr>
              <a:t>Les lois et politiques restrictives obligent souvent les adolescentes à recourir à des avortements illégaux et dangereux : </a:t>
            </a:r>
            <a:r>
              <a:rPr lang="fr-FR" dirty="0">
                <a:ea typeface="+mj-ea"/>
              </a:rPr>
              <a:t>l</a:t>
            </a:r>
            <a:r>
              <a:rPr lang="fr-FR" sz="1800" dirty="0"/>
              <a:t>es lois et politiques doivent promouvoir le respect et la protection des femmes et des filles. Garantir un accès rapide à un avortement sécurisé et de lutter contre la stigmatisation et la discrimination dont sont victimes les personnes qui cherchent à obtenir ces services.</a:t>
            </a:r>
          </a:p>
          <a:p>
            <a:pPr>
              <a:spcAft>
                <a:spcPts val="1200"/>
              </a:spcAft>
              <a:buClr>
                <a:srgbClr val="58C3EB"/>
              </a:buClr>
            </a:pPr>
            <a:r>
              <a:rPr lang="fr-FR" dirty="0">
                <a:solidFill>
                  <a:srgbClr val="58C3EB"/>
                </a:solidFill>
                <a:ea typeface="+mj-ea"/>
              </a:rPr>
              <a:t>Les adolescentes sont moins susceptibles que les femmes adultes d'obtenir des services d'avortement sécurisés : </a:t>
            </a:r>
            <a:r>
              <a:rPr lang="fr-FR" dirty="0">
                <a:ea typeface="+mj-ea"/>
              </a:rPr>
              <a:t>l</a:t>
            </a:r>
            <a:r>
              <a:rPr lang="fr-FR" sz="1800" dirty="0"/>
              <a:t>es adolescents et les autres parties prenantes doivent être informés des dangers des avortements non sécurisés, des services d'avortement sécurisés disponibles et des circonstances dans lesquelles ils peuvent être obtenus légalement. </a:t>
            </a:r>
          </a:p>
          <a:p>
            <a:pPr>
              <a:spcAft>
                <a:spcPts val="1200"/>
              </a:spcAft>
              <a:buClr>
                <a:srgbClr val="58C3EB"/>
              </a:buClr>
            </a:pPr>
            <a:r>
              <a:rPr lang="fr-FR" sz="2000" b="1" dirty="0">
                <a:solidFill>
                  <a:srgbClr val="58C3EB"/>
                </a:solidFill>
                <a:ea typeface="+mj-ea"/>
              </a:rPr>
              <a:t>Les services d'avortement ne sont souvent pas adaptés aux adolescents et les prestataires de soins de santé peu outillés : </a:t>
            </a:r>
            <a:r>
              <a:rPr lang="fr-FR" sz="1800" dirty="0"/>
              <a:t>les prestataires de soins de santé doivent être formés et soutenus pour informer, conseiller et fournir des services aux adolescents en fonction de l'évolution de leurs capacités, et pour répondre aux besoins des différents groupes d'adolescents.</a:t>
            </a:r>
          </a:p>
        </p:txBody>
      </p:sp>
    </p:spTree>
    <p:extLst>
      <p:ext uri="{BB962C8B-B14F-4D97-AF65-F5344CB8AC3E}">
        <p14:creationId xmlns:p14="http://schemas.microsoft.com/office/powerpoint/2010/main" val="1471098852"/>
      </p:ext>
    </p:extLst>
  </p:cSld>
  <p:clrMapOvr>
    <a:masterClrMapping/>
  </p:clrMapOvr>
  <mc:AlternateContent xmlns:mc="http://schemas.openxmlformats.org/markup-compatibility/2006" xmlns:p14="http://schemas.microsoft.com/office/powerpoint/2010/main">
    <mc:Choice Requires="p14">
      <p:transition spd="slow" p14:dur="2000" advTm="21341"/>
    </mc:Choice>
    <mc:Fallback xmlns="">
      <p:transition spd="slow" advTm="2134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79175" y="2316271"/>
            <a:ext cx="4246980" cy="1821720"/>
          </a:xfrm>
        </p:spPr>
        <p:txBody>
          <a:bodyPr/>
          <a:lstStyle/>
          <a:p>
            <a:pPr algn="ctr"/>
            <a:r>
              <a:rPr lang="fr-FR" sz="4000" dirty="0"/>
              <a:t>LIGNES DIRECTRICES DE L'OMS</a:t>
            </a:r>
            <a:endParaRPr lang="fr-FR" sz="3800" dirty="0"/>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p:txBody>
          <a:bodyPr/>
          <a:lstStyle/>
          <a:p>
            <a:pPr>
              <a:buClr>
                <a:srgbClr val="58C3EB"/>
              </a:buClr>
            </a:pPr>
            <a:r>
              <a:rPr lang="fr-FR" dirty="0"/>
              <a:t>Avortement sécurisé : Directives techniques et stratégiques à l’intention des systèmes de santé, Deuxième édition </a:t>
            </a:r>
            <a:r>
              <a:rPr lang="fr-FR" baseline="30000" dirty="0"/>
              <a:t>4</a:t>
            </a:r>
            <a:endParaRPr lang="fr-FR" dirty="0"/>
          </a:p>
          <a:p>
            <a:pPr>
              <a:buClr>
                <a:srgbClr val="58C3EB"/>
              </a:buClr>
            </a:pPr>
            <a:r>
              <a:rPr lang="fr-FR" b="1" i="1" dirty="0">
                <a:solidFill>
                  <a:srgbClr val="58C3EB"/>
                </a:solidFill>
              </a:rPr>
              <a:t>Rôles des agents de santé dans la dispensation des soins liés à l’avortement sécurisé et de la contraception post-avortement </a:t>
            </a:r>
            <a:r>
              <a:rPr lang="fr-FR" baseline="30000" dirty="0">
                <a:solidFill>
                  <a:srgbClr val="58C3EB"/>
                </a:solidFill>
              </a:rPr>
              <a:t>5</a:t>
            </a:r>
          </a:p>
          <a:p>
            <a:pPr>
              <a:buClr>
                <a:srgbClr val="58C3EB"/>
              </a:buClr>
            </a:pPr>
            <a:r>
              <a:rPr lang="fr-FR" dirty="0"/>
              <a:t>Utilisation des médicaments dans le cadre d’un avortement</a:t>
            </a:r>
            <a:r>
              <a:rPr lang="fr-FR" i="1" dirty="0">
                <a:solidFill>
                  <a:srgbClr val="0070C0"/>
                </a:solidFill>
              </a:rPr>
              <a:t> </a:t>
            </a:r>
            <a:r>
              <a:rPr lang="fr-FR" baseline="30000" dirty="0"/>
              <a:t>6</a:t>
            </a:r>
            <a:endParaRPr lang="fr-FR" dirty="0"/>
          </a:p>
          <a:p>
            <a:pPr>
              <a:buClr>
                <a:srgbClr val="58C3EB"/>
              </a:buClr>
            </a:pPr>
            <a:r>
              <a:rPr lang="fr-FR" b="1" i="1" dirty="0">
                <a:solidFill>
                  <a:srgbClr val="58C3EB"/>
                </a:solidFill>
              </a:rPr>
              <a:t>Résumé : Lignes directrices consolidées sur les interventions d’</a:t>
            </a:r>
            <a:r>
              <a:rPr lang="fr-FR" b="1" i="1" dirty="0" err="1">
                <a:solidFill>
                  <a:srgbClr val="58C3EB"/>
                </a:solidFill>
              </a:rPr>
              <a:t>autoprise</a:t>
            </a:r>
            <a:r>
              <a:rPr lang="fr-FR" b="1" i="1" dirty="0">
                <a:solidFill>
                  <a:srgbClr val="58C3EB"/>
                </a:solidFill>
              </a:rPr>
              <a:t> en charge en matière de santé sexuelle et reproductive et droits connexes </a:t>
            </a:r>
            <a:r>
              <a:rPr lang="fr-FR" b="1" i="1" baseline="30000" dirty="0">
                <a:solidFill>
                  <a:srgbClr val="58C3EB"/>
                </a:solidFill>
              </a:rPr>
              <a:t>7</a:t>
            </a:r>
            <a:endParaRPr lang="fr-FR" dirty="0">
              <a:solidFill>
                <a:srgbClr val="58C3EB"/>
              </a:solidFill>
            </a:endParaRPr>
          </a:p>
          <a:p>
            <a:pPr>
              <a:buClr>
                <a:srgbClr val="58C3EB"/>
              </a:buClr>
            </a:pPr>
            <a:r>
              <a:rPr lang="fr-FR" dirty="0"/>
              <a:t>Recommandations de </a:t>
            </a:r>
            <a:r>
              <a:rPr lang="fr-FR" dirty="0" err="1"/>
              <a:t>lꞌOMS</a:t>
            </a:r>
            <a:r>
              <a:rPr lang="fr-FR" dirty="0"/>
              <a:t> relatives à la santé et aux droits des adolescents en matière de sexualité et de reproduction </a:t>
            </a:r>
            <a:r>
              <a:rPr lang="fr-FR" baseline="30000" dirty="0"/>
              <a:t>8</a:t>
            </a:r>
            <a:endParaRPr lang="fr-FR" baseline="30000" dirty="0">
              <a:hlinkClick r:id="rId3"/>
            </a:endParaRPr>
          </a:p>
          <a:p>
            <a:pPr>
              <a:buClr>
                <a:srgbClr val="58C3EB"/>
              </a:buClr>
            </a:pPr>
            <a:r>
              <a:rPr lang="fr-FR" b="0" i="0" u="none" strike="noStrike" baseline="0" dirty="0"/>
              <a:t>Les directives des soins d’avortement </a:t>
            </a:r>
            <a:r>
              <a:rPr lang="fr-FR" baseline="30000" dirty="0"/>
              <a:t>9</a:t>
            </a:r>
            <a:endParaRPr lang="fr-FR" baseline="30000" dirty="0">
              <a:hlinkClick r:id="rId3"/>
            </a:endParaRPr>
          </a:p>
          <a:p>
            <a:pPr>
              <a:buClr>
                <a:srgbClr val="58C3EB"/>
              </a:buClr>
            </a:pPr>
            <a:endParaRPr lang="fr-FR" dirty="0">
              <a:highlight>
                <a:srgbClr val="00FF00"/>
              </a:highlight>
            </a:endParaRPr>
          </a:p>
        </p:txBody>
      </p:sp>
    </p:spTree>
    <p:extLst>
      <p:ext uri="{BB962C8B-B14F-4D97-AF65-F5344CB8AC3E}">
        <p14:creationId xmlns:p14="http://schemas.microsoft.com/office/powerpoint/2010/main" val="1018207087"/>
      </p:ext>
    </p:extLst>
  </p:cSld>
  <p:clrMapOvr>
    <a:masterClrMapping/>
  </p:clrMapOvr>
  <mc:AlternateContent xmlns:mc="http://schemas.openxmlformats.org/markup-compatibility/2006" xmlns:p14="http://schemas.microsoft.com/office/powerpoint/2010/main">
    <mc:Choice Requires="p14">
      <p:transition spd="slow" p14:dur="2000" advTm="13981"/>
    </mc:Choice>
    <mc:Fallback xmlns="">
      <p:transition spd="slow" advTm="1398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58158" y="2518140"/>
            <a:ext cx="4271804" cy="1821720"/>
          </a:xfrm>
        </p:spPr>
        <p:txBody>
          <a:bodyPr/>
          <a:lstStyle/>
          <a:p>
            <a:pPr algn="ctr"/>
            <a:r>
              <a:rPr lang="fr-FR" sz="2800" dirty="0"/>
              <a:t>DOCUMENTS COMPLÉMENTAIRES AUX GUIDES DE L’OMS 1/2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445874" y="792271"/>
            <a:ext cx="7388771" cy="5111572"/>
          </a:xfrm>
        </p:spPr>
        <p:txBody>
          <a:bodyPr/>
          <a:lstStyle/>
          <a:p>
            <a:pPr algn="just">
              <a:buClr>
                <a:srgbClr val="58C3EB"/>
              </a:buClr>
            </a:pPr>
            <a:endParaRPr lang="fr-FR" sz="2400" dirty="0"/>
          </a:p>
          <a:p>
            <a:pPr>
              <a:buClr>
                <a:srgbClr val="58C3EB"/>
              </a:buClr>
            </a:pPr>
            <a:r>
              <a:rPr lang="fr-FR" sz="2400" dirty="0"/>
              <a:t>Manuel de pratique clinique pour un avortement sans risque, OMS, 2014.</a:t>
            </a:r>
          </a:p>
          <a:p>
            <a:pPr>
              <a:buClr>
                <a:srgbClr val="58C3EB"/>
              </a:buClr>
            </a:pPr>
            <a:r>
              <a:rPr lang="fr-FR" sz="2400" dirty="0"/>
              <a:t>Déclarations </a:t>
            </a:r>
            <a:r>
              <a:rPr lang="fr-FR" sz="2400" dirty="0" err="1"/>
              <a:t>interinstitutions</a:t>
            </a:r>
            <a:r>
              <a:rPr lang="fr-FR" sz="2400" dirty="0"/>
              <a:t> : prévenir la sélection du sexe fondée sur le sexe, OMS, 2011.</a:t>
            </a:r>
          </a:p>
          <a:p>
            <a:pPr>
              <a:buClr>
                <a:srgbClr val="58C3EB"/>
              </a:buClr>
            </a:pPr>
            <a:r>
              <a:rPr lang="fr-FR" sz="2400" dirty="0"/>
              <a:t>Santé sexuelle, droits de l'homme et droit, OMS, 2015. </a:t>
            </a:r>
          </a:p>
          <a:p>
            <a:pPr>
              <a:buClr>
                <a:srgbClr val="58C3EB"/>
              </a:buClr>
            </a:pPr>
            <a:r>
              <a:rPr lang="fr-FR" sz="2400" dirty="0"/>
              <a:t>La santé sexuelle et ses liens avec la santé reproductive : une approche opérationnelle, OMS, 2017.</a:t>
            </a:r>
          </a:p>
        </p:txBody>
      </p:sp>
    </p:spTree>
    <p:extLst>
      <p:ext uri="{BB962C8B-B14F-4D97-AF65-F5344CB8AC3E}">
        <p14:creationId xmlns:p14="http://schemas.microsoft.com/office/powerpoint/2010/main" val="1303541493"/>
      </p:ext>
    </p:extLst>
  </p:cSld>
  <p:clrMapOvr>
    <a:masterClrMapping/>
  </p:clrMapOvr>
  <mc:AlternateContent xmlns:mc="http://schemas.openxmlformats.org/markup-compatibility/2006" xmlns:p14="http://schemas.microsoft.com/office/powerpoint/2010/main">
    <mc:Choice Requires="p14">
      <p:transition spd="slow" p14:dur="2000" advTm="13530"/>
    </mc:Choice>
    <mc:Fallback xmlns="">
      <p:transition spd="slow" advTm="1353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68665" y="2011470"/>
            <a:ext cx="4786811" cy="1821720"/>
          </a:xfrm>
        </p:spPr>
        <p:txBody>
          <a:bodyPr/>
          <a:lstStyle/>
          <a:p>
            <a:pPr algn="ctr"/>
            <a:r>
              <a:rPr lang="fr-FR" sz="3200" dirty="0"/>
              <a:t>DOCUMENTS COMPLÉMENTAIRES AUX GUIDES DE L’OMS 2/2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883504" y="792271"/>
            <a:ext cx="6966256" cy="5111572"/>
          </a:xfrm>
        </p:spPr>
        <p:txBody>
          <a:bodyPr/>
          <a:lstStyle/>
          <a:p>
            <a:pPr algn="just">
              <a:buClr>
                <a:srgbClr val="58C3EB"/>
              </a:buClr>
            </a:pPr>
            <a:endParaRPr lang="fr-FR" sz="2200" dirty="0"/>
          </a:p>
          <a:p>
            <a:pPr>
              <a:buClr>
                <a:srgbClr val="58C3EB"/>
              </a:buClr>
            </a:pPr>
            <a:r>
              <a:rPr lang="fr-FR" sz="2200" dirty="0"/>
              <a:t>Besoin et utilisation des services d'avortement par les adolescents dans les pays en développement. New York : Institut </a:t>
            </a:r>
            <a:r>
              <a:rPr lang="fr-FR" sz="2200" dirty="0" err="1"/>
              <a:t>Guttmacher</a:t>
            </a:r>
            <a:r>
              <a:rPr lang="fr-FR" sz="2200" dirty="0"/>
              <a:t> ; 2016.</a:t>
            </a:r>
          </a:p>
          <a:p>
            <a:pPr>
              <a:buClr>
                <a:srgbClr val="58C3EB"/>
              </a:buClr>
            </a:pPr>
            <a:r>
              <a:rPr lang="fr-FR" sz="2200" dirty="0"/>
              <a:t>Prise en charge de l'avortement pour les adolescentes et les jeunes femmes : une revue systématique. Chapel Hill, NC : </a:t>
            </a:r>
            <a:r>
              <a:rPr lang="fr-FR" sz="2200" dirty="0" err="1"/>
              <a:t>Ipas</a:t>
            </a:r>
            <a:r>
              <a:rPr lang="fr-FR" sz="2200" dirty="0"/>
              <a:t> ; 2013. </a:t>
            </a:r>
          </a:p>
          <a:p>
            <a:pPr>
              <a:buClr>
                <a:srgbClr val="58C3EB"/>
              </a:buClr>
            </a:pPr>
            <a:r>
              <a:rPr lang="fr-FR" sz="2200" dirty="0"/>
              <a:t>Orientations sur les aspects éthiques à prendre en considération pour planifier et examiner des recherches sur la santé sexuelle et reproductive des adolescents. Genève, Organisation mondiale de la Santé, 2019. </a:t>
            </a:r>
          </a:p>
        </p:txBody>
      </p:sp>
    </p:spTree>
    <p:extLst>
      <p:ext uri="{BB962C8B-B14F-4D97-AF65-F5344CB8AC3E}">
        <p14:creationId xmlns:p14="http://schemas.microsoft.com/office/powerpoint/2010/main" val="1454875082"/>
      </p:ext>
    </p:extLst>
  </p:cSld>
  <p:clrMapOvr>
    <a:masterClrMapping/>
  </p:clrMapOvr>
  <mc:AlternateContent xmlns:mc="http://schemas.openxmlformats.org/markup-compatibility/2006" xmlns:p14="http://schemas.microsoft.com/office/powerpoint/2010/main">
    <mc:Choice Requires="p14">
      <p:transition spd="slow" p14:dur="2000" advTm="12311"/>
    </mc:Choice>
    <mc:Fallback xmlns="">
      <p:transition spd="slow" advTm="1231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a:off x="290033" y="3129051"/>
            <a:ext cx="4183063" cy="2605087"/>
          </a:xfrm>
          <a:prstGeom prst="rect">
            <a:avLst/>
          </a:prstGeom>
        </p:spPr>
        <p:txBody>
          <a:bodyPr/>
          <a:lstStyle/>
          <a:p>
            <a:pPr algn="ctr"/>
            <a:r>
              <a:rPr lang="fr-FR" sz="2400" dirty="0"/>
              <a:t>MESURES SPÉCIFIQUES POUR LA PRESTATION DE SERVICES DANS LE CONTEXTE HUMANITAIRE, Y COMPRIS LA COVID-19 1/3</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5108026" y="299866"/>
            <a:ext cx="6789682" cy="6269092"/>
          </a:xfrm>
          <a:prstGeom prst="rect">
            <a:avLst/>
          </a:prstGeom>
          <a:solidFill>
            <a:schemeClr val="bg1"/>
          </a:solidFill>
        </p:spPr>
        <p:txBody>
          <a:bodyPr/>
          <a:lstStyle/>
          <a:p>
            <a:pPr marL="342900" indent="-342900" algn="just">
              <a:buClr>
                <a:schemeClr val="accent4">
                  <a:lumMod val="50000"/>
                </a:schemeClr>
              </a:buClr>
              <a:buFont typeface="Arial" panose="020B0604020202020204" pitchFamily="34" charset="0"/>
              <a:buChar char="•"/>
            </a:pPr>
            <a:endParaRPr lang="fr-FR" sz="2000" dirty="0">
              <a:solidFill>
                <a:srgbClr val="E62D74"/>
              </a:solidFill>
            </a:endParaRPr>
          </a:p>
          <a:p>
            <a:pPr marL="342900" indent="-342900">
              <a:buClr>
                <a:srgbClr val="C00000"/>
              </a:buClr>
              <a:buFont typeface="Arial" panose="020B0604020202020204" pitchFamily="34" charset="0"/>
              <a:buChar char="•"/>
            </a:pPr>
            <a:r>
              <a:rPr lang="fr-FR" sz="2000" dirty="0">
                <a:solidFill>
                  <a:srgbClr val="C00000"/>
                </a:solidFill>
              </a:rPr>
              <a:t>Utiliser la télémédecine pour donner des conseils pré avortement et post avortement et promouvoir l’autogestion de l’avortement sans risque. </a:t>
            </a:r>
          </a:p>
          <a:p>
            <a:pPr marL="342900" indent="-342900">
              <a:buClr>
                <a:schemeClr val="accent4">
                  <a:lumMod val="50000"/>
                </a:schemeClr>
              </a:buClr>
              <a:buFont typeface="Arial" panose="020B0604020202020204" pitchFamily="34" charset="0"/>
              <a:buChar char="•"/>
            </a:pPr>
            <a:endParaRPr lang="fr-FR" sz="2000" dirty="0">
              <a:solidFill>
                <a:srgbClr val="0070C0"/>
              </a:solidFill>
            </a:endParaRPr>
          </a:p>
          <a:p>
            <a:pPr marL="342900" indent="-342900">
              <a:buClr>
                <a:schemeClr val="accent4">
                  <a:lumMod val="50000"/>
                </a:schemeClr>
              </a:buClr>
              <a:buFont typeface="Arial" panose="020B0604020202020204" pitchFamily="34" charset="0"/>
              <a:buChar char="•"/>
            </a:pPr>
            <a:r>
              <a:rPr lang="fr-FR" sz="2000" dirty="0"/>
              <a:t>L'avortement par télémédecine fait partie des domaines qui ont le potentiel de permettre aux femmes et aux jeunes filles d’autogérer leur avortement à leur domicile, par le biais de consultations en ligne avec des prestataires de soins de santé et avec des médicaments livrés à la patiente ou collectés par elle.</a:t>
            </a:r>
          </a:p>
          <a:p>
            <a:pPr marL="342900" indent="-342900">
              <a:buClr>
                <a:schemeClr val="accent4">
                  <a:lumMod val="50000"/>
                </a:schemeClr>
              </a:buClr>
              <a:buFont typeface="Arial" panose="020B0604020202020204" pitchFamily="34" charset="0"/>
              <a:buChar char="•"/>
            </a:pPr>
            <a:endParaRPr lang="fr-FR" sz="2000" dirty="0"/>
          </a:p>
          <a:p>
            <a:pPr marL="342900" indent="-342900">
              <a:buClr>
                <a:schemeClr val="accent4">
                  <a:lumMod val="50000"/>
                </a:schemeClr>
              </a:buClr>
              <a:buFont typeface="Arial" panose="020B0604020202020204" pitchFamily="34" charset="0"/>
              <a:buChar char="•"/>
            </a:pPr>
            <a:r>
              <a:rPr lang="fr-FR" sz="2000" dirty="0">
                <a:solidFill>
                  <a:srgbClr val="C00000"/>
                </a:solidFill>
              </a:rPr>
              <a:t>Envisager d'assouplir les politiques pour permettre l'utilisation de la télémédecine pour la fourniture d'avortements médicamenteux aux adolescents afin d'éviter les visites cliniques inutiles.</a:t>
            </a:r>
          </a:p>
        </p:txBody>
      </p:sp>
      <p:pic>
        <p:nvPicPr>
          <p:cNvPr id="7" name="Image 6">
            <a:extLst>
              <a:ext uri="{FF2B5EF4-FFF2-40B4-BE49-F238E27FC236}">
                <a16:creationId xmlns:a16="http://schemas.microsoft.com/office/drawing/2014/main" id="{27E29EC6-B3AC-82C7-216B-FDFAA23C916F}"/>
              </a:ext>
            </a:extLst>
          </p:cNvPr>
          <p:cNvPicPr>
            <a:picLocks noChangeAspect="1"/>
          </p:cNvPicPr>
          <p:nvPr/>
        </p:nvPicPr>
        <p:blipFill>
          <a:blip r:embed="rId3"/>
          <a:stretch>
            <a:fillRect/>
          </a:stretch>
        </p:blipFill>
        <p:spPr>
          <a:xfrm>
            <a:off x="434085" y="299874"/>
            <a:ext cx="4091617" cy="2745094"/>
          </a:xfrm>
          <a:prstGeom prst="rect">
            <a:avLst/>
          </a:prstGeom>
        </p:spPr>
      </p:pic>
    </p:spTree>
    <p:extLst>
      <p:ext uri="{BB962C8B-B14F-4D97-AF65-F5344CB8AC3E}">
        <p14:creationId xmlns:p14="http://schemas.microsoft.com/office/powerpoint/2010/main" val="1062366640"/>
      </p:ext>
    </p:extLst>
  </p:cSld>
  <p:clrMapOvr>
    <a:masterClrMapping/>
  </p:clrMapOvr>
  <mc:AlternateContent xmlns:mc="http://schemas.openxmlformats.org/markup-compatibility/2006" xmlns:p14="http://schemas.microsoft.com/office/powerpoint/2010/main">
    <mc:Choice Requires="p14">
      <p:transition spd="slow" p14:dur="2000" advTm="31168"/>
    </mc:Choice>
    <mc:Fallback xmlns="">
      <p:transition spd="slow" advTm="3116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a:off x="294289" y="3270250"/>
            <a:ext cx="4116388" cy="2505075"/>
          </a:xfrm>
          <a:prstGeom prst="rect">
            <a:avLst/>
          </a:prstGeom>
        </p:spPr>
        <p:txBody>
          <a:bodyPr/>
          <a:lstStyle/>
          <a:p>
            <a:pPr algn="ctr"/>
            <a:r>
              <a:rPr lang="fr-FR" sz="2400" dirty="0"/>
              <a:t>MESURES SPÉCIFIQUES POUR LA PRESTATION DE SERVICES DANS LE CONTEXTE HUMANITAIRE, Y COMPRIS LA COVID-19 </a:t>
            </a:r>
            <a:br>
              <a:rPr lang="fr-FR" sz="2400" dirty="0"/>
            </a:br>
            <a:r>
              <a:rPr lang="fr-FR" sz="2400" dirty="0"/>
              <a:t> 2/3</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4482782" y="289359"/>
            <a:ext cx="7573700" cy="6279599"/>
          </a:xfrm>
          <a:prstGeom prst="rect">
            <a:avLst/>
          </a:prstGeom>
          <a:solidFill>
            <a:schemeClr val="bg1"/>
          </a:solidFill>
        </p:spPr>
        <p:txBody>
          <a:bodyPr/>
          <a:lstStyle/>
          <a:p>
            <a:pPr marL="342900" indent="-342900" algn="just">
              <a:buClr>
                <a:srgbClr val="C00000"/>
              </a:buClr>
              <a:buFont typeface="Arial" panose="020B0604020202020204" pitchFamily="34" charset="0"/>
              <a:buChar char="•"/>
            </a:pPr>
            <a:endParaRPr lang="fr-FR" sz="2000" dirty="0"/>
          </a:p>
          <a:p>
            <a:pPr marL="342900" indent="-342900">
              <a:buClr>
                <a:srgbClr val="C00000"/>
              </a:buClr>
              <a:buFont typeface="Arial" panose="020B0604020202020204" pitchFamily="34" charset="0"/>
              <a:buChar char="•"/>
            </a:pPr>
            <a:r>
              <a:rPr lang="fr-FR" sz="2000" dirty="0"/>
              <a:t>Développer une politique encadrant l’autosoin ou l’autogestion des avortements. Cette autogestion va impliquer un ensemble de stratégie et permettra de déstigmatiser les adolescentes qui avortent et de lever certaines barrières à l’accessibilité.</a:t>
            </a:r>
          </a:p>
          <a:p>
            <a:pPr marL="342900" indent="-342900">
              <a:buClr>
                <a:srgbClr val="C00000"/>
              </a:buClr>
              <a:buFont typeface="Arial" panose="020B0604020202020204" pitchFamily="34" charset="0"/>
              <a:buChar char="•"/>
            </a:pPr>
            <a:r>
              <a:rPr lang="fr-FR" sz="2000" dirty="0">
                <a:solidFill>
                  <a:srgbClr val="C00000"/>
                </a:solidFill>
              </a:rPr>
              <a:t>Informer les adolescents sur les endroits et de la manière dont ils peuvent accéder à des soins complets en matière d'avortement, y compris un avortement sécurisé dans toute la mesure de la loi et des soins post-avortement, par le biais de canaux appropriés.</a:t>
            </a:r>
          </a:p>
          <a:p>
            <a:pPr marL="342900" indent="-342900">
              <a:buClr>
                <a:srgbClr val="C00000"/>
              </a:buClr>
              <a:buFont typeface="Arial" panose="020B0604020202020204" pitchFamily="34" charset="0"/>
              <a:buChar char="•"/>
            </a:pPr>
            <a:r>
              <a:rPr lang="fr-FR" sz="2000" dirty="0"/>
              <a:t>Envisagez de réduire les obstacles qui retardent l'accès aux soins et augmentent donc les risques que les adolescentes reviennent à des pratiques d'avortement non sécurisées. </a:t>
            </a:r>
          </a:p>
          <a:p>
            <a:pPr marL="342900" indent="-342900">
              <a:buClr>
                <a:srgbClr val="C00000"/>
              </a:buClr>
              <a:buFont typeface="Arial" panose="020B0604020202020204" pitchFamily="34" charset="0"/>
              <a:buChar char="•"/>
            </a:pPr>
            <a:r>
              <a:rPr lang="fr-FR" sz="2000" dirty="0"/>
              <a:t>Envisagez de lever les restrictions (si elles existent), telles que l'âge, le consentement parental/du conjoint ou le statut marital, et de fournir des services subventionnés ou gratuits dans le cadre légal pertinent et conformément aux directives internationales.</a:t>
            </a:r>
          </a:p>
        </p:txBody>
      </p:sp>
      <p:pic>
        <p:nvPicPr>
          <p:cNvPr id="6" name="Image 5">
            <a:extLst>
              <a:ext uri="{FF2B5EF4-FFF2-40B4-BE49-F238E27FC236}">
                <a16:creationId xmlns:a16="http://schemas.microsoft.com/office/drawing/2014/main" id="{C34D2A40-6067-D4C1-E456-590FBCCD2F26}"/>
              </a:ext>
            </a:extLst>
          </p:cNvPr>
          <p:cNvPicPr>
            <a:picLocks noChangeAspect="1"/>
          </p:cNvPicPr>
          <p:nvPr/>
        </p:nvPicPr>
        <p:blipFill>
          <a:blip r:embed="rId3"/>
          <a:stretch>
            <a:fillRect/>
          </a:stretch>
        </p:blipFill>
        <p:spPr>
          <a:xfrm>
            <a:off x="251134" y="289366"/>
            <a:ext cx="4116032" cy="2980483"/>
          </a:xfrm>
          <a:prstGeom prst="rect">
            <a:avLst/>
          </a:prstGeom>
        </p:spPr>
      </p:pic>
    </p:spTree>
    <p:extLst>
      <p:ext uri="{BB962C8B-B14F-4D97-AF65-F5344CB8AC3E}">
        <p14:creationId xmlns:p14="http://schemas.microsoft.com/office/powerpoint/2010/main" val="2474786823"/>
      </p:ext>
    </p:extLst>
  </p:cSld>
  <p:clrMapOvr>
    <a:masterClrMapping/>
  </p:clrMapOvr>
  <mc:AlternateContent xmlns:mc="http://schemas.openxmlformats.org/markup-compatibility/2006" xmlns:p14="http://schemas.microsoft.com/office/powerpoint/2010/main">
    <mc:Choice Requires="p14">
      <p:transition spd="slow" p14:dur="2000" advTm="23133"/>
    </mc:Choice>
    <mc:Fallback xmlns="">
      <p:transition spd="slow" advTm="2313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a:off x="252247" y="3105150"/>
            <a:ext cx="3956050" cy="3009900"/>
          </a:xfrm>
          <a:prstGeom prst="rect">
            <a:avLst/>
          </a:prstGeom>
        </p:spPr>
        <p:txBody>
          <a:bodyPr/>
          <a:lstStyle/>
          <a:p>
            <a:pPr algn="ctr"/>
            <a:r>
              <a:rPr lang="fr-FR" sz="2400" dirty="0"/>
              <a:t>MESURES SPÉCIFIQUES POUR LA PRESTATION DE SERVICES DANS LE CONTEXTE HUMANITAIRE, Y COMPRIS LA</a:t>
            </a:r>
            <a:br>
              <a:rPr lang="fr-FR" sz="2400" dirty="0"/>
            </a:br>
            <a:r>
              <a:rPr lang="fr-FR" sz="2400" dirty="0"/>
              <a:t>COVID-19 </a:t>
            </a:r>
            <a:br>
              <a:rPr lang="fr-FR" sz="2400" dirty="0"/>
            </a:br>
            <a:r>
              <a:rPr lang="fr-FR" sz="2400" dirty="0"/>
              <a:t>3/3</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4927379" y="320894"/>
            <a:ext cx="6938799" cy="6269088"/>
          </a:xfrm>
          <a:prstGeom prst="rect">
            <a:avLst/>
          </a:prstGeom>
          <a:solidFill>
            <a:schemeClr val="bg1"/>
          </a:solidFill>
        </p:spPr>
        <p:txBody>
          <a:bodyPr/>
          <a:lstStyle/>
          <a:p>
            <a:pPr marL="342900" indent="-342900" algn="just">
              <a:buClr>
                <a:srgbClr val="C00000"/>
              </a:buClr>
              <a:buFont typeface="Arial" panose="020B0604020202020204" pitchFamily="34" charset="0"/>
              <a:buChar char="•"/>
            </a:pPr>
            <a:endParaRPr lang="fr-FR" sz="2000" dirty="0"/>
          </a:p>
          <a:p>
            <a:pPr marL="342900" indent="-342900">
              <a:buClr>
                <a:srgbClr val="C00000"/>
              </a:buClr>
              <a:buFont typeface="Arial" panose="020B0604020202020204" pitchFamily="34" charset="0"/>
              <a:buChar char="•"/>
            </a:pPr>
            <a:r>
              <a:rPr lang="fr-FR" sz="2000" dirty="0"/>
              <a:t>Veillez à ce que des services de prévention et de traitement de la violence sexiste soient mis à la disposition de l'adolescent au cours de la prise en charge, ou que l'adolescent soit orienté en fonction de sa situation personnelle.</a:t>
            </a:r>
          </a:p>
          <a:p>
            <a:pPr marL="342900" indent="-342900">
              <a:buClr>
                <a:srgbClr val="C00000"/>
              </a:buClr>
              <a:buFont typeface="Arial" panose="020B0604020202020204" pitchFamily="34" charset="0"/>
              <a:buChar char="•"/>
            </a:pPr>
            <a:r>
              <a:rPr lang="fr-FR" sz="2000" dirty="0">
                <a:solidFill>
                  <a:srgbClr val="C00000"/>
                </a:solidFill>
              </a:rPr>
              <a:t>Veillez à ce que des services de traitement des infections sexuellement transmissibles (IST) soient mis à la disposition de l'adolescent au cours de la prise en charge, ou que l'adolescent soit orienté vers ces services en fonction de sa situation personnelle.</a:t>
            </a:r>
          </a:p>
          <a:p>
            <a:pPr marL="342900" indent="-342900">
              <a:buClr>
                <a:srgbClr val="C00000"/>
              </a:buClr>
              <a:buFont typeface="Arial" panose="020B0604020202020204" pitchFamily="34" charset="0"/>
              <a:buChar char="•"/>
            </a:pPr>
            <a:r>
              <a:rPr lang="fr-FR" sz="2000" dirty="0"/>
              <a:t>Conseillez les adolescentes sur la contraception post-avortement et fournissez-leur, si elles le souhaitent, des moyens de contraception pour éviter une nouvelle grossesse rapide.</a:t>
            </a:r>
          </a:p>
        </p:txBody>
      </p:sp>
      <p:pic>
        <p:nvPicPr>
          <p:cNvPr id="6" name="Image 5">
            <a:extLst>
              <a:ext uri="{FF2B5EF4-FFF2-40B4-BE49-F238E27FC236}">
                <a16:creationId xmlns:a16="http://schemas.microsoft.com/office/drawing/2014/main" id="{3A2EA7EF-99E9-70BC-1462-4ACB0E7FA90D}"/>
              </a:ext>
            </a:extLst>
          </p:cNvPr>
          <p:cNvPicPr>
            <a:picLocks noChangeAspect="1"/>
          </p:cNvPicPr>
          <p:nvPr/>
        </p:nvPicPr>
        <p:blipFill>
          <a:blip r:embed="rId3"/>
          <a:stretch>
            <a:fillRect/>
          </a:stretch>
        </p:blipFill>
        <p:spPr>
          <a:xfrm>
            <a:off x="434085" y="289367"/>
            <a:ext cx="4091617" cy="2745094"/>
          </a:xfrm>
          <a:prstGeom prst="rect">
            <a:avLst/>
          </a:prstGeom>
        </p:spPr>
      </p:pic>
    </p:spTree>
    <p:extLst>
      <p:ext uri="{BB962C8B-B14F-4D97-AF65-F5344CB8AC3E}">
        <p14:creationId xmlns:p14="http://schemas.microsoft.com/office/powerpoint/2010/main" val="523434403"/>
      </p:ext>
    </p:extLst>
  </p:cSld>
  <p:clrMapOvr>
    <a:masterClrMapping/>
  </p:clrMapOvr>
  <mc:AlternateContent xmlns:mc="http://schemas.openxmlformats.org/markup-compatibility/2006" xmlns:p14="http://schemas.microsoft.com/office/powerpoint/2010/main">
    <mc:Choice Requires="p14">
      <p:transition spd="slow" p14:dur="2000" advTm="19762"/>
    </mc:Choice>
    <mc:Fallback xmlns="">
      <p:transition spd="slow" advTm="1976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p:txBody>
          <a:bodyPr/>
          <a:lstStyle/>
          <a:p>
            <a:r>
              <a:rPr lang="fr-FR" dirty="0"/>
              <a:t>Objectifs du module</a:t>
            </a:r>
          </a:p>
        </p:txBody>
      </p:sp>
      <p:sp>
        <p:nvSpPr>
          <p:cNvPr id="2" name="Subtitle 1">
            <a:extLst>
              <a:ext uri="{FF2B5EF4-FFF2-40B4-BE49-F238E27FC236}">
                <a16:creationId xmlns:a16="http://schemas.microsoft.com/office/drawing/2014/main" id="{7D90C0A5-A684-5645-8E93-0DEA08F3B27C}"/>
              </a:ext>
            </a:extLst>
          </p:cNvPr>
          <p:cNvSpPr>
            <a:spLocks noGrp="1"/>
          </p:cNvSpPr>
          <p:nvPr>
            <p:ph type="body" sz="quarter" idx="13"/>
          </p:nvPr>
        </p:nvSpPr>
        <p:spPr/>
        <p:txBody>
          <a:bodyPr numCol="1"/>
          <a:lstStyle/>
          <a:p>
            <a:r>
              <a:rPr lang="fr-FR" sz="2400" dirty="0"/>
              <a:t>A la fin de ce module, les participant (e)s seront :</a:t>
            </a:r>
          </a:p>
          <a:p>
            <a:endParaRPr lang="fr-FR" sz="2400" dirty="0"/>
          </a:p>
          <a:p>
            <a:pPr lvl="1">
              <a:buClr>
                <a:srgbClr val="58C3EB"/>
              </a:buClr>
            </a:pPr>
            <a:r>
              <a:rPr lang="fr-FR" sz="2200" dirty="0"/>
              <a:t>Capables de discuter sur l’importance des soins et services pour un avortement sécurisé</a:t>
            </a:r>
          </a:p>
          <a:p>
            <a:pPr marL="457200" lvl="1" indent="0">
              <a:buNone/>
            </a:pPr>
            <a:endParaRPr lang="fr-FR" sz="2200" dirty="0"/>
          </a:p>
          <a:p>
            <a:pPr lvl="1">
              <a:buClr>
                <a:srgbClr val="58C3EB"/>
              </a:buClr>
            </a:pPr>
            <a:r>
              <a:rPr lang="fr-FR" sz="2200" dirty="0"/>
              <a:t>Capables d’orienter l’offre des services d'avortement sécurisé en fonction des orientations programmatiques de l'OMS </a:t>
            </a:r>
          </a:p>
          <a:p>
            <a:pPr lvl="1"/>
            <a:endParaRPr lang="fr-FR" sz="2200" dirty="0"/>
          </a:p>
          <a:p>
            <a:pPr lvl="1">
              <a:buClr>
                <a:srgbClr val="58C3EB"/>
              </a:buClr>
            </a:pPr>
            <a:r>
              <a:rPr lang="fr-FR" sz="2200" dirty="0"/>
              <a:t>Capables d’intégrer les contextes particuliers de crises dans l’offre de service d’avortement sécurisé</a:t>
            </a:r>
          </a:p>
        </p:txBody>
      </p:sp>
    </p:spTree>
    <p:extLst>
      <p:ext uri="{BB962C8B-B14F-4D97-AF65-F5344CB8AC3E}">
        <p14:creationId xmlns:p14="http://schemas.microsoft.com/office/powerpoint/2010/main" val="2551364126"/>
      </p:ext>
    </p:extLst>
  </p:cSld>
  <p:clrMapOvr>
    <a:masterClrMapping/>
  </p:clrMapOvr>
  <mc:AlternateContent xmlns:mc="http://schemas.openxmlformats.org/markup-compatibility/2006" xmlns:p14="http://schemas.microsoft.com/office/powerpoint/2010/main">
    <mc:Choice Requires="p14">
      <p:transition spd="slow" p14:dur="2000" advTm="20428"/>
    </mc:Choice>
    <mc:Fallback xmlns="">
      <p:transition spd="slow" advTm="2042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a:off x="252244" y="3025775"/>
            <a:ext cx="4227513" cy="3159125"/>
          </a:xfrm>
          <a:prstGeom prst="rect">
            <a:avLst/>
          </a:prstGeom>
        </p:spPr>
        <p:txBody>
          <a:bodyPr/>
          <a:lstStyle/>
          <a:p>
            <a:pPr algn="ctr"/>
            <a:r>
              <a:rPr lang="fr-FR" sz="2800" dirty="0"/>
              <a:t>CONSIDÉRATIONS POUR LA REPRISE DES SERVICES NORMAUX DANS LE CONTEXTE HUMANITAIRE, Y COMPRIS LA</a:t>
            </a:r>
            <a:br>
              <a:rPr lang="fr-FR" sz="2800" dirty="0"/>
            </a:br>
            <a:r>
              <a:rPr lang="fr-FR" sz="2800" dirty="0"/>
              <a:t>COVID-19</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4557234" y="331406"/>
            <a:ext cx="7319457" cy="6248068"/>
          </a:xfrm>
          <a:prstGeom prst="rect">
            <a:avLst/>
          </a:prstGeom>
          <a:solidFill>
            <a:schemeClr val="bg1"/>
          </a:solidFill>
        </p:spPr>
        <p:txBody>
          <a:bodyPr/>
          <a:lstStyle/>
          <a:p>
            <a:pPr marL="342900" indent="-342900">
              <a:buClr>
                <a:srgbClr val="C00000"/>
              </a:buClr>
              <a:buFont typeface="Arial" panose="020B0604020202020204" pitchFamily="34" charset="0"/>
              <a:buChar char="•"/>
            </a:pPr>
            <a:r>
              <a:rPr lang="fr-FR" sz="2000" dirty="0"/>
              <a:t>Une crise peut augmenter la vulnérabilité et le risque d’infection des femmes et des filles par le VIH, les grossesses non planifiées et non désirées, la mortalité maternelle, la violence sexiste, le mariage, le viol et le trafic d’enfants. </a:t>
            </a:r>
          </a:p>
          <a:p>
            <a:pPr marL="342900" indent="-342900">
              <a:buClr>
                <a:srgbClr val="C00000"/>
              </a:buClr>
              <a:buFont typeface="Arial" panose="020B0604020202020204" pitchFamily="34" charset="0"/>
              <a:buChar char="•"/>
            </a:pPr>
            <a:r>
              <a:rPr lang="fr-FR" sz="2000" dirty="0">
                <a:solidFill>
                  <a:srgbClr val="C00000"/>
                </a:solidFill>
              </a:rPr>
              <a:t>L’avortement sécurisé est un service médical essentiel pour lequel le délai d’intervention est un facteur important et dont l’accès doit être maintenu en cas de pandémie ou de périodes de bouleversements sociaux. </a:t>
            </a:r>
          </a:p>
          <a:p>
            <a:pPr marL="342900" indent="-342900">
              <a:buClr>
                <a:srgbClr val="C00000"/>
              </a:buClr>
              <a:buFont typeface="Arial" panose="020B0604020202020204" pitchFamily="34" charset="0"/>
              <a:buChar char="•"/>
            </a:pPr>
            <a:r>
              <a:rPr lang="fr-FR" sz="2000" dirty="0"/>
              <a:t>En contexte de crise, l’avortement, la contraception et la santé sexuelle des jeunes sont souvent relégués au second plan. Une telle situation entraîne des conséquences dévastatrices telles que l’augmentation des taux de morbidité maternelle, de violence fondée sur le genre, de grossesse non planifiée.</a:t>
            </a:r>
          </a:p>
          <a:p>
            <a:pPr marL="342900" indent="-342900">
              <a:buClr>
                <a:srgbClr val="C00000"/>
              </a:buClr>
              <a:buFont typeface="Arial" panose="020B0604020202020204" pitchFamily="34" charset="0"/>
              <a:buChar char="•"/>
            </a:pPr>
            <a:r>
              <a:rPr lang="fr-FR" sz="2000" dirty="0">
                <a:solidFill>
                  <a:srgbClr val="C00000"/>
                </a:solidFill>
              </a:rPr>
              <a:t>Dans la mesure du possible, promouvoir l'institutionnalisation des bonnes pratiques en matière d'amélioration de l'accessibilité et de la qualité qui ont été mises en place pendant la période de fermetures et de perturbations.</a:t>
            </a:r>
          </a:p>
        </p:txBody>
      </p:sp>
      <p:pic>
        <p:nvPicPr>
          <p:cNvPr id="6" name="Image 5">
            <a:extLst>
              <a:ext uri="{FF2B5EF4-FFF2-40B4-BE49-F238E27FC236}">
                <a16:creationId xmlns:a16="http://schemas.microsoft.com/office/drawing/2014/main" id="{62EC1418-EB5B-734F-0F81-FCD55F64CA1A}"/>
              </a:ext>
            </a:extLst>
          </p:cNvPr>
          <p:cNvPicPr>
            <a:picLocks noChangeAspect="1"/>
          </p:cNvPicPr>
          <p:nvPr/>
        </p:nvPicPr>
        <p:blipFill>
          <a:blip r:embed="rId3"/>
          <a:stretch>
            <a:fillRect/>
          </a:stretch>
        </p:blipFill>
        <p:spPr>
          <a:xfrm>
            <a:off x="434085" y="289367"/>
            <a:ext cx="4091617" cy="2745094"/>
          </a:xfrm>
          <a:prstGeom prst="rect">
            <a:avLst/>
          </a:prstGeom>
        </p:spPr>
      </p:pic>
    </p:spTree>
    <p:extLst>
      <p:ext uri="{BB962C8B-B14F-4D97-AF65-F5344CB8AC3E}">
        <p14:creationId xmlns:p14="http://schemas.microsoft.com/office/powerpoint/2010/main" val="3466985829"/>
      </p:ext>
    </p:extLst>
  </p:cSld>
  <p:clrMapOvr>
    <a:masterClrMapping/>
  </p:clrMapOvr>
  <mc:AlternateContent xmlns:mc="http://schemas.openxmlformats.org/markup-compatibility/2006" xmlns:p14="http://schemas.microsoft.com/office/powerpoint/2010/main">
    <mc:Choice Requires="p14">
      <p:transition spd="slow" p14:dur="2000" advTm="18570"/>
    </mc:Choice>
    <mc:Fallback xmlns="">
      <p:transition spd="slow" advTm="1857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FF66498-7B93-B445-AA01-4884E8F836F4}"/>
              </a:ext>
            </a:extLst>
          </p:cNvPr>
          <p:cNvPicPr>
            <a:picLocks noChangeAspect="1"/>
          </p:cNvPicPr>
          <p:nvPr/>
        </p:nvPicPr>
        <p:blipFill>
          <a:blip r:embed="rId3"/>
          <a:stretch>
            <a:fillRect/>
          </a:stretch>
        </p:blipFill>
        <p:spPr>
          <a:xfrm>
            <a:off x="293182" y="66877"/>
            <a:ext cx="11598442" cy="6562663"/>
          </a:xfrm>
          <a:prstGeom prst="rect">
            <a:avLst/>
          </a:prstGeom>
        </p:spPr>
      </p:pic>
    </p:spTree>
    <p:extLst>
      <p:ext uri="{BB962C8B-B14F-4D97-AF65-F5344CB8AC3E}">
        <p14:creationId xmlns:p14="http://schemas.microsoft.com/office/powerpoint/2010/main" val="3716245865"/>
      </p:ext>
    </p:extLst>
  </p:cSld>
  <p:clrMapOvr>
    <a:masterClrMapping/>
  </p:clrMapOvr>
  <mc:AlternateContent xmlns:mc="http://schemas.openxmlformats.org/markup-compatibility/2006" xmlns:p14="http://schemas.microsoft.com/office/powerpoint/2010/main">
    <mc:Choice Requires="p14">
      <p:transition spd="slow" p14:dur="2000" advTm="31523"/>
    </mc:Choice>
    <mc:Fallback xmlns="">
      <p:transition spd="slow" advTm="3152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33525" y="1960563"/>
            <a:ext cx="9144000" cy="2387600"/>
          </a:xfrm>
        </p:spPr>
        <p:txBody>
          <a:bodyPr/>
          <a:lstStyle/>
          <a:p>
            <a:r>
              <a:rPr lang="fr-FR" dirty="0"/>
              <a:t>PERSPECTIVE RÉGIONALE</a:t>
            </a:r>
          </a:p>
        </p:txBody>
      </p:sp>
      <p:sp>
        <p:nvSpPr>
          <p:cNvPr id="3" name="TextBox 2">
            <a:extLst>
              <a:ext uri="{FF2B5EF4-FFF2-40B4-BE49-F238E27FC236}">
                <a16:creationId xmlns:a16="http://schemas.microsoft.com/office/drawing/2014/main" id="{AA3B3049-9D24-12FA-F057-39262FA656A6}"/>
              </a:ext>
            </a:extLst>
          </p:cNvPr>
          <p:cNvSpPr txBox="1"/>
          <p:nvPr/>
        </p:nvSpPr>
        <p:spPr>
          <a:xfrm>
            <a:off x="3048965" y="4604511"/>
            <a:ext cx="6094070" cy="169347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CONTRIBUTEUR / CONTRIBUTRICE</a:t>
            </a: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ASMANI CHILANGA</a:t>
            </a: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GINETTE HOUNKANRIN</a:t>
            </a: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16594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3417"/>
    </mc:Choice>
    <mc:Fallback xmlns="">
      <p:transition spd="slow" advTm="1341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98E1-AD72-3D77-1242-2B34C931853B}"/>
              </a:ext>
            </a:extLst>
          </p:cNvPr>
          <p:cNvSpPr/>
          <p:nvPr/>
        </p:nvSpPr>
        <p:spPr>
          <a:xfrm rot="10800000" flipV="1">
            <a:off x="1527717" y="6099719"/>
            <a:ext cx="10348330" cy="446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hlinkClick r:id="rId4">
                  <a:extLst>
                    <a:ext uri="{A12FA001-AC4F-418D-AE19-62706E023703}">
                      <ahyp:hlinkClr xmlns:ahyp="http://schemas.microsoft.com/office/drawing/2018/hyperlinkcolor" val="tx"/>
                    </a:ext>
                  </a:extLst>
                </a:hlinkClick>
              </a:rPr>
              <a:t>©Ipas. 2016. Conclusions de l’analyse situationnelle : </a:t>
            </a:r>
            <a:r>
              <a:rPr kumimoji="0" lang="fr-FR" sz="1800" b="0" i="1" u="none" strike="noStrike" kern="1200" cap="none" spc="0" normalizeH="0" baseline="0" noProof="0" dirty="0">
                <a:ln>
                  <a:noFill/>
                </a:ln>
                <a:solidFill>
                  <a:schemeClr val="bg1"/>
                </a:solidFill>
                <a:effectLst/>
                <a:uLnTx/>
                <a:uFillTx/>
                <a:latin typeface="Calibri,Italic"/>
                <a:ea typeface="+mn-ea"/>
                <a:cs typeface="+mn-cs"/>
                <a:hlinkClick r:id="rId4">
                  <a:extLst>
                    <a:ext uri="{A12FA001-AC4F-418D-AE19-62706E023703}">
                      <ahyp:hlinkClr xmlns:ahyp="http://schemas.microsoft.com/office/drawing/2018/hyperlinkcolor" val="tx"/>
                    </a:ext>
                  </a:extLst>
                </a:hlinkClick>
              </a:rPr>
              <a:t>Besoins et opportunités pour une prise en charge des soins complets d’avortement en Afrique de l’Ouest francophone</a:t>
            </a:r>
            <a:r>
              <a:rPr kumimoji="0" lang="fr-FR"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a:t>
            </a:r>
            <a:endParaRPr kumimoji="0" lang="fr-FR"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4" name="Image 3">
            <a:extLst>
              <a:ext uri="{FF2B5EF4-FFF2-40B4-BE49-F238E27FC236}">
                <a16:creationId xmlns:a16="http://schemas.microsoft.com/office/drawing/2014/main" id="{A415B602-06EC-5CDA-53D2-BAFD12C0688C}"/>
              </a:ext>
            </a:extLst>
          </p:cNvPr>
          <p:cNvPicPr>
            <a:picLocks noChangeAspect="1"/>
          </p:cNvPicPr>
          <p:nvPr/>
        </p:nvPicPr>
        <p:blipFill>
          <a:blip r:embed="rId5"/>
          <a:stretch>
            <a:fillRect/>
          </a:stretch>
        </p:blipFill>
        <p:spPr>
          <a:xfrm>
            <a:off x="2656638" y="302845"/>
            <a:ext cx="7773073" cy="5790940"/>
          </a:xfrm>
          <a:prstGeom prst="rect">
            <a:avLst/>
          </a:prstGeom>
        </p:spPr>
      </p:pic>
    </p:spTree>
    <p:extLst>
      <p:ext uri="{BB962C8B-B14F-4D97-AF65-F5344CB8AC3E}">
        <p14:creationId xmlns:p14="http://schemas.microsoft.com/office/powerpoint/2010/main" val="36995563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465"/>
    </mc:Choice>
    <mc:Fallback xmlns="">
      <p:transition spd="slow" advTm="846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a:off x="308610" y="744538"/>
            <a:ext cx="3071813" cy="1470025"/>
          </a:xfrm>
          <a:prstGeom prst="rect">
            <a:avLst/>
          </a:prstGeom>
        </p:spPr>
        <p:txBody>
          <a:bodyPr/>
          <a:lstStyle/>
          <a:p>
            <a:pPr algn="ctr">
              <a:defRPr/>
            </a:pPr>
            <a:r>
              <a:rPr lang="fr-FR" sz="2400" dirty="0">
                <a:solidFill>
                  <a:srgbClr val="58C3EB"/>
                </a:solidFill>
                <a:latin typeface="Arial Black" panose="020B0A04020102020204" pitchFamily="34" charset="0"/>
              </a:rPr>
              <a:t>LOIS ET POLITIQUES SUR L'AVORTEMENT </a:t>
            </a:r>
            <a:r>
              <a:rPr kumimoji="0" lang="fr-FR" sz="2000" b="0" i="0" u="none" strike="noStrike" kern="1200" cap="none" spc="0" normalizeH="0" baseline="30000" noProof="0" dirty="0">
                <a:ln>
                  <a:noFill/>
                </a:ln>
                <a:solidFill>
                  <a:srgbClr val="58C3EB"/>
                </a:solidFill>
                <a:effectLst/>
                <a:uLnTx/>
                <a:uFillTx/>
                <a:latin typeface="Arial" panose="020B0604020202020204" pitchFamily="34" charset="0"/>
                <a:ea typeface="+mn-ea"/>
                <a:cs typeface="Arial" panose="020B0604020202020204" pitchFamily="34" charset="0"/>
              </a:rPr>
              <a:t>10</a:t>
            </a:r>
            <a:endParaRPr lang="fr-FR" sz="2400" dirty="0">
              <a:solidFill>
                <a:srgbClr val="58C3EB"/>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3252788" y="234950"/>
            <a:ext cx="8596312" cy="2624138"/>
          </a:xfrm>
          <a:prstGeom prst="rect">
            <a:avLst/>
          </a:prstGeom>
        </p:spPr>
        <p:txBody>
          <a:bodyPr/>
          <a:lstStyle/>
          <a:p>
            <a:pPr marL="0" lvl="0" indent="0" algn="ctr" defTabSz="457200">
              <a:lnSpc>
                <a:spcPct val="100000"/>
              </a:lnSpc>
              <a:spcBef>
                <a:spcPts val="0"/>
              </a:spcBef>
              <a:buClrTx/>
              <a:buNone/>
              <a:defRPr/>
            </a:pPr>
            <a:r>
              <a:rPr lang="fr-FR" sz="2000" b="1" dirty="0">
                <a:solidFill>
                  <a:srgbClr val="FF0000"/>
                </a:solidFill>
                <a:hlinkClick r:id="rId3"/>
              </a:rPr>
              <a:t>Situation Actuelle </a:t>
            </a:r>
            <a:endParaRPr lang="fr-FR" sz="2000" b="1" dirty="0">
              <a:solidFill>
                <a:srgbClr val="FF0000"/>
              </a:solidFill>
            </a:endParaRPr>
          </a:p>
          <a:p>
            <a:pPr marL="0" lvl="0" indent="0" defTabSz="457200">
              <a:lnSpc>
                <a:spcPct val="100000"/>
              </a:lnSpc>
              <a:spcBef>
                <a:spcPts val="0"/>
              </a:spcBef>
              <a:buClrTx/>
              <a:buNone/>
              <a:defRPr/>
            </a:pPr>
            <a:r>
              <a:rPr lang="fr-FR" sz="2000" dirty="0">
                <a:solidFill>
                  <a:prstClr val="black"/>
                </a:solidFill>
              </a:rPr>
              <a:t>La plupart des pays d’Afrique de l’Ouest Francophone ont des lois/politiques restrictives sur l'avortement. Selon l</a:t>
            </a:r>
            <a:r>
              <a:rPr lang="fr-FR" sz="2000" dirty="0"/>
              <a:t>'enquête régionale sur les politiques de santé de la reproduction, de la mère, du nouveau-né, de l'enfant et de l'adolescent 2019. </a:t>
            </a:r>
          </a:p>
          <a:p>
            <a:pPr marL="0" lvl="0" indent="0" defTabSz="457200">
              <a:lnSpc>
                <a:spcPct val="100000"/>
              </a:lnSpc>
              <a:spcBef>
                <a:spcPts val="0"/>
              </a:spcBef>
              <a:buClrTx/>
              <a:buNone/>
              <a:defRPr/>
            </a:pPr>
            <a:r>
              <a:rPr lang="fr-FR" sz="2000" b="1" i="1" dirty="0">
                <a:solidFill>
                  <a:srgbClr val="C00000"/>
                </a:solidFill>
              </a:rPr>
              <a:t>Dans les pays de l'Afrique de l’Ouest francophone, la question sur l’avortement fait l’objet d’une combinaison de textes législatifs et règlementaires</a:t>
            </a:r>
            <a:endParaRPr lang="fr-FR" sz="2000" i="1" dirty="0">
              <a:solidFill>
                <a:srgbClr val="C00000"/>
              </a:solidFill>
            </a:endParaRPr>
          </a:p>
        </p:txBody>
      </p:sp>
      <p:graphicFrame>
        <p:nvGraphicFramePr>
          <p:cNvPr id="4" name="Tableau 3">
            <a:extLst>
              <a:ext uri="{FF2B5EF4-FFF2-40B4-BE49-F238E27FC236}">
                <a16:creationId xmlns:a16="http://schemas.microsoft.com/office/drawing/2014/main" id="{24707345-5EA3-6248-B175-080F08D3F7EC}"/>
              </a:ext>
            </a:extLst>
          </p:cNvPr>
          <p:cNvGraphicFramePr>
            <a:graphicFrameLocks noGrp="1"/>
          </p:cNvGraphicFramePr>
          <p:nvPr/>
        </p:nvGraphicFramePr>
        <p:xfrm>
          <a:off x="299259" y="2858947"/>
          <a:ext cx="11593482" cy="3775128"/>
        </p:xfrm>
        <a:graphic>
          <a:graphicData uri="http://schemas.openxmlformats.org/drawingml/2006/table">
            <a:tbl>
              <a:tblPr>
                <a:tableStyleId>{16D9F66E-5EB9-4882-86FB-DCBF35E3C3E4}</a:tableStyleId>
              </a:tblPr>
              <a:tblGrid>
                <a:gridCol w="1552690">
                  <a:extLst>
                    <a:ext uri="{9D8B030D-6E8A-4147-A177-3AD203B41FA5}">
                      <a16:colId xmlns:a16="http://schemas.microsoft.com/office/drawing/2014/main" val="4122553"/>
                    </a:ext>
                  </a:extLst>
                </a:gridCol>
                <a:gridCol w="1493135">
                  <a:extLst>
                    <a:ext uri="{9D8B030D-6E8A-4147-A177-3AD203B41FA5}">
                      <a16:colId xmlns:a16="http://schemas.microsoft.com/office/drawing/2014/main" val="3178470821"/>
                    </a:ext>
                  </a:extLst>
                </a:gridCol>
                <a:gridCol w="1781652">
                  <a:extLst>
                    <a:ext uri="{9D8B030D-6E8A-4147-A177-3AD203B41FA5}">
                      <a16:colId xmlns:a16="http://schemas.microsoft.com/office/drawing/2014/main" val="2378151797"/>
                    </a:ext>
                  </a:extLst>
                </a:gridCol>
                <a:gridCol w="1306307">
                  <a:extLst>
                    <a:ext uri="{9D8B030D-6E8A-4147-A177-3AD203B41FA5}">
                      <a16:colId xmlns:a16="http://schemas.microsoft.com/office/drawing/2014/main" val="1446462307"/>
                    </a:ext>
                  </a:extLst>
                </a:gridCol>
                <a:gridCol w="1055095">
                  <a:extLst>
                    <a:ext uri="{9D8B030D-6E8A-4147-A177-3AD203B41FA5}">
                      <a16:colId xmlns:a16="http://schemas.microsoft.com/office/drawing/2014/main" val="2770550116"/>
                    </a:ext>
                  </a:extLst>
                </a:gridCol>
                <a:gridCol w="921115">
                  <a:extLst>
                    <a:ext uri="{9D8B030D-6E8A-4147-A177-3AD203B41FA5}">
                      <a16:colId xmlns:a16="http://schemas.microsoft.com/office/drawing/2014/main" val="2492754620"/>
                    </a:ext>
                  </a:extLst>
                </a:gridCol>
                <a:gridCol w="1356550">
                  <a:extLst>
                    <a:ext uri="{9D8B030D-6E8A-4147-A177-3AD203B41FA5}">
                      <a16:colId xmlns:a16="http://schemas.microsoft.com/office/drawing/2014/main" val="3732386601"/>
                    </a:ext>
                  </a:extLst>
                </a:gridCol>
                <a:gridCol w="921115">
                  <a:extLst>
                    <a:ext uri="{9D8B030D-6E8A-4147-A177-3AD203B41FA5}">
                      <a16:colId xmlns:a16="http://schemas.microsoft.com/office/drawing/2014/main" val="932263876"/>
                    </a:ext>
                  </a:extLst>
                </a:gridCol>
                <a:gridCol w="1205823">
                  <a:extLst>
                    <a:ext uri="{9D8B030D-6E8A-4147-A177-3AD203B41FA5}">
                      <a16:colId xmlns:a16="http://schemas.microsoft.com/office/drawing/2014/main" val="3725811831"/>
                    </a:ext>
                  </a:extLst>
                </a:gridCol>
              </a:tblGrid>
              <a:tr h="310027">
                <a:tc gridSpan="9">
                  <a:txBody>
                    <a:bodyPr/>
                    <a:lstStyle/>
                    <a:p>
                      <a:pPr algn="ctr" fontAlgn="ctr"/>
                      <a:r>
                        <a:rPr lang="fr-CA" sz="1600" u="none" strike="noStrike" dirty="0">
                          <a:effectLst/>
                          <a:latin typeface="Arial" panose="020B0604020202020204" pitchFamily="34" charset="0"/>
                          <a:cs typeface="Arial" panose="020B0604020202020204" pitchFamily="34" charset="0"/>
                        </a:rPr>
                        <a:t>Politiques  et sources juridiques liées à l'avortement</a:t>
                      </a:r>
                      <a:endParaRPr lang="fr-C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38732827"/>
                  </a:ext>
                </a:extLst>
              </a:tr>
              <a:tr h="973173">
                <a:tc>
                  <a:txBody>
                    <a:bodyPr/>
                    <a:lstStyle/>
                    <a:p>
                      <a:pPr algn="ctr" fontAlgn="ctr"/>
                      <a:r>
                        <a:rPr lang="fr-CA" sz="1600" u="none" strike="noStrike" dirty="0">
                          <a:effectLst/>
                          <a:latin typeface="Arial" panose="020B0604020202020204" pitchFamily="34" charset="0"/>
                          <a:cs typeface="Arial" panose="020B0604020202020204" pitchFamily="34" charset="0"/>
                        </a:rPr>
                        <a:t>Pays</a:t>
                      </a:r>
                      <a:endParaRPr lang="fr-C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Loi sur la santé de la reproduction</a:t>
                      </a:r>
                      <a:endParaRPr lang="fr-CA"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dirty="0">
                          <a:effectLst/>
                          <a:latin typeface="Arial" panose="020B0604020202020204" pitchFamily="34" charset="0"/>
                          <a:cs typeface="Arial" panose="020B0604020202020204" pitchFamily="34" charset="0"/>
                        </a:rPr>
                        <a:t>Politique nationale de santé génésique</a:t>
                      </a:r>
                      <a:endParaRPr lang="fr-C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dirty="0">
                          <a:effectLst/>
                          <a:latin typeface="Arial" panose="020B0604020202020204" pitchFamily="34" charset="0"/>
                          <a:cs typeface="Arial" panose="020B0604020202020204" pitchFamily="34" charset="0"/>
                        </a:rPr>
                        <a:t>Constitution</a:t>
                      </a:r>
                      <a:endParaRPr lang="fr-C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dirty="0">
                          <a:effectLst/>
                          <a:latin typeface="Arial" panose="020B0604020202020204" pitchFamily="34" charset="0"/>
                          <a:cs typeface="Arial" panose="020B0604020202020204" pitchFamily="34" charset="0"/>
                        </a:rPr>
                        <a:t>Code criminel/Pénal</a:t>
                      </a:r>
                      <a:endParaRPr lang="fr-C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dirty="0">
                          <a:effectLst/>
                          <a:latin typeface="Arial" panose="020B0604020202020204" pitchFamily="34" charset="0"/>
                          <a:cs typeface="Arial" panose="020B0604020202020204" pitchFamily="34" charset="0"/>
                        </a:rPr>
                        <a:t>Code Civil</a:t>
                      </a:r>
                      <a:endParaRPr lang="fr-C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dirty="0">
                          <a:effectLst/>
                          <a:latin typeface="Arial" panose="020B0604020202020204" pitchFamily="34" charset="0"/>
                          <a:cs typeface="Arial" panose="020B0604020202020204" pitchFamily="34" charset="0"/>
                        </a:rPr>
                        <a:t>Règlement sanitaire ou directive clinique</a:t>
                      </a:r>
                      <a:endParaRPr lang="fr-C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dirty="0">
                          <a:effectLst/>
                          <a:latin typeface="Arial" panose="020B0604020202020204" pitchFamily="34" charset="0"/>
                          <a:cs typeface="Arial" panose="020B0604020202020204" pitchFamily="34" charset="0"/>
                        </a:rPr>
                        <a:t>EML/ Registered List</a:t>
                      </a:r>
                      <a:endParaRPr lang="fr-C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dirty="0">
                          <a:effectLst/>
                          <a:latin typeface="Arial" panose="020B0604020202020204" pitchFamily="34" charset="0"/>
                          <a:cs typeface="Arial" panose="020B0604020202020204" pitchFamily="34" charset="0"/>
                        </a:rPr>
                        <a:t>Code d'éthique médicale</a:t>
                      </a:r>
                      <a:endParaRPr lang="fr-C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890864029"/>
                  </a:ext>
                </a:extLst>
              </a:tr>
              <a:tr h="310027">
                <a:tc>
                  <a:txBody>
                    <a:bodyPr/>
                    <a:lstStyle/>
                    <a:p>
                      <a:pPr algn="ctr" fontAlgn="ctr"/>
                      <a:r>
                        <a:rPr lang="fr-CA" sz="1600" u="none" strike="noStrike">
                          <a:effectLst/>
                          <a:latin typeface="Arial" panose="020B0604020202020204" pitchFamily="34" charset="0"/>
                          <a:cs typeface="Arial" panose="020B0604020202020204" pitchFamily="34" charset="0"/>
                        </a:rPr>
                        <a:t>Bénin</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fr-CA" sz="1600" u="none" strike="noStrike" dirty="0">
                          <a:effectLst/>
                          <a:latin typeface="Arial" panose="020B0604020202020204" pitchFamily="34" charset="0"/>
                          <a:cs typeface="Arial" panose="020B0604020202020204" pitchFamily="34" charset="0"/>
                        </a:rPr>
                        <a:t>X</a:t>
                      </a:r>
                      <a:endParaRPr lang="fr-C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921563429"/>
                  </a:ext>
                </a:extLst>
              </a:tr>
              <a:tr h="310027">
                <a:tc>
                  <a:txBody>
                    <a:bodyPr/>
                    <a:lstStyle/>
                    <a:p>
                      <a:pPr algn="ctr" fontAlgn="ctr"/>
                      <a:r>
                        <a:rPr lang="fr-CA" sz="1600" u="none" strike="noStrike">
                          <a:effectLst/>
                          <a:latin typeface="Arial" panose="020B0604020202020204" pitchFamily="34" charset="0"/>
                          <a:cs typeface="Arial" panose="020B0604020202020204" pitchFamily="34" charset="0"/>
                        </a:rPr>
                        <a:t>Burkina Faso</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CA" sz="1600" u="none" strike="noStrike" dirty="0">
                          <a:effectLst/>
                          <a:latin typeface="Arial" panose="020B0604020202020204" pitchFamily="34" charset="0"/>
                          <a:cs typeface="Arial" panose="020B0604020202020204" pitchFamily="34" charset="0"/>
                        </a:rPr>
                        <a:t> </a:t>
                      </a:r>
                      <a:endParaRPr lang="fr-C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dirty="0">
                          <a:effectLst/>
                          <a:latin typeface="Arial" panose="020B0604020202020204" pitchFamily="34" charset="0"/>
                          <a:cs typeface="Arial" panose="020B0604020202020204" pitchFamily="34" charset="0"/>
                        </a:rPr>
                        <a:t>X</a:t>
                      </a:r>
                      <a:endParaRPr lang="fr-C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594935595"/>
                  </a:ext>
                </a:extLst>
              </a:tr>
              <a:tr h="310027">
                <a:tc>
                  <a:txBody>
                    <a:bodyPr/>
                    <a:lstStyle/>
                    <a:p>
                      <a:pPr algn="ctr" fontAlgn="ctr"/>
                      <a:r>
                        <a:rPr lang="fr-CA" sz="1600" u="none" strike="noStrike">
                          <a:effectLst/>
                          <a:latin typeface="Arial" panose="020B0604020202020204" pitchFamily="34" charset="0"/>
                          <a:cs typeface="Arial" panose="020B0604020202020204" pitchFamily="34" charset="0"/>
                        </a:rPr>
                        <a:t>Côte d’Ivoire</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CA" sz="1600" u="none" strike="noStrike" dirty="0">
                          <a:effectLst/>
                          <a:latin typeface="Arial" panose="020B0604020202020204" pitchFamily="34" charset="0"/>
                          <a:cs typeface="Arial" panose="020B0604020202020204" pitchFamily="34" charset="0"/>
                        </a:rPr>
                        <a:t>X</a:t>
                      </a:r>
                      <a:endParaRPr lang="fr-C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94396988"/>
                  </a:ext>
                </a:extLst>
              </a:tr>
              <a:tr h="310027">
                <a:tc>
                  <a:txBody>
                    <a:bodyPr/>
                    <a:lstStyle/>
                    <a:p>
                      <a:pPr algn="ctr" fontAlgn="ctr"/>
                      <a:r>
                        <a:rPr lang="fr-CA" sz="1600" u="none" strike="noStrike">
                          <a:effectLst/>
                          <a:latin typeface="Arial" panose="020B0604020202020204" pitchFamily="34" charset="0"/>
                          <a:cs typeface="Arial" panose="020B0604020202020204" pitchFamily="34" charset="0"/>
                        </a:rPr>
                        <a:t>Guinée</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fr-CA" sz="1600" u="none" strike="noStrike" dirty="0">
                          <a:effectLst/>
                          <a:latin typeface="Arial" panose="020B0604020202020204" pitchFamily="34" charset="0"/>
                          <a:cs typeface="Arial" panose="020B0604020202020204" pitchFamily="34" charset="0"/>
                        </a:rPr>
                        <a:t> </a:t>
                      </a:r>
                      <a:endParaRPr lang="fr-C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CA" sz="1600" u="none" strike="noStrike" dirty="0">
                          <a:effectLst/>
                          <a:latin typeface="Arial" panose="020B0604020202020204" pitchFamily="34" charset="0"/>
                          <a:cs typeface="Arial" panose="020B0604020202020204" pitchFamily="34" charset="0"/>
                        </a:rPr>
                        <a:t> </a:t>
                      </a:r>
                      <a:endParaRPr lang="fr-C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5482880"/>
                  </a:ext>
                </a:extLst>
              </a:tr>
              <a:tr h="310027">
                <a:tc>
                  <a:txBody>
                    <a:bodyPr/>
                    <a:lstStyle/>
                    <a:p>
                      <a:pPr algn="ctr" fontAlgn="ctr"/>
                      <a:r>
                        <a:rPr lang="fr-CA" sz="1600" u="none" strike="noStrike">
                          <a:effectLst/>
                          <a:latin typeface="Arial" panose="020B0604020202020204" pitchFamily="34" charset="0"/>
                          <a:cs typeface="Arial" panose="020B0604020202020204" pitchFamily="34" charset="0"/>
                        </a:rPr>
                        <a:t>Mali</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186668392"/>
                  </a:ext>
                </a:extLst>
              </a:tr>
              <a:tr h="310027">
                <a:tc>
                  <a:txBody>
                    <a:bodyPr/>
                    <a:lstStyle/>
                    <a:p>
                      <a:pPr algn="ctr" fontAlgn="ctr"/>
                      <a:r>
                        <a:rPr lang="fr-CA" sz="1600" u="none" strike="noStrike">
                          <a:effectLst/>
                          <a:latin typeface="Arial" panose="020B0604020202020204" pitchFamily="34" charset="0"/>
                          <a:cs typeface="Arial" panose="020B0604020202020204" pitchFamily="34" charset="0"/>
                        </a:rPr>
                        <a:t>Niger</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fr-CA" sz="1600" u="none" strike="noStrike" dirty="0">
                          <a:effectLst/>
                          <a:latin typeface="Arial" panose="020B0604020202020204" pitchFamily="34" charset="0"/>
                          <a:cs typeface="Arial" panose="020B0604020202020204" pitchFamily="34" charset="0"/>
                        </a:rPr>
                        <a:t>X</a:t>
                      </a:r>
                      <a:endParaRPr lang="fr-C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8795618"/>
                  </a:ext>
                </a:extLst>
              </a:tr>
              <a:tr h="310027">
                <a:tc>
                  <a:txBody>
                    <a:bodyPr/>
                    <a:lstStyle/>
                    <a:p>
                      <a:pPr algn="ctr" fontAlgn="ctr"/>
                      <a:r>
                        <a:rPr lang="fr-CA" sz="1600" u="none" strike="noStrike">
                          <a:effectLst/>
                          <a:latin typeface="Arial" panose="020B0604020202020204" pitchFamily="34" charset="0"/>
                          <a:cs typeface="Arial" panose="020B0604020202020204" pitchFamily="34" charset="0"/>
                        </a:rPr>
                        <a:t>Sénégal</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dirty="0">
                          <a:effectLst/>
                          <a:latin typeface="Arial" panose="020B0604020202020204" pitchFamily="34" charset="0"/>
                          <a:cs typeface="Arial" panose="020B0604020202020204" pitchFamily="34" charset="0"/>
                        </a:rPr>
                        <a:t> </a:t>
                      </a:r>
                      <a:endParaRPr lang="fr-C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dirty="0">
                          <a:effectLst/>
                          <a:latin typeface="Arial" panose="020B0604020202020204" pitchFamily="34" charset="0"/>
                          <a:cs typeface="Arial" panose="020B0604020202020204" pitchFamily="34" charset="0"/>
                        </a:rPr>
                        <a:t> </a:t>
                      </a:r>
                      <a:endParaRPr lang="fr-C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206899779"/>
                  </a:ext>
                </a:extLst>
              </a:tr>
              <a:tr h="310027">
                <a:tc>
                  <a:txBody>
                    <a:bodyPr/>
                    <a:lstStyle/>
                    <a:p>
                      <a:pPr algn="ctr" fontAlgn="ctr"/>
                      <a:r>
                        <a:rPr lang="fr-CA" sz="1600" u="none" strike="noStrike">
                          <a:effectLst/>
                          <a:latin typeface="Arial" panose="020B0604020202020204" pitchFamily="34" charset="0"/>
                          <a:cs typeface="Arial" panose="020B0604020202020204" pitchFamily="34" charset="0"/>
                        </a:rPr>
                        <a:t>Togo</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fr-CA" sz="1600" u="none" strike="noStrike" dirty="0">
                          <a:effectLst/>
                          <a:latin typeface="Arial" panose="020B0604020202020204" pitchFamily="34" charset="0"/>
                          <a:cs typeface="Arial" panose="020B0604020202020204" pitchFamily="34" charset="0"/>
                        </a:rPr>
                        <a:t>X</a:t>
                      </a:r>
                      <a:endParaRPr lang="fr-C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CA" sz="1600" u="none" strike="noStrike">
                          <a:effectLst/>
                          <a:latin typeface="Arial" panose="020B0604020202020204" pitchFamily="34" charset="0"/>
                          <a:cs typeface="Arial" panose="020B0604020202020204" pitchFamily="34" charset="0"/>
                        </a:rPr>
                        <a:t>X</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CA" sz="1600" u="none" strike="noStrike" dirty="0">
                          <a:effectLst/>
                          <a:latin typeface="Arial" panose="020B0604020202020204" pitchFamily="34" charset="0"/>
                          <a:cs typeface="Arial" panose="020B0604020202020204" pitchFamily="34" charset="0"/>
                        </a:rPr>
                        <a:t> </a:t>
                      </a:r>
                      <a:endParaRPr lang="fr-C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a:effectLst/>
                          <a:latin typeface="Arial" panose="020B0604020202020204" pitchFamily="34" charset="0"/>
                          <a:cs typeface="Arial" panose="020B0604020202020204" pitchFamily="34" charset="0"/>
                        </a:rPr>
                        <a:t> </a:t>
                      </a:r>
                      <a:endParaRPr lang="fr-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dirty="0">
                          <a:effectLst/>
                          <a:latin typeface="Arial" panose="020B0604020202020204" pitchFamily="34" charset="0"/>
                          <a:cs typeface="Arial" panose="020B0604020202020204" pitchFamily="34" charset="0"/>
                        </a:rPr>
                        <a:t> </a:t>
                      </a:r>
                      <a:endParaRPr lang="fr-C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dirty="0">
                          <a:effectLst/>
                          <a:latin typeface="Arial" panose="020B0604020202020204" pitchFamily="34" charset="0"/>
                          <a:cs typeface="Arial" panose="020B0604020202020204" pitchFamily="34" charset="0"/>
                        </a:rPr>
                        <a:t>X</a:t>
                      </a:r>
                      <a:endParaRPr lang="fr-C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CA" sz="1600" u="none" strike="noStrike" dirty="0">
                          <a:effectLst/>
                          <a:latin typeface="Arial" panose="020B0604020202020204" pitchFamily="34" charset="0"/>
                          <a:cs typeface="Arial" panose="020B0604020202020204" pitchFamily="34" charset="0"/>
                        </a:rPr>
                        <a:t> </a:t>
                      </a:r>
                      <a:endParaRPr lang="fr-C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08833200"/>
                  </a:ext>
                </a:extLst>
              </a:tr>
            </a:tbl>
          </a:graphicData>
        </a:graphic>
      </p:graphicFrame>
    </p:spTree>
    <p:extLst>
      <p:ext uri="{BB962C8B-B14F-4D97-AF65-F5344CB8AC3E}">
        <p14:creationId xmlns:p14="http://schemas.microsoft.com/office/powerpoint/2010/main" val="3975590361"/>
      </p:ext>
    </p:extLst>
  </p:cSld>
  <p:clrMapOvr>
    <a:masterClrMapping/>
  </p:clrMapOvr>
  <mc:AlternateContent xmlns:mc="http://schemas.openxmlformats.org/markup-compatibility/2006" xmlns:p14="http://schemas.microsoft.com/office/powerpoint/2010/main">
    <mc:Choice Requires="p14">
      <p:transition spd="slow" p14:dur="2000" advTm="25676"/>
    </mc:Choice>
    <mc:Fallback xmlns="">
      <p:transition spd="slow" advTm="2567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9F11-A32B-45C8-9BB6-D036B8935516}"/>
              </a:ext>
            </a:extLst>
          </p:cNvPr>
          <p:cNvSpPr>
            <a:spLocks noGrp="1"/>
          </p:cNvSpPr>
          <p:nvPr>
            <p:ph type="title"/>
          </p:nvPr>
        </p:nvSpPr>
        <p:spPr>
          <a:xfrm>
            <a:off x="173809" y="1729531"/>
            <a:ext cx="3198041" cy="1821720"/>
          </a:xfrm>
          <a:noFill/>
        </p:spPr>
        <p:txBody>
          <a:bodyPr vert="horz" lIns="76200" tIns="38100" rIns="76200" bIns="38100" rtlCol="0" anchor="ctr">
            <a:noAutofit/>
          </a:bodyPr>
          <a:lstStyle/>
          <a:p>
            <a:pPr algn="ctr" defTabSz="761970"/>
            <a:r>
              <a:rPr lang="fr-FR" sz="2400" dirty="0">
                <a:latin typeface="Arial Black" panose="020B0A04020102020204" pitchFamily="34" charset="0"/>
                <a:cs typeface="Arial" panose="020B0604020202020204" pitchFamily="34" charset="0"/>
              </a:rPr>
              <a:t>CONDITIONS POUR OFFRIR DES SERVICES D'AVORTEMENT SÉCURISÉS </a:t>
            </a:r>
            <a:r>
              <a:rPr kumimoji="0" lang="fr-FR" sz="2000" b="0"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rPr>
              <a:t>10</a:t>
            </a:r>
            <a:endParaRPr lang="fr-FR" sz="2400" dirty="0">
              <a:latin typeface="Arial Black" panose="020B0A04020102020204" pitchFamily="34" charset="0"/>
              <a:cs typeface="Arial" panose="020B0604020202020204" pitchFamily="34" charset="0"/>
            </a:endParaRPr>
          </a:p>
        </p:txBody>
      </p:sp>
      <p:pic>
        <p:nvPicPr>
          <p:cNvPr id="51" name="Content Placeholder 50">
            <a:hlinkClick r:id="rId3"/>
            <a:extLst>
              <a:ext uri="{FF2B5EF4-FFF2-40B4-BE49-F238E27FC236}">
                <a16:creationId xmlns:a16="http://schemas.microsoft.com/office/drawing/2014/main" id="{0AA52905-62EB-4040-B673-A04386ADFDA6}"/>
              </a:ext>
            </a:extLst>
          </p:cNvPr>
          <p:cNvPicPr>
            <a:picLocks noGrp="1" noChangeAspect="1"/>
          </p:cNvPicPr>
          <p:nvPr>
            <p:ph idx="1"/>
          </p:nvPr>
        </p:nvPicPr>
        <p:blipFill>
          <a:blip r:embed="rId4"/>
          <a:stretch>
            <a:fillRect/>
          </a:stretch>
        </p:blipFill>
        <p:spPr>
          <a:xfrm>
            <a:off x="3291840" y="312103"/>
            <a:ext cx="8584209" cy="4973575"/>
          </a:xfrm>
          <a:prstGeom prst="rect">
            <a:avLst/>
          </a:prstGeom>
        </p:spPr>
      </p:pic>
      <p:sp>
        <p:nvSpPr>
          <p:cNvPr id="3" name="Title 1">
            <a:extLst>
              <a:ext uri="{FF2B5EF4-FFF2-40B4-BE49-F238E27FC236}">
                <a16:creationId xmlns:a16="http://schemas.microsoft.com/office/drawing/2014/main" id="{C45254B2-1872-0D23-ED3E-56F54E059B7B}"/>
              </a:ext>
            </a:extLst>
          </p:cNvPr>
          <p:cNvSpPr txBox="1">
            <a:spLocks/>
          </p:cNvSpPr>
          <p:nvPr/>
        </p:nvSpPr>
        <p:spPr>
          <a:xfrm>
            <a:off x="1613915" y="5285678"/>
            <a:ext cx="10262134" cy="1258582"/>
          </a:xfrm>
          <a:prstGeom prst="rect">
            <a:avLst/>
          </a:prstGeom>
          <a:solidFill>
            <a:schemeClr val="accent4">
              <a:lumMod val="20000"/>
              <a:lumOff val="80000"/>
            </a:schemeClr>
          </a:solidFill>
        </p:spPr>
        <p:txBody>
          <a:bodyPr vert="horz" lIns="76200" tIns="38100" rIns="76200" bIns="38100" rtlCol="0" anchor="ctr">
            <a:normAutofit fontScale="97500"/>
          </a:bodyPr>
          <a:lst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a:lstStyle>
          <a:p>
            <a:pPr marL="0" marR="0" lvl="0" indent="0" defTabSz="761970" rtl="0" eaLnBrk="1" fontAlgn="auto" latinLnBrk="0" hangingPunct="1">
              <a:lnSpc>
                <a:spcPct val="90000"/>
              </a:lnSpc>
              <a:spcBef>
                <a:spcPct val="0"/>
              </a:spcBef>
              <a:spcAft>
                <a:spcPts val="0"/>
              </a:spcAft>
              <a:buClrTx/>
              <a:buSzTx/>
              <a:buFontTx/>
              <a:buNone/>
              <a:tabLst/>
              <a:defRPr/>
            </a:pPr>
            <a:r>
              <a:rPr kumimoji="0" lang="gsw-FR" sz="1800" b="0" i="0" u="none" strike="noStrike" kern="1200" cap="none" spc="0" normalizeH="0" baseline="0" dirty="0">
                <a:ln>
                  <a:noFill/>
                </a:ln>
                <a:solidFill>
                  <a:srgbClr val="08149A"/>
                </a:solidFill>
                <a:effectLst/>
                <a:uLnTx/>
                <a:uFillTx/>
                <a:latin typeface="Arial" panose="020B0604020202020204" pitchFamily="34" charset="0"/>
                <a:ea typeface="+mj-ea"/>
                <a:cs typeface="Arial" panose="020B0604020202020204" pitchFamily="34" charset="0"/>
              </a:rPr>
              <a:t>La majorité des pays ont des conditions d’offre de services d'avortement sécurisés, les plus restrictives principalement dans trois contextes </a:t>
            </a:r>
            <a:r>
              <a:rPr kumimoji="0" lang="gsw-FR" sz="1800" b="0" i="0" u="none" strike="noStrike" kern="1200" cap="none" spc="0" normalizeH="0" baseline="0" dirty="0">
                <a:ln>
                  <a:noFill/>
                </a:ln>
                <a:solidFill>
                  <a:srgbClr val="FF5050"/>
                </a:solidFill>
                <a:effectLst/>
                <a:uLnTx/>
                <a:uFillTx/>
                <a:latin typeface="Arial" panose="020B0604020202020204" pitchFamily="34" charset="0"/>
                <a:ea typeface="+mj-ea"/>
                <a:cs typeface="Arial" panose="020B0604020202020204" pitchFamily="34" charset="0"/>
              </a:rPr>
              <a:t>(a. raisons économiques ou sociales, b. handicap intellectuel ou cognitif de la femme et c. à la demande de la femme) ; </a:t>
            </a:r>
            <a:r>
              <a:rPr kumimoji="0" lang="gsw-FR" sz="1800" b="0" i="0" u="none" strike="noStrike" kern="1200" cap="none" spc="0" normalizeH="0" baseline="0" dirty="0">
                <a:ln>
                  <a:noFill/>
                </a:ln>
                <a:solidFill>
                  <a:srgbClr val="08149A"/>
                </a:solidFill>
                <a:effectLst/>
                <a:uLnTx/>
                <a:uFillTx/>
                <a:latin typeface="Arial" panose="020B0604020202020204" pitchFamily="34" charset="0"/>
                <a:ea typeface="+mj-ea"/>
                <a:cs typeface="Arial" panose="020B0604020202020204" pitchFamily="34" charset="0"/>
              </a:rPr>
              <a:t>mais malgré cette situation des avancées sont constatées dans des pays comme le Tchad et surtout le Bénin.</a:t>
            </a:r>
          </a:p>
        </p:txBody>
      </p:sp>
    </p:spTree>
    <p:extLst>
      <p:ext uri="{BB962C8B-B14F-4D97-AF65-F5344CB8AC3E}">
        <p14:creationId xmlns:p14="http://schemas.microsoft.com/office/powerpoint/2010/main" val="2802294800"/>
      </p:ext>
    </p:extLst>
  </p:cSld>
  <p:clrMapOvr>
    <a:masterClrMapping/>
  </p:clrMapOvr>
  <mc:AlternateContent xmlns:mc="http://schemas.openxmlformats.org/markup-compatibility/2006" xmlns:p14="http://schemas.microsoft.com/office/powerpoint/2010/main">
    <mc:Choice Requires="p14">
      <p:transition spd="slow" p14:dur="2000" advTm="24563"/>
    </mc:Choice>
    <mc:Fallback xmlns="">
      <p:transition spd="slow" advTm="2456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19529" y="2289601"/>
            <a:ext cx="3584177" cy="1821720"/>
          </a:xfrm>
        </p:spPr>
        <p:txBody>
          <a:bodyPr/>
          <a:lstStyle/>
          <a:p>
            <a:pPr algn="ctr"/>
            <a:r>
              <a:rPr lang="fr-FR" sz="2800" dirty="0">
                <a:latin typeface="Arial Black" panose="020B0A04020102020204" pitchFamily="34" charset="0"/>
              </a:rPr>
              <a:t>COMPLICATIONS LIÉES À L'AVORTEMENT NON SECURISÉ </a:t>
            </a:r>
            <a:br>
              <a:rPr lang="fr-FR" sz="3200" dirty="0">
                <a:latin typeface="Arial Black" panose="020B0A04020102020204" pitchFamily="34" charset="0"/>
              </a:rPr>
            </a:br>
            <a:endParaRPr lang="fr-FR" sz="32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703320" y="729345"/>
            <a:ext cx="8149589" cy="5332343"/>
          </a:xfrm>
        </p:spPr>
        <p:txBody>
          <a:bodyPr/>
          <a:lstStyle/>
          <a:p>
            <a:pPr>
              <a:buClr>
                <a:srgbClr val="58C3EB"/>
              </a:buClr>
            </a:pPr>
            <a:r>
              <a:rPr lang="fr-FR" dirty="0"/>
              <a:t>La pratique d’avortement non sécurisé est la plus élevée en Afrique de l’Ouest . L’OMS estime à plus de 1,8 millions le nombre d’avortements non sécurisés par an causant près de 9 700 décès maternels, ce qui équivaut à un taux de létalité de 540 décès pour 100 000 avortements, de loin le taux le plus élevé au monde. </a:t>
            </a:r>
            <a:r>
              <a:rPr lang="fr-FR" baseline="30000" dirty="0"/>
              <a:t>11</a:t>
            </a:r>
            <a:endParaRPr lang="fr-FR" dirty="0"/>
          </a:p>
          <a:p>
            <a:pPr>
              <a:buClr>
                <a:srgbClr val="58C3EB"/>
              </a:buClr>
            </a:pPr>
            <a:r>
              <a:rPr lang="fr-FR" dirty="0"/>
              <a:t>Les complications pendant la grossesse et l’accouchement sont la deuxième cause de décès chez les 15 à 19 ans, chez qui chaque année, environ 3 millions subissent des avortements. </a:t>
            </a:r>
            <a:r>
              <a:rPr lang="fr-FR" baseline="30000" dirty="0"/>
              <a:t>12</a:t>
            </a:r>
            <a:endParaRPr lang="fr-FR" dirty="0"/>
          </a:p>
          <a:p>
            <a:pPr>
              <a:buClr>
                <a:srgbClr val="58C3EB"/>
              </a:buClr>
            </a:pPr>
            <a:r>
              <a:rPr lang="fr-FR" dirty="0"/>
              <a:t>Si celles qui ne veulent pas continuer avec une grossesse n’ont pas accès à un avortement sécurisés et légaux, beaucoup d’entre elles auront accès à un avortement non sécurisé. </a:t>
            </a:r>
            <a:r>
              <a:rPr lang="fr-FR" baseline="30000" dirty="0"/>
              <a:t>4</a:t>
            </a:r>
          </a:p>
          <a:p>
            <a:pPr>
              <a:buClr>
                <a:srgbClr val="58C3EB"/>
              </a:buClr>
            </a:pPr>
            <a:r>
              <a:rPr lang="fr-FR" dirty="0"/>
              <a:t>Une grande majorité des grossesses non planifiées qui sur- viennent chez les adolescentes d’Afrique subsaharienne (86%) survient parmi les 6,5 millions qui ont des besoins non satisfaits de contraception moderne. </a:t>
            </a:r>
            <a:r>
              <a:rPr lang="fr-FR" baseline="30000" dirty="0"/>
              <a:t>13</a:t>
            </a:r>
            <a:endParaRPr lang="fr-FR" dirty="0"/>
          </a:p>
          <a:p>
            <a:pPr>
              <a:buClr>
                <a:srgbClr val="58C3EB"/>
              </a:buClr>
            </a:pPr>
            <a:endParaRPr lang="fr-FR" dirty="0"/>
          </a:p>
        </p:txBody>
      </p:sp>
    </p:spTree>
    <p:extLst>
      <p:ext uri="{BB962C8B-B14F-4D97-AF65-F5344CB8AC3E}">
        <p14:creationId xmlns:p14="http://schemas.microsoft.com/office/powerpoint/2010/main" val="1223092596"/>
      </p:ext>
    </p:extLst>
  </p:cSld>
  <p:clrMapOvr>
    <a:masterClrMapping/>
  </p:clrMapOvr>
  <mc:AlternateContent xmlns:mc="http://schemas.openxmlformats.org/markup-compatibility/2006" xmlns:p14="http://schemas.microsoft.com/office/powerpoint/2010/main">
    <mc:Choice Requires="p14">
      <p:transition spd="slow" p14:dur="2000" advTm="25388"/>
    </mc:Choice>
    <mc:Fallback xmlns="">
      <p:transition spd="slow" advTm="2538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82369" y="2461051"/>
            <a:ext cx="3584177" cy="1821720"/>
          </a:xfrm>
        </p:spPr>
        <p:txBody>
          <a:bodyPr/>
          <a:lstStyle/>
          <a:p>
            <a:pPr algn="ctr"/>
            <a:r>
              <a:rPr lang="fr-FR" sz="2400" dirty="0">
                <a:latin typeface="Arial Black" panose="020B0A04020102020204" pitchFamily="34" charset="0"/>
              </a:rPr>
              <a:t>COMPLICATIONS LIÉES À L'AVORTEMENT NON SECURISÉ </a:t>
            </a:r>
            <a:r>
              <a:rPr lang="fr-FR" sz="2400" baseline="30000" dirty="0">
                <a:latin typeface="Arial Black" panose="020B0A04020102020204" pitchFamily="34" charset="0"/>
              </a:rPr>
              <a:t>14</a:t>
            </a:r>
            <a:br>
              <a:rPr lang="fr-FR" sz="3600" dirty="0">
                <a:latin typeface="Arial Black" panose="020B0A04020102020204" pitchFamily="34" charset="0"/>
              </a:rPr>
            </a:br>
            <a:endParaRPr lang="fr-FR" sz="36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554730" y="415080"/>
            <a:ext cx="8263889" cy="6088589"/>
          </a:xfrm>
        </p:spPr>
        <p:txBody>
          <a:bodyPr/>
          <a:lstStyle/>
          <a:p>
            <a:pPr>
              <a:buClr>
                <a:srgbClr val="58C3EB"/>
              </a:buClr>
            </a:pPr>
            <a:r>
              <a:rPr lang="fr-FR" b="1" dirty="0"/>
              <a:t>Incidence et tendances de l’avortement </a:t>
            </a:r>
            <a:endParaRPr lang="fr-FR" dirty="0"/>
          </a:p>
          <a:p>
            <a:pPr marL="342900" lvl="1" indent="0">
              <a:buClr>
                <a:srgbClr val="58C3EB"/>
              </a:buClr>
              <a:buNone/>
            </a:pPr>
            <a:r>
              <a:rPr lang="fr-FR" dirty="0"/>
              <a:t>33 avortements pour 1 000 femmes âgés de 15 à 49 ans se produisent chaque année, sans grande variation entre l’Afrique australe, l’Afrique centrale, l’Afrique de l’Est et l’Afrique de l’Ouest. </a:t>
            </a:r>
          </a:p>
          <a:p>
            <a:pPr marL="342900" lvl="1" indent="0">
              <a:buClr>
                <a:srgbClr val="58C3EB"/>
              </a:buClr>
              <a:buNone/>
            </a:pPr>
            <a:r>
              <a:rPr lang="fr-FR" dirty="0"/>
              <a:t>Le nombre annuel d’avortements survenus en Afrique subsaharienne a presque doublé entre 1995–1999 et 2015–2019, passant de 4,3 millions à 8,0 millions. </a:t>
            </a:r>
          </a:p>
          <a:p>
            <a:pPr marL="342900" lvl="1" indent="0">
              <a:buClr>
                <a:srgbClr val="58C3EB"/>
              </a:buClr>
              <a:buNone/>
            </a:pPr>
            <a:r>
              <a:rPr lang="fr-FR" dirty="0"/>
              <a:t>Les taux sont élevés dans les grands centres urbains et parmi les adolescentes de 15 à 19 ans. </a:t>
            </a:r>
            <a:endParaRPr lang="fr-FR" b="1" dirty="0"/>
          </a:p>
          <a:p>
            <a:pPr>
              <a:buClr>
                <a:srgbClr val="58C3EB"/>
              </a:buClr>
            </a:pPr>
            <a:r>
              <a:rPr lang="fr-FR" b="1" dirty="0"/>
              <a:t>Légalité de l’avortement </a:t>
            </a:r>
            <a:endParaRPr lang="fr-FR" dirty="0"/>
          </a:p>
          <a:p>
            <a:pPr marL="342900" lvl="1" indent="0">
              <a:buClr>
                <a:srgbClr val="58C3EB"/>
              </a:buClr>
              <a:buNone/>
            </a:pPr>
            <a:r>
              <a:rPr lang="fr-FR" dirty="0"/>
              <a:t>Les femmes en âge de procréer (15 à 49 ans) de la région ouest africaine vivent en grande majorité — 92% — sous des juridictions où l’avortement est fortement ou modérément limité.</a:t>
            </a:r>
          </a:p>
          <a:p>
            <a:pPr marL="342900" lvl="1" indent="0">
              <a:buClr>
                <a:srgbClr val="58C3EB"/>
              </a:buClr>
              <a:buNone/>
            </a:pPr>
            <a:r>
              <a:rPr lang="fr-FR" dirty="0"/>
              <a:t>21 sur les 48 pays d’Afrique subsaharienne ont élargi la légalité de l’avortement entre 2000 et 2019. </a:t>
            </a:r>
            <a:endParaRPr lang="fr-FR" b="1" dirty="0"/>
          </a:p>
          <a:p>
            <a:pPr>
              <a:buClr>
                <a:srgbClr val="58C3EB"/>
              </a:buClr>
            </a:pPr>
            <a:r>
              <a:rPr lang="fr-FR" b="1" dirty="0"/>
              <a:t>Avortement non sécurisé </a:t>
            </a:r>
            <a:endParaRPr lang="fr-FR" dirty="0"/>
          </a:p>
          <a:p>
            <a:pPr marL="342900" lvl="1" indent="0">
              <a:buClr>
                <a:srgbClr val="58C3EB"/>
              </a:buClr>
              <a:buNone/>
            </a:pPr>
            <a:r>
              <a:rPr lang="fr-FR" dirty="0"/>
              <a:t>En Afrique subsaharienne, plus de trois quarts (77%) des avortements seraient, selon les estimations, non sécurisés. </a:t>
            </a:r>
          </a:p>
          <a:p>
            <a:pPr marL="342900" lvl="1" indent="0">
              <a:buClr>
                <a:srgbClr val="58C3EB"/>
              </a:buClr>
              <a:buNone/>
            </a:pPr>
            <a:r>
              <a:rPr lang="fr-FR" dirty="0"/>
              <a:t>À partir de 2019, il est estimé qu’environ 6,2 millions d’avortements non sécurisés interviennent chaque année dans les pays d’Afrique subsaharienne.</a:t>
            </a:r>
          </a:p>
          <a:p>
            <a:pPr>
              <a:buClr>
                <a:srgbClr val="58C3EB"/>
              </a:buClr>
            </a:pPr>
            <a:endParaRPr lang="fr-FR" dirty="0"/>
          </a:p>
        </p:txBody>
      </p:sp>
    </p:spTree>
    <p:extLst>
      <p:ext uri="{BB962C8B-B14F-4D97-AF65-F5344CB8AC3E}">
        <p14:creationId xmlns:p14="http://schemas.microsoft.com/office/powerpoint/2010/main" val="804231838"/>
      </p:ext>
    </p:extLst>
  </p:cSld>
  <p:clrMapOvr>
    <a:masterClrMapping/>
  </p:clrMapOvr>
  <mc:AlternateContent xmlns:mc="http://schemas.openxmlformats.org/markup-compatibility/2006" xmlns:p14="http://schemas.microsoft.com/office/powerpoint/2010/main">
    <mc:Choice Requires="p14">
      <p:transition spd="slow" p14:dur="2000" advTm="49050"/>
    </mc:Choice>
    <mc:Fallback xmlns="">
      <p:transition spd="slow" advTm="4905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75651-CB7B-4916-BE06-25C4DD98AACB}"/>
              </a:ext>
            </a:extLst>
          </p:cNvPr>
          <p:cNvSpPr>
            <a:spLocks noGrp="1"/>
          </p:cNvSpPr>
          <p:nvPr>
            <p:ph type="title" idx="4294967295"/>
          </p:nvPr>
        </p:nvSpPr>
        <p:spPr>
          <a:xfrm>
            <a:off x="1590040" y="5474126"/>
            <a:ext cx="10217150" cy="1090185"/>
          </a:xfrm>
          <a:prstGeom prst="rect">
            <a:avLst/>
          </a:prstGeom>
        </p:spPr>
        <p:txBody>
          <a:bodyPr>
            <a:noAutofit/>
          </a:bodyPr>
          <a:lstStyle/>
          <a:p>
            <a:r>
              <a:rPr lang="fr-FR" sz="1600" dirty="0">
                <a:solidFill>
                  <a:schemeClr val="tx1"/>
                </a:solidFill>
              </a:rPr>
              <a:t>Selon les estimations de Institute for Health </a:t>
            </a:r>
            <a:r>
              <a:rPr lang="fr-FR" sz="1600" dirty="0" err="1">
                <a:solidFill>
                  <a:schemeClr val="tx1"/>
                </a:solidFill>
              </a:rPr>
              <a:t>Metrics</a:t>
            </a:r>
            <a:r>
              <a:rPr lang="fr-FR" sz="1600" dirty="0">
                <a:solidFill>
                  <a:schemeClr val="tx1"/>
                </a:solidFill>
              </a:rPr>
              <a:t> and Evaluation (IHME), en 2019 le Niger, le Tchad et le Sénégal ont enregistré les taux de décès maternels dus à un avortement non sécurisé chez les 15-49 ans les plus élevés en Afrique francophone (</a:t>
            </a:r>
            <a:r>
              <a:rPr lang="fr-FR" sz="1600" b="0" dirty="0">
                <a:solidFill>
                  <a:schemeClr val="tx1"/>
                </a:solidFill>
              </a:rPr>
              <a:t>Supérieur à 50%).</a:t>
            </a:r>
            <a:r>
              <a:rPr lang="fr-FR" sz="1600" baseline="30000" dirty="0">
                <a:solidFill>
                  <a:prstClr val="white"/>
                </a:solidFill>
                <a:latin typeface="Arial Black" panose="020B0A04020102020204" pitchFamily="34" charset="0"/>
              </a:rPr>
              <a:t> </a:t>
            </a:r>
            <a:r>
              <a:rPr lang="fr-FR" sz="1600" baseline="30000" dirty="0">
                <a:solidFill>
                  <a:schemeClr val="tx1"/>
                </a:solidFill>
                <a:latin typeface="Arial Black" panose="020B0A04020102020204" pitchFamily="34" charset="0"/>
              </a:rPr>
              <a:t>15</a:t>
            </a:r>
            <a:endParaRPr lang="fr-FR" sz="1600" b="0" dirty="0">
              <a:solidFill>
                <a:schemeClr val="tx1"/>
              </a:solidFill>
            </a:endParaRPr>
          </a:p>
        </p:txBody>
      </p:sp>
      <p:pic>
        <p:nvPicPr>
          <p:cNvPr id="7" name="Image 6">
            <a:hlinkClick r:id="rId3"/>
            <a:extLst>
              <a:ext uri="{FF2B5EF4-FFF2-40B4-BE49-F238E27FC236}">
                <a16:creationId xmlns:a16="http://schemas.microsoft.com/office/drawing/2014/main" id="{E13481AC-A033-8CBD-BC39-200F94E96B2F}"/>
              </a:ext>
            </a:extLst>
          </p:cNvPr>
          <p:cNvPicPr>
            <a:picLocks noChangeAspect="1"/>
          </p:cNvPicPr>
          <p:nvPr/>
        </p:nvPicPr>
        <p:blipFill>
          <a:blip r:embed="rId4"/>
          <a:stretch>
            <a:fillRect/>
          </a:stretch>
        </p:blipFill>
        <p:spPr>
          <a:xfrm>
            <a:off x="291789" y="293688"/>
            <a:ext cx="11608421" cy="5148108"/>
          </a:xfrm>
          <a:prstGeom prst="rect">
            <a:avLst/>
          </a:prstGeom>
          <a:solidFill>
            <a:schemeClr val="tx2">
              <a:lumMod val="40000"/>
              <a:lumOff val="60000"/>
            </a:schemeClr>
          </a:solidFill>
        </p:spPr>
      </p:pic>
    </p:spTree>
    <p:extLst>
      <p:ext uri="{BB962C8B-B14F-4D97-AF65-F5344CB8AC3E}">
        <p14:creationId xmlns:p14="http://schemas.microsoft.com/office/powerpoint/2010/main" val="1188316111"/>
      </p:ext>
    </p:extLst>
  </p:cSld>
  <p:clrMapOvr>
    <a:masterClrMapping/>
  </p:clrMapOvr>
  <mc:AlternateContent xmlns:mc="http://schemas.openxmlformats.org/markup-compatibility/2006" xmlns:p14="http://schemas.microsoft.com/office/powerpoint/2010/main">
    <mc:Choice Requires="p14">
      <p:transition spd="slow" p14:dur="2000" advTm="28356"/>
    </mc:Choice>
    <mc:Fallback xmlns="">
      <p:transition spd="slow" advTm="2835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70939" y="2061001"/>
            <a:ext cx="3584177" cy="1821720"/>
          </a:xfrm>
        </p:spPr>
        <p:txBody>
          <a:bodyPr/>
          <a:lstStyle/>
          <a:p>
            <a:pPr algn="ctr"/>
            <a:r>
              <a:rPr lang="fr-FR" sz="2400" dirty="0">
                <a:latin typeface="Arial Black" panose="020B0A04020102020204" pitchFamily="34" charset="0"/>
              </a:rPr>
              <a:t>OBSTACLES À L'ACCÈS DES ADOLESCENTS À DES SOINS D'AVORTEMENT SÛRS</a:t>
            </a:r>
            <a:endParaRPr lang="fr-FR" sz="32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543300" y="507514"/>
            <a:ext cx="8360591" cy="6076165"/>
          </a:xfrm>
        </p:spPr>
        <p:txBody>
          <a:bodyPr/>
          <a:lstStyle/>
          <a:p>
            <a:pPr marL="400041" indent="-400041" defTabSz="457189">
              <a:buClr>
                <a:srgbClr val="58C3EB"/>
              </a:buClr>
              <a:buFont typeface="+mj-lt"/>
              <a:buAutoNum type="romanUcPeriod"/>
              <a:defRPr/>
            </a:pPr>
            <a:r>
              <a:rPr lang="fr-FR" b="1" dirty="0">
                <a:solidFill>
                  <a:srgbClr val="FF0000"/>
                </a:solidFill>
              </a:rPr>
              <a:t>Restrictions légales/politiques : </a:t>
            </a:r>
            <a:r>
              <a:rPr lang="fr-FR" dirty="0"/>
              <a:t>les lois et politiques qui empêchent l’accès à l’avortement ne réduisent pas le taux d’avortement : au contraire, elles augmentent souvent le nombre d’avortements à risque, qui sont associés à une augmentation du nombre de dommages et de décès. </a:t>
            </a:r>
            <a:r>
              <a:rPr lang="fr-FR" baseline="30000" dirty="0"/>
              <a:t>4</a:t>
            </a:r>
            <a:endParaRPr lang="fr-FR" dirty="0"/>
          </a:p>
          <a:p>
            <a:pPr marL="457200" lvl="1" indent="0" defTabSz="457189">
              <a:buNone/>
              <a:defRPr/>
            </a:pPr>
            <a:r>
              <a:rPr lang="fr-FR" sz="2000" dirty="0">
                <a:solidFill>
                  <a:prstClr val="black"/>
                </a:solidFill>
              </a:rPr>
              <a:t>Ces lois et politiques restrictives limitent l’accès à un avortement sans risque et poussent certaines femmes, particulièrement les adolescentes d'entre elles à recourir à des services d'avortement non sécurisés. </a:t>
            </a:r>
            <a:r>
              <a:rPr lang="fr-FR" sz="2000" baseline="30000" dirty="0"/>
              <a:t>1</a:t>
            </a:r>
            <a:r>
              <a:rPr lang="fr-FR" sz="2000" baseline="30000" dirty="0">
                <a:solidFill>
                  <a:prstClr val="black"/>
                </a:solidFill>
              </a:rPr>
              <a:t>6</a:t>
            </a:r>
            <a:endParaRPr lang="fr-FR" sz="2000" dirty="0"/>
          </a:p>
          <a:p>
            <a:pPr marL="0" indent="0" defTabSz="457189">
              <a:buNone/>
              <a:defRPr/>
            </a:pPr>
            <a:endParaRPr lang="fr-FR" dirty="0">
              <a:solidFill>
                <a:prstClr val="black"/>
              </a:solidFill>
            </a:endParaRPr>
          </a:p>
          <a:p>
            <a:pPr marL="514350" indent="-514350" defTabSz="457189">
              <a:buClr>
                <a:srgbClr val="58C3EB"/>
              </a:buClr>
              <a:buFont typeface="+mj-lt"/>
              <a:buAutoNum type="romanUcPeriod" startAt="2"/>
              <a:defRPr/>
            </a:pPr>
            <a:r>
              <a:rPr lang="fr-FR" b="1" dirty="0">
                <a:solidFill>
                  <a:srgbClr val="FF0000"/>
                </a:solidFill>
              </a:rPr>
              <a:t>Obstacles à l'accès aux services : </a:t>
            </a:r>
            <a:r>
              <a:rPr lang="fr-FR" dirty="0">
                <a:solidFill>
                  <a:prstClr val="black"/>
                </a:solidFill>
              </a:rPr>
              <a:t>le manque d'information, le manque d'infrastructures, le coût et la peur de la violation de la confidentialité empêchent les adolescents, les femmes/filles célibataires et les femmes/filles dont le mariage n'est pas enregistré d'accéder à des services d'avortement sûrs.</a:t>
            </a:r>
            <a:r>
              <a:rPr lang="fr-FR" dirty="0"/>
              <a:t> Plus, on s’éloigne des centres urbains, plus le nombre de prestataires de soins qualifiés diminue, et de nombreux centres en zones rurales ne comptent que des professionnels de faible niveau d’éducation.</a:t>
            </a:r>
          </a:p>
          <a:p>
            <a:endParaRPr lang="fr-FR" dirty="0"/>
          </a:p>
        </p:txBody>
      </p:sp>
    </p:spTree>
    <p:extLst>
      <p:ext uri="{BB962C8B-B14F-4D97-AF65-F5344CB8AC3E}">
        <p14:creationId xmlns:p14="http://schemas.microsoft.com/office/powerpoint/2010/main" val="2186480745"/>
      </p:ext>
    </p:extLst>
  </p:cSld>
  <p:clrMapOvr>
    <a:masterClrMapping/>
  </p:clrMapOvr>
  <mc:AlternateContent xmlns:mc="http://schemas.openxmlformats.org/markup-compatibility/2006" xmlns:p14="http://schemas.microsoft.com/office/powerpoint/2010/main">
    <mc:Choice Requires="p14">
      <p:transition spd="slow" p14:dur="2000" advTm="20977"/>
    </mc:Choice>
    <mc:Fallback xmlns="">
      <p:transition spd="slow" advTm="2097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p:txBody>
          <a:bodyPr/>
          <a:lstStyle/>
          <a:p>
            <a:r>
              <a:rPr lang="fr-FR" dirty="0"/>
              <a:t>Plan du module</a:t>
            </a:r>
          </a:p>
        </p:txBody>
      </p:sp>
      <p:sp>
        <p:nvSpPr>
          <p:cNvPr id="5" name="Subtitle 1">
            <a:extLst>
              <a:ext uri="{FF2B5EF4-FFF2-40B4-BE49-F238E27FC236}">
                <a16:creationId xmlns:a16="http://schemas.microsoft.com/office/drawing/2014/main" id="{99A14B56-7788-3E8D-7DB0-0854B6BAB11C}"/>
              </a:ext>
            </a:extLst>
          </p:cNvPr>
          <p:cNvSpPr txBox="1">
            <a:spLocks/>
          </p:cNvSpPr>
          <p:nvPr/>
        </p:nvSpPr>
        <p:spPr>
          <a:xfrm>
            <a:off x="386715" y="1361418"/>
            <a:ext cx="11418570" cy="4649089"/>
          </a:xfrm>
          <a:prstGeom prst="rect">
            <a:avLst/>
          </a:prstGeom>
        </p:spPr>
        <p:txBody>
          <a:bodyPr numCol="2" spcCol="91440"/>
          <a:lstStyle>
            <a:lvl1pPr marL="0" indent="0" algn="l" defTabSz="914400" rtl="0" eaLnBrk="1" latinLnBrk="0" hangingPunct="1">
              <a:lnSpc>
                <a:spcPct val="90000"/>
              </a:lnSpc>
              <a:spcBef>
                <a:spcPts val="1000"/>
              </a:spcBef>
              <a:buClr>
                <a:schemeClr val="bg1"/>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200000"/>
              </a:lnSpc>
              <a:spcBef>
                <a:spcPts val="0"/>
              </a:spcBef>
              <a:spcAft>
                <a:spcPts val="0"/>
              </a:spcAft>
              <a:buClr>
                <a:prstClr val="white"/>
              </a:buClr>
              <a:buSzTx/>
              <a:buFont typeface="Arial" panose="020B0604020202020204" pitchFamily="34" charset="0"/>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PERSPECTIVE GLOBALE</a:t>
            </a:r>
          </a:p>
          <a:p>
            <a:pPr marL="342900" marR="0" lvl="0" indent="-342900" algn="l"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gsw-FR" sz="2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Définition des concepts clés</a:t>
            </a:r>
          </a:p>
          <a:p>
            <a:pPr marL="342900" marR="0" lvl="0" indent="-342900" algn="just"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gsw-FR" sz="2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Rationnel en matière de conseil et offres de services d’avortement sécurisé</a:t>
            </a:r>
          </a:p>
          <a:p>
            <a:pPr marL="342900" marR="0" lvl="0" indent="-342900" algn="l"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gsw-FR" sz="2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Considérations d’ordre programmatique</a:t>
            </a:r>
          </a:p>
          <a:p>
            <a:pPr marL="342900" marR="0" lvl="0" indent="-342900" algn="l"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gsw-FR" sz="2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Lignes directrices </a:t>
            </a:r>
          </a:p>
          <a:p>
            <a:pPr marL="342900" marR="0" lvl="0" indent="-342900" algn="l"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gsw-FR" sz="2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Mesures spécifiques dans le contexte de COVID-19 ou autres crises</a:t>
            </a:r>
          </a:p>
          <a:p>
            <a:pPr marL="0" marR="0" lvl="0" indent="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None/>
              <a:tabLst/>
              <a:defRPr/>
            </a:pPr>
            <a:endParaRPr kumimoji="0" lang="gsw-FR" sz="2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None/>
              <a:tabLst/>
              <a:defRPr/>
            </a:pPr>
            <a:endParaRPr kumimoji="0" lang="gsw-FR" sz="2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50000"/>
              </a:lnSpc>
              <a:spcBef>
                <a:spcPts val="500"/>
              </a:spcBef>
              <a:spcAft>
                <a:spcPts val="0"/>
              </a:spcAft>
              <a:buClr>
                <a:prstClr val="white"/>
              </a:buClr>
              <a:buSzTx/>
              <a:buFont typeface="Arial" panose="020B0604020202020204" pitchFamily="34" charset="0"/>
              <a:buNone/>
              <a:tabLst/>
              <a:defRPr/>
            </a:pPr>
            <a:r>
              <a:rPr kumimoji="0" lang="gsw-FR" sz="2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PERSPECTIVES REGIONALES</a:t>
            </a:r>
          </a:p>
          <a:p>
            <a:pPr marL="1028700" marR="0" lvl="1" indent="-342900" algn="l" defTabSz="914400" rtl="0" eaLnBrk="1" fontAlgn="auto" latinLnBrk="0" hangingPunct="1">
              <a:lnSpc>
                <a:spcPct val="90000"/>
              </a:lnSpc>
              <a:spcBef>
                <a:spcPts val="500"/>
              </a:spcBef>
              <a:spcAft>
                <a:spcPts val="0"/>
              </a:spcAft>
              <a:buClr>
                <a:srgbClr val="58C3EB"/>
              </a:buClr>
              <a:buSzTx/>
              <a:buFont typeface="Wingdings" panose="05000000000000000000" pitchFamily="2" charset="2"/>
              <a:buChar char="ü"/>
              <a:tabLst/>
              <a:defRPr/>
            </a:pPr>
            <a:r>
              <a:rPr kumimoji="0" lang="gsw-FR" sz="2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Lois et politiques sur l'avortement</a:t>
            </a:r>
          </a:p>
          <a:p>
            <a:pPr marL="1028700" marR="0" lvl="1" indent="-342900" algn="l" defTabSz="914400" rtl="0" eaLnBrk="1" fontAlgn="auto" latinLnBrk="0" hangingPunct="1">
              <a:lnSpc>
                <a:spcPct val="90000"/>
              </a:lnSpc>
              <a:spcBef>
                <a:spcPts val="500"/>
              </a:spcBef>
              <a:spcAft>
                <a:spcPts val="0"/>
              </a:spcAft>
              <a:buClr>
                <a:srgbClr val="58C3EB"/>
              </a:buClr>
              <a:buSzTx/>
              <a:buFont typeface="Wingdings" panose="05000000000000000000" pitchFamily="2" charset="2"/>
              <a:buChar char="ü"/>
              <a:tabLst/>
              <a:defRPr/>
            </a:pPr>
            <a:r>
              <a:rPr kumimoji="0" lang="gsw-FR" sz="2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Conditions pour offrir des services d'avortement sécurisés</a:t>
            </a:r>
          </a:p>
          <a:p>
            <a:pPr marL="1028700" marR="0" lvl="1" indent="-342900" algn="l" defTabSz="914400" rtl="0" eaLnBrk="1" fontAlgn="auto" latinLnBrk="0" hangingPunct="1">
              <a:lnSpc>
                <a:spcPct val="90000"/>
              </a:lnSpc>
              <a:spcBef>
                <a:spcPts val="500"/>
              </a:spcBef>
              <a:spcAft>
                <a:spcPts val="0"/>
              </a:spcAft>
              <a:buClr>
                <a:srgbClr val="58C3EB"/>
              </a:buClr>
              <a:buSzTx/>
              <a:buFont typeface="Wingdings" panose="05000000000000000000" pitchFamily="2" charset="2"/>
              <a:buChar char="ü"/>
              <a:tabLst/>
              <a:defRPr/>
            </a:pPr>
            <a:r>
              <a:rPr kumimoji="0" lang="gsw-FR" sz="2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Complications liées à l'avortement non securisé</a:t>
            </a:r>
          </a:p>
          <a:p>
            <a:pPr marL="1028700" marR="0" lvl="1" indent="-342900" algn="l" defTabSz="914400" rtl="0" eaLnBrk="1" fontAlgn="auto" latinLnBrk="0" hangingPunct="1">
              <a:lnSpc>
                <a:spcPct val="90000"/>
              </a:lnSpc>
              <a:spcBef>
                <a:spcPts val="500"/>
              </a:spcBef>
              <a:spcAft>
                <a:spcPts val="0"/>
              </a:spcAft>
              <a:buClr>
                <a:srgbClr val="58C3EB"/>
              </a:buClr>
              <a:buSzTx/>
              <a:buFont typeface="Wingdings" panose="05000000000000000000" pitchFamily="2" charset="2"/>
              <a:buChar char="ü"/>
              <a:tabLst/>
              <a:defRPr/>
            </a:pPr>
            <a:r>
              <a:rPr kumimoji="0" lang="gsw-FR" sz="2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Obstacles à l'accès des adolescents à des soins d'avortement sûrs</a:t>
            </a:r>
          </a:p>
          <a:p>
            <a:pPr marL="1028700" marR="0" lvl="1" indent="-342900" algn="l" defTabSz="914400" rtl="0" eaLnBrk="1" fontAlgn="auto" latinLnBrk="0" hangingPunct="1">
              <a:lnSpc>
                <a:spcPct val="90000"/>
              </a:lnSpc>
              <a:spcBef>
                <a:spcPts val="500"/>
              </a:spcBef>
              <a:spcAft>
                <a:spcPts val="0"/>
              </a:spcAft>
              <a:buClr>
                <a:srgbClr val="58C3EB"/>
              </a:buClr>
              <a:buSzTx/>
              <a:buFont typeface="Wingdings" panose="05000000000000000000" pitchFamily="2" charset="2"/>
              <a:buChar char="ü"/>
              <a:tabLst/>
              <a:defRPr/>
            </a:pPr>
            <a:r>
              <a:rPr kumimoji="0" lang="gsw-FR" sz="2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Opportunités régionales</a:t>
            </a:r>
          </a:p>
          <a:p>
            <a:pPr marL="1028700" marR="0" lvl="1" indent="-342900" algn="l" defTabSz="914400" rtl="0" eaLnBrk="1" fontAlgn="auto" latinLnBrk="0" hangingPunct="1">
              <a:lnSpc>
                <a:spcPct val="90000"/>
              </a:lnSpc>
              <a:spcBef>
                <a:spcPts val="500"/>
              </a:spcBef>
              <a:spcAft>
                <a:spcPts val="0"/>
              </a:spcAft>
              <a:buClr>
                <a:srgbClr val="58C3EB"/>
              </a:buClr>
              <a:buSzTx/>
              <a:buFont typeface="Wingdings" panose="05000000000000000000" pitchFamily="2" charset="2"/>
              <a:buChar char="ü"/>
              <a:tabLst/>
              <a:defRPr/>
            </a:pPr>
            <a:r>
              <a:rPr kumimoji="0" lang="gsw-FR" sz="2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Principaux messages sur les soins d’avortement sécurisé </a:t>
            </a:r>
          </a:p>
          <a:p>
            <a:pPr marL="0" marR="0" lvl="0" indent="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14153155"/>
      </p:ext>
    </p:extLst>
  </p:cSld>
  <p:clrMapOvr>
    <a:masterClrMapping/>
  </p:clrMapOvr>
  <mc:AlternateContent xmlns:mc="http://schemas.openxmlformats.org/markup-compatibility/2006" xmlns:p14="http://schemas.microsoft.com/office/powerpoint/2010/main">
    <mc:Choice Requires="p14">
      <p:transition spd="slow" p14:dur="2000" advTm="22618"/>
    </mc:Choice>
    <mc:Fallback xmlns="">
      <p:transition spd="slow" advTm="2261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0501" y="2038141"/>
            <a:ext cx="3584177" cy="1821720"/>
          </a:xfrm>
        </p:spPr>
        <p:txBody>
          <a:bodyPr/>
          <a:lstStyle/>
          <a:p>
            <a:pPr algn="ctr"/>
            <a:r>
              <a:rPr lang="fr-FR" sz="2400" dirty="0">
                <a:latin typeface="Arial Black" panose="020B0A04020102020204" pitchFamily="34" charset="0"/>
              </a:rPr>
              <a:t>OBSTACLES À L'ACCÈS DES ADOLESCENTS À DES SOINS D'AVORTEMENT SÛRS</a:t>
            </a:r>
            <a:br>
              <a:rPr lang="fr-FR" sz="3200" dirty="0">
                <a:latin typeface="Arial Black" panose="020B0A04020102020204" pitchFamily="34" charset="0"/>
              </a:rPr>
            </a:br>
            <a:endParaRPr lang="fr-FR" sz="32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474720" y="765810"/>
            <a:ext cx="8401049" cy="5634989"/>
          </a:xfrm>
        </p:spPr>
        <p:txBody>
          <a:bodyPr/>
          <a:lstStyle/>
          <a:p>
            <a:pPr marL="514350" indent="-514350" defTabSz="457189">
              <a:buClr>
                <a:srgbClr val="58C3EB"/>
              </a:buClr>
              <a:buFont typeface="+mj-lt"/>
              <a:buAutoNum type="romanUcPeriod" startAt="3"/>
              <a:defRPr/>
            </a:pPr>
            <a:r>
              <a:rPr lang="fr-FR" b="1" dirty="0">
                <a:solidFill>
                  <a:srgbClr val="FF0000"/>
                </a:solidFill>
              </a:rPr>
              <a:t>Stigmatisation associée à l'avortement : </a:t>
            </a:r>
            <a:r>
              <a:rPr lang="fr-FR" dirty="0">
                <a:solidFill>
                  <a:prstClr val="black"/>
                </a:solidFill>
              </a:rPr>
              <a:t>il existe une perception selon laquelle l'amélioration de l'accès à des services d'avortement sûrs augmentera le taux d'avortement.</a:t>
            </a:r>
            <a:r>
              <a:rPr lang="fr-FR" baseline="30000" dirty="0">
                <a:solidFill>
                  <a:prstClr val="black"/>
                </a:solidFill>
              </a:rPr>
              <a:t>17</a:t>
            </a:r>
            <a:endParaRPr lang="fr-FR" b="1" dirty="0">
              <a:solidFill>
                <a:srgbClr val="FF0000"/>
              </a:solidFill>
            </a:endParaRPr>
          </a:p>
          <a:p>
            <a:pPr marL="514350" lvl="0" indent="-514350" defTabSz="457189">
              <a:buClr>
                <a:srgbClr val="58C3EB"/>
              </a:buClr>
              <a:buFont typeface="+mj-lt"/>
              <a:buAutoNum type="romanUcPeriod" startAt="4"/>
              <a:defRPr/>
            </a:pPr>
            <a:r>
              <a:rPr lang="fr-FR" b="1" dirty="0">
                <a:solidFill>
                  <a:srgbClr val="FF0000"/>
                </a:solidFill>
              </a:rPr>
              <a:t>Manque d'engagement politique : </a:t>
            </a:r>
            <a:r>
              <a:rPr lang="fr-FR" dirty="0">
                <a:solidFill>
                  <a:prstClr val="black"/>
                </a:solidFill>
              </a:rPr>
              <a:t>les politiques s'abstiennent de s'engager dans les efforts visant à étendre et à moderniser l'offre de soins d'avortement sans risqué.</a:t>
            </a:r>
            <a:r>
              <a:rPr lang="fr-FR" baseline="30000" dirty="0">
                <a:solidFill>
                  <a:prstClr val="black"/>
                </a:solidFill>
              </a:rPr>
              <a:t>17</a:t>
            </a:r>
            <a:endParaRPr lang="fr-FR" dirty="0">
              <a:solidFill>
                <a:prstClr val="black"/>
              </a:solidFill>
            </a:endParaRPr>
          </a:p>
          <a:p>
            <a:pPr marL="514338" lvl="0" indent="-514338" defTabSz="457189">
              <a:buClr>
                <a:srgbClr val="58C3EB"/>
              </a:buClr>
              <a:buFont typeface="+mj-lt"/>
              <a:buAutoNum type="romanUcPeriod" startAt="4"/>
              <a:defRPr/>
            </a:pPr>
            <a:r>
              <a:rPr lang="fr-FR" b="1" dirty="0">
                <a:solidFill>
                  <a:srgbClr val="FF0000"/>
                </a:solidFill>
              </a:rPr>
              <a:t>Choix et compétence du prestataire de services : </a:t>
            </a:r>
            <a:r>
              <a:rPr lang="fr-FR" dirty="0">
                <a:solidFill>
                  <a:prstClr val="black"/>
                </a:solidFill>
              </a:rPr>
              <a:t>le manque de disponibilité des prestataires de services préférés et le manque de convivialité des prestataires existants découragent de nombreuses jeunes filles de rechercher des soins d'avortement sûrs. Par exemple, En 2008, les praticiens les plus sollicités ont été les praticiens traditionnels: ils ont été à l’origine de 41% des avortements au Burkina Faso. Dans 23 % des cas, c’est la femme elle-même qui a mis fin à sa grossesse.</a:t>
            </a:r>
            <a:r>
              <a:rPr lang="fr-FR" baseline="30000" dirty="0">
                <a:solidFill>
                  <a:prstClr val="black"/>
                </a:solidFill>
              </a:rPr>
              <a:t>18</a:t>
            </a:r>
          </a:p>
          <a:p>
            <a:pPr marL="514338" lvl="0" indent="-514338" defTabSz="457189">
              <a:buClr>
                <a:srgbClr val="58C3EB"/>
              </a:buClr>
              <a:buFont typeface="+mj-lt"/>
              <a:buAutoNum type="romanUcPeriod" startAt="4"/>
              <a:defRPr/>
            </a:pPr>
            <a:r>
              <a:rPr lang="fr-FR" b="1" dirty="0">
                <a:solidFill>
                  <a:srgbClr val="FF0000"/>
                </a:solidFill>
              </a:rPr>
              <a:t>Les contextes humanitaires : </a:t>
            </a:r>
            <a:r>
              <a:rPr lang="fr-FR" dirty="0">
                <a:solidFill>
                  <a:prstClr val="black"/>
                </a:solidFill>
              </a:rPr>
              <a:t>les conflits politiques dans divers pays augmentent la vulnérabilité des adolescents aux grossesses non planifiées et donc leur besoin éventuel de services d'avortement.</a:t>
            </a:r>
          </a:p>
        </p:txBody>
      </p:sp>
    </p:spTree>
    <p:extLst>
      <p:ext uri="{BB962C8B-B14F-4D97-AF65-F5344CB8AC3E}">
        <p14:creationId xmlns:p14="http://schemas.microsoft.com/office/powerpoint/2010/main" val="2718297669"/>
      </p:ext>
    </p:extLst>
  </p:cSld>
  <p:clrMapOvr>
    <a:masterClrMapping/>
  </p:clrMapOvr>
  <mc:AlternateContent xmlns:mc="http://schemas.openxmlformats.org/markup-compatibility/2006" xmlns:p14="http://schemas.microsoft.com/office/powerpoint/2010/main">
    <mc:Choice Requires="p14">
      <p:transition spd="slow" p14:dur="2000" advTm="40920"/>
    </mc:Choice>
    <mc:Fallback xmlns="">
      <p:transition spd="slow" advTm="4092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160021" y="2518201"/>
            <a:ext cx="4089456" cy="1821720"/>
          </a:xfrm>
        </p:spPr>
        <p:txBody>
          <a:bodyPr/>
          <a:lstStyle/>
          <a:p>
            <a:pPr algn="ctr"/>
            <a:r>
              <a:rPr lang="fr-FR" sz="3200" dirty="0">
                <a:latin typeface="Arial Black" panose="020B0A04020102020204" pitchFamily="34" charset="0"/>
              </a:rPr>
              <a:t>OPPORTUNITÉS </a:t>
            </a:r>
            <a:br>
              <a:rPr lang="fr-FR" sz="3200" dirty="0">
                <a:latin typeface="Arial Black" panose="020B0A04020102020204" pitchFamily="34" charset="0"/>
              </a:rPr>
            </a:br>
            <a:br>
              <a:rPr lang="fr-FR" sz="3200" dirty="0">
                <a:latin typeface="Arial Black" panose="020B0A04020102020204" pitchFamily="34" charset="0"/>
              </a:rPr>
            </a:br>
            <a:endParaRPr lang="fr-FR" sz="28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389120" y="792271"/>
            <a:ext cx="7395210" cy="5111572"/>
          </a:xfrm>
        </p:spPr>
        <p:txBody>
          <a:bodyPr/>
          <a:lstStyle/>
          <a:p>
            <a:pPr marL="0" indent="0">
              <a:buNone/>
            </a:pPr>
            <a:endParaRPr lang="fr-FR" b="1" dirty="0">
              <a:solidFill>
                <a:srgbClr val="FF0000"/>
              </a:solidFill>
            </a:endParaRPr>
          </a:p>
          <a:p>
            <a:pPr marL="0" indent="0">
              <a:buNone/>
            </a:pPr>
            <a:r>
              <a:rPr lang="fr-FR" b="1" dirty="0">
                <a:solidFill>
                  <a:srgbClr val="FF0000"/>
                </a:solidFill>
              </a:rPr>
              <a:t>Mise en œuvre du guide de l'OMS sur les autosoins : </a:t>
            </a:r>
          </a:p>
          <a:p>
            <a:pPr marL="0" indent="0">
              <a:buNone/>
            </a:pPr>
            <a:r>
              <a:rPr lang="fr-FR" dirty="0"/>
              <a:t>Elle permettra une évolution vers la lutte contre la stigmatisation et les problèmes de confidentialité en supprimant le besoin d'une personne intermédiaire, du personnel du soin de santé (PSS).</a:t>
            </a:r>
          </a:p>
          <a:p>
            <a:pPr marL="0" indent="0">
              <a:buNone/>
            </a:pPr>
            <a:endParaRPr lang="fr-FR" dirty="0"/>
          </a:p>
          <a:p>
            <a:pPr marL="0" indent="0">
              <a:buNone/>
            </a:pPr>
            <a:r>
              <a:rPr lang="fr-FR" b="1" dirty="0">
                <a:solidFill>
                  <a:srgbClr val="FF0000"/>
                </a:solidFill>
              </a:rPr>
              <a:t>Les technologies numériques : </a:t>
            </a:r>
          </a:p>
          <a:p>
            <a:pPr marL="0" indent="0">
              <a:buNone/>
            </a:pPr>
            <a:r>
              <a:rPr lang="fr-FR" dirty="0"/>
              <a:t>Offrir des possibilités de soutien et de conseil, voire de soins en cas d'avortement à travers les réseaux sociaux et les autres applications numériques.</a:t>
            </a:r>
          </a:p>
          <a:p>
            <a:pPr marL="0" indent="0" defTabSz="457189">
              <a:buNone/>
              <a:defRPr/>
            </a:pPr>
            <a:endParaRPr lang="fr-FR" dirty="0">
              <a:solidFill>
                <a:prstClr val="black"/>
              </a:solidFill>
            </a:endParaRPr>
          </a:p>
        </p:txBody>
      </p:sp>
    </p:spTree>
    <p:extLst>
      <p:ext uri="{BB962C8B-B14F-4D97-AF65-F5344CB8AC3E}">
        <p14:creationId xmlns:p14="http://schemas.microsoft.com/office/powerpoint/2010/main" val="1138318732"/>
      </p:ext>
    </p:extLst>
  </p:cSld>
  <p:clrMapOvr>
    <a:masterClrMapping/>
  </p:clrMapOvr>
  <mc:AlternateContent xmlns:mc="http://schemas.openxmlformats.org/markup-compatibility/2006" xmlns:p14="http://schemas.microsoft.com/office/powerpoint/2010/main">
    <mc:Choice Requires="p14">
      <p:transition spd="slow" p14:dur="2000" advTm="60747"/>
    </mc:Choice>
    <mc:Fallback xmlns="">
      <p:transition spd="slow" advTm="6074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308611" y="2232451"/>
            <a:ext cx="3746556" cy="1821720"/>
          </a:xfrm>
        </p:spPr>
        <p:txBody>
          <a:bodyPr/>
          <a:lstStyle/>
          <a:p>
            <a:pPr lvl="0" algn="ctr" defTabSz="457200">
              <a:lnSpc>
                <a:spcPct val="100000"/>
              </a:lnSpc>
              <a:spcBef>
                <a:spcPts val="0"/>
              </a:spcBef>
              <a:defRPr/>
            </a:pPr>
            <a:r>
              <a:rPr lang="fr-FR" sz="3600" dirty="0">
                <a:solidFill>
                  <a:srgbClr val="E62D74"/>
                </a:solidFill>
              </a:rPr>
              <a:t>INITIATIVE RÉGIONALE 1</a:t>
            </a:r>
            <a:br>
              <a:rPr lang="fr-FR" sz="3600" dirty="0"/>
            </a:br>
            <a:r>
              <a:rPr lang="fr-FR" sz="3600" dirty="0"/>
              <a:t>le SAAF 1/2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377564" y="792271"/>
            <a:ext cx="7357235" cy="5111572"/>
          </a:xfrm>
        </p:spPr>
        <p:txBody>
          <a:bodyPr/>
          <a:lstStyle/>
          <a:p>
            <a:pPr marL="0" indent="0" algn="ctr">
              <a:buNone/>
            </a:pPr>
            <a:r>
              <a:rPr lang="fr-FR" sz="2800" b="1" dirty="0">
                <a:solidFill>
                  <a:srgbClr val="58C3EB"/>
                </a:solidFill>
                <a:ea typeface="+mj-ea"/>
              </a:rPr>
              <a:t>Safe Abortion Action </a:t>
            </a:r>
            <a:r>
              <a:rPr lang="fr-FR" sz="2800" b="1" dirty="0" err="1">
                <a:solidFill>
                  <a:srgbClr val="58C3EB"/>
                </a:solidFill>
                <a:ea typeface="+mj-ea"/>
              </a:rPr>
              <a:t>Fund</a:t>
            </a:r>
            <a:r>
              <a:rPr lang="fr-FR" sz="2800" b="1" dirty="0">
                <a:solidFill>
                  <a:srgbClr val="58C3EB"/>
                </a:solidFill>
                <a:ea typeface="+mj-ea"/>
              </a:rPr>
              <a:t> (SAAF)</a:t>
            </a:r>
          </a:p>
          <a:p>
            <a:pPr marL="0" indent="0">
              <a:buNone/>
            </a:pPr>
            <a:endParaRPr lang="fr-FR" b="1" dirty="0">
              <a:solidFill>
                <a:schemeClr val="bg1"/>
              </a:solidFill>
              <a:ea typeface="+mj-ea"/>
            </a:endParaRPr>
          </a:p>
          <a:p>
            <a:pPr>
              <a:buClr>
                <a:srgbClr val="58C3EB"/>
              </a:buClr>
            </a:pPr>
            <a:r>
              <a:rPr lang="fr-FR" dirty="0"/>
              <a:t>Le Fonds d'action pour l'avortement sans risque (SAAF) a été créé en 2006, en réponse à la règle du bâillon mondial du gouvernement américain, en tant que mécanisme multi-bailleurs de fonds pour soutenir les programmes mondiaux liés à l'avortement.</a:t>
            </a:r>
            <a:r>
              <a:rPr lang="fr-FR" baseline="30000" dirty="0">
                <a:solidFill>
                  <a:prstClr val="black"/>
                </a:solidFill>
              </a:rPr>
              <a:t> 19</a:t>
            </a:r>
            <a:endParaRPr lang="fr-FR" dirty="0"/>
          </a:p>
          <a:p>
            <a:pPr marL="0" indent="0">
              <a:buNone/>
            </a:pPr>
            <a:endParaRPr lang="fr-FR" dirty="0"/>
          </a:p>
          <a:p>
            <a:pPr>
              <a:buClr>
                <a:srgbClr val="58C3EB"/>
              </a:buClr>
            </a:pPr>
            <a:r>
              <a:rPr lang="fr-FR" dirty="0"/>
              <a:t>Hébergé par l'IPPF, le SAAF offre de petites subventions aux organisations locales qui encouragent l'avortement sécurisé et préviennent les avortements à risque par le plaidoyer et la sensibilisation, la prestation de services et les activités de recherche, et soutient de tels projets depuis plus d'une décennie.</a:t>
            </a:r>
            <a:r>
              <a:rPr lang="fr-FR" baseline="30000" dirty="0">
                <a:solidFill>
                  <a:prstClr val="black"/>
                </a:solidFill>
              </a:rPr>
              <a:t> 19</a:t>
            </a:r>
            <a:endParaRPr lang="fr-FR" dirty="0"/>
          </a:p>
          <a:p>
            <a:pPr algn="just"/>
            <a:endParaRPr lang="fr-FR" dirty="0"/>
          </a:p>
        </p:txBody>
      </p:sp>
    </p:spTree>
    <p:extLst>
      <p:ext uri="{BB962C8B-B14F-4D97-AF65-F5344CB8AC3E}">
        <p14:creationId xmlns:p14="http://schemas.microsoft.com/office/powerpoint/2010/main" val="1817864987"/>
      </p:ext>
    </p:extLst>
  </p:cSld>
  <p:clrMapOvr>
    <a:masterClrMapping/>
  </p:clrMapOvr>
  <mc:AlternateContent xmlns:mc="http://schemas.openxmlformats.org/markup-compatibility/2006" xmlns:p14="http://schemas.microsoft.com/office/powerpoint/2010/main">
    <mc:Choice Requires="p14">
      <p:transition spd="slow" p14:dur="2000" advTm="33263"/>
    </mc:Choice>
    <mc:Fallback xmlns="">
      <p:transition spd="slow" advTm="33263"/>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a:off x="228600" y="295275"/>
            <a:ext cx="6769100" cy="1187450"/>
          </a:xfrm>
          <a:prstGeom prst="rect">
            <a:avLst/>
          </a:prstGeom>
        </p:spPr>
        <p:txBody>
          <a:bodyPr/>
          <a:lstStyle/>
          <a:p>
            <a:pPr lvl="0" algn="ctr" defTabSz="457200">
              <a:lnSpc>
                <a:spcPct val="100000"/>
              </a:lnSpc>
              <a:spcBef>
                <a:spcPts val="0"/>
              </a:spcBef>
              <a:defRPr/>
            </a:pPr>
            <a:r>
              <a:rPr lang="fr-FR" sz="3600" dirty="0">
                <a:solidFill>
                  <a:srgbClr val="0070C0"/>
                </a:solidFill>
              </a:rPr>
              <a:t>INITIATIVE RÉGIONALE 1</a:t>
            </a:r>
            <a:br>
              <a:rPr lang="fr-FR" sz="3600" dirty="0">
                <a:solidFill>
                  <a:srgbClr val="58C3EB"/>
                </a:solidFill>
              </a:rPr>
            </a:br>
            <a:r>
              <a:rPr lang="fr-FR" sz="3600" dirty="0"/>
              <a:t>le SAAF 2/2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7483738" y="318421"/>
            <a:ext cx="4464204" cy="6221275"/>
          </a:xfrm>
          <a:prstGeom prst="rect">
            <a:avLst/>
          </a:prstGeom>
          <a:solidFill>
            <a:schemeClr val="bg1"/>
          </a:solidFill>
        </p:spPr>
        <p:txBody>
          <a:bodyPr/>
          <a:lstStyle/>
          <a:p>
            <a:pPr marL="0" indent="0" algn="ctr">
              <a:buNone/>
            </a:pPr>
            <a:r>
              <a:rPr lang="fr-FR" sz="2400" b="1" dirty="0">
                <a:solidFill>
                  <a:srgbClr val="E62D5B"/>
                </a:solidFill>
                <a:ea typeface="+mj-ea"/>
              </a:rPr>
              <a:t>Safe Abortion Action </a:t>
            </a:r>
            <a:r>
              <a:rPr lang="fr-FR" sz="2400" b="1" dirty="0" err="1">
                <a:solidFill>
                  <a:srgbClr val="E62D5B"/>
                </a:solidFill>
                <a:ea typeface="+mj-ea"/>
              </a:rPr>
              <a:t>Fund</a:t>
            </a:r>
            <a:r>
              <a:rPr lang="fr-FR" sz="2400" b="1" dirty="0">
                <a:solidFill>
                  <a:srgbClr val="E62D5B"/>
                </a:solidFill>
                <a:ea typeface="+mj-ea"/>
              </a:rPr>
              <a:t> (SAAF)</a:t>
            </a:r>
          </a:p>
          <a:p>
            <a:pPr marL="342900" indent="-342900">
              <a:buClr>
                <a:schemeClr val="bg1"/>
              </a:buClr>
              <a:buFont typeface="Arial" panose="020B0604020202020204" pitchFamily="34" charset="0"/>
              <a:buChar char="•"/>
            </a:pPr>
            <a:r>
              <a:rPr lang="fr-FR" sz="2000" dirty="0"/>
              <a:t>SAAF Appuie les associations membres et non affiliées à l'IPPF. </a:t>
            </a:r>
          </a:p>
          <a:p>
            <a:pPr marL="342900" indent="-342900">
              <a:buClr>
                <a:schemeClr val="bg1"/>
              </a:buClr>
              <a:buFont typeface="Arial" panose="020B0604020202020204" pitchFamily="34" charset="0"/>
              <a:buChar char="•"/>
            </a:pPr>
            <a:r>
              <a:rPr lang="fr-FR" sz="2000" dirty="0"/>
              <a:t>En fin 2016, la SAAF avait offert un financement de 43 millions de dollars américains à 188 projets dans plus de 62 pays dont le Bénin. </a:t>
            </a:r>
          </a:p>
          <a:p>
            <a:pPr marL="342900" indent="-342900">
              <a:buClr>
                <a:schemeClr val="bg1"/>
              </a:buClr>
              <a:buFont typeface="Arial" panose="020B0604020202020204" pitchFamily="34" charset="0"/>
              <a:buChar char="•"/>
            </a:pPr>
            <a:r>
              <a:rPr lang="fr-FR" sz="2000" dirty="0"/>
              <a:t>Le SAAF se concentre sur les besoins des femmes et des filles marginalisées et vulnérables. </a:t>
            </a:r>
          </a:p>
          <a:p>
            <a:pPr marL="342900" indent="-342900">
              <a:buClr>
                <a:schemeClr val="bg1"/>
              </a:buClr>
              <a:buFont typeface="Arial" panose="020B0604020202020204" pitchFamily="34" charset="0"/>
              <a:buChar char="•"/>
            </a:pPr>
            <a:r>
              <a:rPr lang="fr-FR" sz="2000" dirty="0"/>
              <a:t>Le SAAF travaille à déstigmatiser l'avortement et à légitimer le débat sur l'avortement.</a:t>
            </a:r>
          </a:p>
          <a:p>
            <a:pPr marL="0" indent="0" defTabSz="457189">
              <a:buNone/>
              <a:defRPr/>
            </a:pPr>
            <a:endParaRPr lang="fr-FR" sz="2000" dirty="0"/>
          </a:p>
        </p:txBody>
      </p:sp>
      <p:pic>
        <p:nvPicPr>
          <p:cNvPr id="5" name="Image 4">
            <a:hlinkClick r:id="rId3"/>
            <a:extLst>
              <a:ext uri="{FF2B5EF4-FFF2-40B4-BE49-F238E27FC236}">
                <a16:creationId xmlns:a16="http://schemas.microsoft.com/office/drawing/2014/main" id="{93B40D29-6434-91A1-9180-D2C8B75A2418}"/>
              </a:ext>
            </a:extLst>
          </p:cNvPr>
          <p:cNvPicPr>
            <a:picLocks noChangeAspect="1"/>
          </p:cNvPicPr>
          <p:nvPr/>
        </p:nvPicPr>
        <p:blipFill>
          <a:blip r:embed="rId4"/>
          <a:stretch>
            <a:fillRect/>
          </a:stretch>
        </p:blipFill>
        <p:spPr>
          <a:xfrm>
            <a:off x="278781" y="1706137"/>
            <a:ext cx="7170234" cy="4612385"/>
          </a:xfrm>
          <a:prstGeom prst="rect">
            <a:avLst/>
          </a:prstGeom>
        </p:spPr>
      </p:pic>
    </p:spTree>
    <p:extLst>
      <p:ext uri="{BB962C8B-B14F-4D97-AF65-F5344CB8AC3E}">
        <p14:creationId xmlns:p14="http://schemas.microsoft.com/office/powerpoint/2010/main" val="2241286678"/>
      </p:ext>
    </p:extLst>
  </p:cSld>
  <p:clrMapOvr>
    <a:masterClrMapping/>
  </p:clrMapOvr>
  <mc:AlternateContent xmlns:mc="http://schemas.openxmlformats.org/markup-compatibility/2006" xmlns:p14="http://schemas.microsoft.com/office/powerpoint/2010/main">
    <mc:Choice Requires="p14">
      <p:transition spd="slow" p14:dur="2000" advTm="44787"/>
    </mc:Choice>
    <mc:Fallback xmlns="">
      <p:transition spd="slow" advTm="4478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BA63ECB-86CC-F010-D0E6-C636CBE4896D}"/>
              </a:ext>
            </a:extLst>
          </p:cNvPr>
          <p:cNvPicPr>
            <a:picLocks noChangeAspect="1"/>
          </p:cNvPicPr>
          <p:nvPr/>
        </p:nvPicPr>
        <p:blipFill>
          <a:blip r:embed="rId3"/>
          <a:stretch>
            <a:fillRect/>
          </a:stretch>
        </p:blipFill>
        <p:spPr>
          <a:xfrm>
            <a:off x="291790" y="322077"/>
            <a:ext cx="11608420" cy="5576494"/>
          </a:xfrm>
          <a:prstGeom prst="rect">
            <a:avLst/>
          </a:prstGeom>
        </p:spPr>
      </p:pic>
    </p:spTree>
    <p:extLst>
      <p:ext uri="{BB962C8B-B14F-4D97-AF65-F5344CB8AC3E}">
        <p14:creationId xmlns:p14="http://schemas.microsoft.com/office/powerpoint/2010/main" val="1069094123"/>
      </p:ext>
    </p:extLst>
  </p:cSld>
  <p:clrMapOvr>
    <a:masterClrMapping/>
  </p:clrMapOvr>
  <mc:AlternateContent xmlns:mc="http://schemas.openxmlformats.org/markup-compatibility/2006" xmlns:p14="http://schemas.microsoft.com/office/powerpoint/2010/main">
    <mc:Choice Requires="p14">
      <p:transition spd="slow" p14:dur="2000" advTm="11896"/>
    </mc:Choice>
    <mc:Fallback xmlns="">
      <p:transition spd="slow" advTm="11896"/>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365761" y="1592370"/>
            <a:ext cx="3918006" cy="4408379"/>
          </a:xfrm>
        </p:spPr>
        <p:txBody>
          <a:bodyPr/>
          <a:lstStyle/>
          <a:p>
            <a:pPr lvl="0" algn="ctr" defTabSz="457200">
              <a:lnSpc>
                <a:spcPct val="100000"/>
              </a:lnSpc>
              <a:spcBef>
                <a:spcPts val="0"/>
              </a:spcBef>
              <a:defRPr/>
            </a:pPr>
            <a:r>
              <a:rPr lang="fr-FR" sz="3600" dirty="0">
                <a:solidFill>
                  <a:srgbClr val="E62D74"/>
                </a:solidFill>
              </a:rPr>
              <a:t>INITIATIVE RÉGIONALE 2</a:t>
            </a:r>
            <a:br>
              <a:rPr lang="fr-FR" sz="3600" dirty="0"/>
            </a:br>
            <a:r>
              <a:rPr lang="fr-FR" sz="2800" dirty="0"/>
              <a:t>le réseau régional pour l’avortement sécurisé en Afrique francophone 1/2</a:t>
            </a:r>
            <a:endParaRPr lang="fr-FR" sz="3600" dirty="0"/>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526154" y="792271"/>
            <a:ext cx="7300085" cy="5111572"/>
          </a:xfrm>
        </p:spPr>
        <p:txBody>
          <a:bodyPr/>
          <a:lstStyle/>
          <a:p>
            <a:pPr marL="0" indent="0" algn="ctr">
              <a:buNone/>
            </a:pPr>
            <a:r>
              <a:rPr lang="fr-FR" sz="2400" b="1" dirty="0">
                <a:solidFill>
                  <a:srgbClr val="58C3EB"/>
                </a:solidFill>
                <a:ea typeface="+mj-ea"/>
              </a:rPr>
              <a:t>Centre ODAS (Organisation pour le Dialogue pour l’Avortement Sécurisé)</a:t>
            </a:r>
          </a:p>
          <a:p>
            <a:pPr marL="0" indent="0" algn="ctr">
              <a:buNone/>
            </a:pPr>
            <a:endParaRPr lang="fr-FR" sz="2400" b="1" dirty="0">
              <a:solidFill>
                <a:srgbClr val="58C3EB"/>
              </a:solidFill>
              <a:ea typeface="+mj-ea"/>
            </a:endParaRPr>
          </a:p>
          <a:p>
            <a:pPr marL="0" indent="0" algn="ctr">
              <a:buNone/>
            </a:pPr>
            <a:endParaRPr lang="fr-FR" b="1" dirty="0">
              <a:ea typeface="+mj-ea"/>
            </a:endParaRPr>
          </a:p>
          <a:p>
            <a:pPr marL="0" indent="0" algn="ctr">
              <a:buNone/>
            </a:pPr>
            <a:endParaRPr lang="fr-FR" b="1" dirty="0">
              <a:solidFill>
                <a:schemeClr val="bg1"/>
              </a:solidFill>
              <a:ea typeface="+mj-ea"/>
            </a:endParaRPr>
          </a:p>
          <a:p>
            <a:pPr marL="0" indent="0" algn="ctr">
              <a:buNone/>
            </a:pPr>
            <a:endParaRPr lang="fr-FR" b="1" dirty="0">
              <a:solidFill>
                <a:schemeClr val="bg1"/>
              </a:solidFill>
              <a:ea typeface="+mj-ea"/>
            </a:endParaRPr>
          </a:p>
          <a:p>
            <a:pPr>
              <a:buClr>
                <a:srgbClr val="58C3EB"/>
              </a:buClr>
            </a:pPr>
            <a:r>
              <a:rPr lang="fr-FR" dirty="0"/>
              <a:t>Le Centre fourni un soutien technique et opérationnel au mouvement. </a:t>
            </a:r>
          </a:p>
          <a:p>
            <a:pPr>
              <a:buClr>
                <a:srgbClr val="58C3EB"/>
              </a:buClr>
            </a:pPr>
            <a:r>
              <a:rPr lang="fr-FR" dirty="0"/>
              <a:t>Offre des possibilités de formation, en partageant les meilleures pratiques, en coordonnant les stratégies et en mobilisant des fonds – afin de donner aux membres les moyens de poursuivre un programme régional ambitieux qui élargira l’accès à l’avortement dans la région. </a:t>
            </a:r>
          </a:p>
          <a:p>
            <a:pPr>
              <a:buClr>
                <a:srgbClr val="58C3EB"/>
              </a:buClr>
            </a:pPr>
            <a:r>
              <a:rPr lang="fr-FR" dirty="0" err="1"/>
              <a:t>Ipas</a:t>
            </a:r>
            <a:r>
              <a:rPr lang="fr-FR" dirty="0"/>
              <a:t> est l’hôte fondateur du Centre et du Réseau ODAS. </a:t>
            </a:r>
          </a:p>
        </p:txBody>
      </p:sp>
      <p:pic>
        <p:nvPicPr>
          <p:cNvPr id="1025" name="Picture 1">
            <a:extLst>
              <a:ext uri="{FF2B5EF4-FFF2-40B4-BE49-F238E27FC236}">
                <a16:creationId xmlns:a16="http://schemas.microsoft.com/office/drawing/2014/main" id="{B69D79D0-13C2-A88F-9346-43789A7ED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2148" y="1604251"/>
            <a:ext cx="2730500" cy="11144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5E5B5455-37B5-DCE4-8A11-3E62BA2E39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2648" y="1604251"/>
            <a:ext cx="2130866" cy="111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788697"/>
      </p:ext>
    </p:extLst>
  </p:cSld>
  <p:clrMapOvr>
    <a:masterClrMapping/>
  </p:clrMapOvr>
  <mc:AlternateContent xmlns:mc="http://schemas.openxmlformats.org/markup-compatibility/2006" xmlns:p14="http://schemas.microsoft.com/office/powerpoint/2010/main">
    <mc:Choice Requires="p14">
      <p:transition spd="slow" p14:dur="2000" advTm="35188"/>
    </mc:Choice>
    <mc:Fallback xmlns="">
      <p:transition spd="slow" advTm="35188"/>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20DFBB-DA1C-6C3E-9AD4-92481BE975A7}"/>
              </a:ext>
            </a:extLst>
          </p:cNvPr>
          <p:cNvSpPr>
            <a:spLocks noGrp="1"/>
          </p:cNvSpPr>
          <p:nvPr>
            <p:ph type="title"/>
          </p:nvPr>
        </p:nvSpPr>
        <p:spPr>
          <a:xfrm>
            <a:off x="297181" y="1855260"/>
            <a:ext cx="3986586" cy="4008329"/>
          </a:xfrm>
        </p:spPr>
        <p:txBody>
          <a:bodyPr/>
          <a:lstStyle/>
          <a:p>
            <a:pPr lvl="0" algn="ctr" defTabSz="457200">
              <a:lnSpc>
                <a:spcPct val="100000"/>
              </a:lnSpc>
              <a:spcBef>
                <a:spcPts val="0"/>
              </a:spcBef>
              <a:defRPr/>
            </a:pPr>
            <a:r>
              <a:rPr lang="fr-FR" sz="3600" dirty="0">
                <a:solidFill>
                  <a:srgbClr val="E62D74"/>
                </a:solidFill>
              </a:rPr>
              <a:t>INITIATIVE RÉGIONALE 2</a:t>
            </a:r>
            <a:br>
              <a:rPr lang="fr-FR" sz="3600" dirty="0"/>
            </a:br>
            <a:r>
              <a:rPr lang="fr-FR" sz="2800" dirty="0"/>
              <a:t>le réseau régional pour l’avortement sécurisé en Afrique francophone 2/2</a:t>
            </a:r>
            <a:endParaRPr lang="fr-FR" sz="3600" dirty="0"/>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377690" y="792271"/>
            <a:ext cx="7372349" cy="5111572"/>
          </a:xfrm>
        </p:spPr>
        <p:txBody>
          <a:bodyPr/>
          <a:lstStyle/>
          <a:p>
            <a:pPr marL="0" indent="0" algn="ctr">
              <a:buNone/>
            </a:pPr>
            <a:endParaRPr lang="fr-FR" b="1" dirty="0">
              <a:ea typeface="+mj-ea"/>
            </a:endParaRPr>
          </a:p>
          <a:p>
            <a:pPr marL="0" indent="0" algn="ctr">
              <a:buNone/>
            </a:pPr>
            <a:endParaRPr lang="fr-FR" b="1" dirty="0">
              <a:ea typeface="+mj-ea"/>
            </a:endParaRPr>
          </a:p>
          <a:p>
            <a:pPr marL="0" indent="0" algn="ctr">
              <a:buNone/>
            </a:pPr>
            <a:endParaRPr lang="fr-FR" b="1" dirty="0">
              <a:ea typeface="+mj-ea"/>
            </a:endParaRPr>
          </a:p>
          <a:p>
            <a:pPr marL="0" indent="0" algn="ctr">
              <a:buNone/>
            </a:pPr>
            <a:r>
              <a:rPr lang="fr-FR" b="1" dirty="0">
                <a:ea typeface="+mj-ea"/>
              </a:rPr>
              <a:t> </a:t>
            </a:r>
          </a:p>
          <a:p>
            <a:pPr marL="0" indent="0" algn="ctr">
              <a:buNone/>
            </a:pPr>
            <a:r>
              <a:rPr lang="fr-FR" b="1" dirty="0">
                <a:solidFill>
                  <a:srgbClr val="C00000"/>
                </a:solidFill>
                <a:ea typeface="+mj-ea"/>
              </a:rPr>
              <a:t>Un effort innovant visant à renforcer le mouvement pour l’avortement sécurisé en Afrique francophone.</a:t>
            </a:r>
          </a:p>
          <a:p>
            <a:pPr>
              <a:buClr>
                <a:srgbClr val="58C3EB"/>
              </a:buClr>
            </a:pPr>
            <a:r>
              <a:rPr lang="fr-FR" dirty="0"/>
              <a:t>Un réseau constitué des représentants de gouvernements, des prestataires de santé, des groupes de jeunes, des réseaux féministes, des associations professionnelles et des organisations non gouvernementales.</a:t>
            </a:r>
          </a:p>
          <a:p>
            <a:pPr>
              <a:buClr>
                <a:srgbClr val="58C3EB"/>
              </a:buClr>
            </a:pPr>
            <a:r>
              <a:rPr lang="fr-FR" dirty="0"/>
              <a:t>Le Centre réuni tous les acteurs au sein d’un réseau couvrant le Bénin, le Burkina Faso, la Côte d’Ivoire, la Guinée, le Mali, la Mauritanie, le Niger, le Sénégal, le Togo et la République démocratique du Congo.</a:t>
            </a:r>
          </a:p>
          <a:p>
            <a:pPr marL="0" indent="0" defTabSz="457189">
              <a:buNone/>
              <a:defRPr/>
            </a:pPr>
            <a:endParaRPr lang="fr-FR" dirty="0"/>
          </a:p>
        </p:txBody>
      </p:sp>
      <p:pic>
        <p:nvPicPr>
          <p:cNvPr id="4" name="Picture 1">
            <a:extLst>
              <a:ext uri="{FF2B5EF4-FFF2-40B4-BE49-F238E27FC236}">
                <a16:creationId xmlns:a16="http://schemas.microsoft.com/office/drawing/2014/main" id="{34CFE5FD-E79F-27D1-B514-37C33B14C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119" y="948132"/>
            <a:ext cx="2730500" cy="10874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836806C1-AE1F-AFC5-C999-2935DC70F4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0619" y="925830"/>
            <a:ext cx="2133303" cy="110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197805"/>
      </p:ext>
    </p:extLst>
  </p:cSld>
  <p:clrMapOvr>
    <a:masterClrMapping/>
  </p:clrMapOvr>
  <mc:AlternateContent xmlns:mc="http://schemas.openxmlformats.org/markup-compatibility/2006" xmlns:p14="http://schemas.microsoft.com/office/powerpoint/2010/main">
    <mc:Choice Requires="p14">
      <p:transition spd="slow" p14:dur="2000" advTm="21035"/>
    </mc:Choice>
    <mc:Fallback xmlns="">
      <p:transition spd="slow" advTm="21035"/>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62891" y="1169460"/>
            <a:ext cx="3794759" cy="4088339"/>
          </a:xfrm>
        </p:spPr>
        <p:txBody>
          <a:bodyPr/>
          <a:lstStyle/>
          <a:p>
            <a:pPr lvl="0" algn="ctr" defTabSz="457200">
              <a:lnSpc>
                <a:spcPct val="100000"/>
              </a:lnSpc>
              <a:spcBef>
                <a:spcPts val="0"/>
              </a:spcBef>
              <a:defRPr/>
            </a:pPr>
            <a:r>
              <a:rPr lang="fr-FR" sz="2400" dirty="0">
                <a:latin typeface="Arial Black" panose="020B0A04020102020204" pitchFamily="34" charset="0"/>
              </a:rPr>
              <a:t>ENSEIGNEMENTS TIRÉS DES INITIATIVES RÉGIONALES SUR L’OFFRE DE SERVICES D'AVORTEMENT SÛRS, LORSQU’IL EST AUTORISÉ</a:t>
            </a:r>
            <a:br>
              <a:rPr lang="fr-FR" sz="2400" dirty="0">
                <a:latin typeface="Arial Black" panose="020B0A04020102020204" pitchFamily="34" charset="0"/>
              </a:rPr>
            </a:br>
            <a:br>
              <a:rPr lang="fr-FR" sz="2400" dirty="0">
                <a:latin typeface="Arial Black" panose="020B0A04020102020204" pitchFamily="34" charset="0"/>
              </a:rPr>
            </a:br>
            <a:endParaRPr lang="fr-FR" sz="24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863340" y="643681"/>
            <a:ext cx="7997189" cy="5111572"/>
          </a:xfrm>
        </p:spPr>
        <p:txBody>
          <a:bodyPr/>
          <a:lstStyle/>
          <a:p>
            <a:pPr marL="400050" lvl="0" indent="-400050" defTabSz="457200">
              <a:lnSpc>
                <a:spcPct val="100000"/>
              </a:lnSpc>
              <a:spcBef>
                <a:spcPts val="0"/>
              </a:spcBef>
              <a:spcAft>
                <a:spcPts val="600"/>
              </a:spcAft>
              <a:buClrTx/>
              <a:buFont typeface="+mj-lt"/>
              <a:buAutoNum type="romanUcPeriod"/>
              <a:defRPr/>
            </a:pPr>
            <a:r>
              <a:rPr lang="fr-FR" b="1" dirty="0">
                <a:solidFill>
                  <a:srgbClr val="FF0000"/>
                </a:solidFill>
              </a:rPr>
              <a:t>Améliorer la disponibilité des données : </a:t>
            </a:r>
            <a:r>
              <a:rPr lang="fr-FR" dirty="0">
                <a:solidFill>
                  <a:prstClr val="black"/>
                </a:solidFill>
              </a:rPr>
              <a:t>les données sur les différentes formes d’avortement (y compris les données sur l'avortement dans les EDS des pays et autres enquêtes démographiques, HMIS, études spéciales) sont disponibles et de bonne qualité. </a:t>
            </a:r>
          </a:p>
          <a:p>
            <a:pPr marL="400050" indent="-400050">
              <a:spcBef>
                <a:spcPts val="600"/>
              </a:spcBef>
              <a:spcAft>
                <a:spcPts val="1200"/>
              </a:spcAft>
              <a:buClr>
                <a:srgbClr val="FF0000"/>
              </a:buClr>
              <a:buFont typeface="+mj-lt"/>
              <a:buAutoNum type="romanUcPeriod"/>
              <a:defRPr/>
            </a:pPr>
            <a:r>
              <a:rPr lang="fr-FR" b="1" dirty="0">
                <a:solidFill>
                  <a:srgbClr val="FF0000"/>
                </a:solidFill>
              </a:rPr>
              <a:t>Améliorer l'accès aux services : </a:t>
            </a:r>
            <a:r>
              <a:rPr lang="fr-FR" dirty="0">
                <a:solidFill>
                  <a:prstClr val="black"/>
                </a:solidFill>
              </a:rPr>
              <a:t>la qualité des soins de santé sexuelle et reproductive y compris l'avortement sans risque en s'attaquant aux restrictions légales/politiques, en renforçant les compétences des prestataires, en explorant les possibilités de transfert des tâches et en diffusant des informations sur le statut légal de l'avortement dans le pays et les services disponibles, y compris pour les adolescents. </a:t>
            </a:r>
          </a:p>
          <a:p>
            <a:pPr marL="400050" lvl="0" indent="-400050" defTabSz="457200">
              <a:lnSpc>
                <a:spcPct val="100000"/>
              </a:lnSpc>
              <a:spcBef>
                <a:spcPts val="0"/>
              </a:spcBef>
              <a:buClrTx/>
              <a:buFont typeface="+mj-lt"/>
              <a:buAutoNum type="romanUcPeriod"/>
              <a:defRPr/>
            </a:pPr>
            <a:r>
              <a:rPr lang="fr-FR" b="1" dirty="0">
                <a:solidFill>
                  <a:srgbClr val="FF0000"/>
                </a:solidFill>
              </a:rPr>
              <a:t>S'attaquer aux déterminants par la prévention : </a:t>
            </a:r>
            <a:r>
              <a:rPr lang="fr-FR" dirty="0">
                <a:solidFill>
                  <a:prstClr val="black"/>
                </a:solidFill>
              </a:rPr>
              <a:t>développer l'offre d'une éducation sexuelle complète dans les écoles afin d'améliorer les connaissances en matière de santé sexuelle et reproductive, prévenir les mariages précoces, accroître la disponibilité et la qualité des services de planning familial et des soins post-avortement.</a:t>
            </a:r>
          </a:p>
        </p:txBody>
      </p:sp>
    </p:spTree>
    <p:extLst>
      <p:ext uri="{BB962C8B-B14F-4D97-AF65-F5344CB8AC3E}">
        <p14:creationId xmlns:p14="http://schemas.microsoft.com/office/powerpoint/2010/main" val="3000827121"/>
      </p:ext>
    </p:extLst>
  </p:cSld>
  <p:clrMapOvr>
    <a:masterClrMapping/>
  </p:clrMapOvr>
  <mc:AlternateContent xmlns:mc="http://schemas.openxmlformats.org/markup-compatibility/2006" xmlns:p14="http://schemas.microsoft.com/office/powerpoint/2010/main">
    <mc:Choice Requires="p14">
      <p:transition spd="slow" p14:dur="2000" advTm="36995"/>
    </mc:Choice>
    <mc:Fallback xmlns="">
      <p:transition spd="slow" advTm="36995"/>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99539" y="1445383"/>
            <a:ext cx="3449501" cy="3393868"/>
          </a:xfrm>
        </p:spPr>
        <p:txBody>
          <a:bodyPr/>
          <a:lstStyle/>
          <a:p>
            <a:pPr lvl="0" algn="ctr" defTabSz="457200">
              <a:lnSpc>
                <a:spcPct val="100000"/>
              </a:lnSpc>
              <a:spcBef>
                <a:spcPts val="0"/>
              </a:spcBef>
              <a:defRPr/>
            </a:pPr>
            <a:r>
              <a:rPr lang="fr-FR" sz="2400" dirty="0">
                <a:latin typeface="Arial Black" panose="020B0A04020102020204" pitchFamily="34" charset="0"/>
              </a:rPr>
              <a:t>ENSEIGNEMENTS TIRÉS DES INITIATIVES RÉGIONALES SUR</a:t>
            </a:r>
            <a:br>
              <a:rPr lang="fr-FR" sz="2400" dirty="0">
                <a:latin typeface="Arial Black" panose="020B0A04020102020204" pitchFamily="34" charset="0"/>
              </a:rPr>
            </a:br>
            <a:r>
              <a:rPr lang="fr-FR" sz="2400" dirty="0">
                <a:latin typeface="Arial Black" panose="020B0A04020102020204" pitchFamily="34" charset="0"/>
              </a:rPr>
              <a:t>L’OFFRE DE SERVICES D'AVORTEMENT SÛRS, LORSQU’IL EST AUTORISÉ</a:t>
            </a:r>
            <a:br>
              <a:rPr lang="fr-FR" sz="2400" dirty="0">
                <a:latin typeface="Arial Black" panose="020B0A04020102020204" pitchFamily="34" charset="0"/>
              </a:rPr>
            </a:br>
            <a:br>
              <a:rPr lang="fr-FR" sz="2400" dirty="0">
                <a:latin typeface="Arial Black" panose="020B0A04020102020204" pitchFamily="34" charset="0"/>
              </a:rPr>
            </a:br>
            <a:endParaRPr lang="fr-FR" sz="24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566160" y="586531"/>
            <a:ext cx="8326301" cy="5111572"/>
          </a:xfrm>
        </p:spPr>
        <p:txBody>
          <a:bodyPr/>
          <a:lstStyle/>
          <a:p>
            <a:pPr marL="514350" indent="-514350">
              <a:buClr>
                <a:srgbClr val="FF0000"/>
              </a:buClr>
              <a:buFont typeface="+mj-lt"/>
              <a:buAutoNum type="romanUcPeriod" startAt="4"/>
              <a:defRPr/>
            </a:pPr>
            <a:r>
              <a:rPr lang="fr-FR" b="1" dirty="0">
                <a:solidFill>
                  <a:srgbClr val="FF0000"/>
                </a:solidFill>
                <a:cs typeface="Calibri" panose="020F0502020204030204" pitchFamily="34" charset="0"/>
              </a:rPr>
              <a:t>Créer des réseaux de parties prenantes favorables à un environnement propice au niveau politique : </a:t>
            </a:r>
            <a:r>
              <a:rPr lang="fr-FR" dirty="0">
                <a:solidFill>
                  <a:prstClr val="black"/>
                </a:solidFill>
                <a:cs typeface="Calibri" panose="020F0502020204030204" pitchFamily="34" charset="0"/>
              </a:rPr>
              <a:t>identifier les domaines potentiels de collaboration entre les différentes parties prénantes pour se concentrer plus sur les décès maternels dus à l’avortement et son poids sur les systèmes de santé.</a:t>
            </a:r>
          </a:p>
          <a:p>
            <a:pPr marL="514350" indent="-514350">
              <a:buFont typeface="+mj-lt"/>
              <a:buAutoNum type="romanUcPeriod" startAt="4"/>
              <a:defRPr/>
            </a:pPr>
            <a:endParaRPr lang="fr-FR" b="1" dirty="0">
              <a:solidFill>
                <a:srgbClr val="FF0000"/>
              </a:solidFill>
              <a:cs typeface="Calibri" panose="020F0502020204030204" pitchFamily="34" charset="0"/>
            </a:endParaRPr>
          </a:p>
          <a:p>
            <a:pPr marL="400050" lvl="0" indent="-400050" defTabSz="457200">
              <a:lnSpc>
                <a:spcPct val="100000"/>
              </a:lnSpc>
              <a:spcBef>
                <a:spcPts val="0"/>
              </a:spcBef>
              <a:buClrTx/>
              <a:buFont typeface="+mj-lt"/>
              <a:buAutoNum type="romanUcPeriod" startAt="4"/>
              <a:defRPr/>
            </a:pPr>
            <a:r>
              <a:rPr lang="fr-FR" b="1" dirty="0">
                <a:solidFill>
                  <a:srgbClr val="FF0000"/>
                </a:solidFill>
                <a:cs typeface="Calibri" panose="020F0502020204030204" pitchFamily="34" charset="0"/>
              </a:rPr>
              <a:t>Utiliser des approches pragmatiques et axées sur la santé :</a:t>
            </a:r>
            <a:endParaRPr lang="fr-FR" dirty="0">
              <a:solidFill>
                <a:prstClr val="black"/>
              </a:solidFill>
              <a:cs typeface="Calibri" panose="020F0502020204030204" pitchFamily="34" charset="0"/>
            </a:endParaRPr>
          </a:p>
          <a:p>
            <a:pPr marL="857250" lvl="1" indent="-400050">
              <a:buClr>
                <a:srgbClr val="58C3EB"/>
              </a:buClr>
              <a:buFont typeface="Wingdings" panose="05000000000000000000" pitchFamily="2" charset="2"/>
              <a:buChar char="§"/>
              <a:defRPr/>
            </a:pPr>
            <a:r>
              <a:rPr lang="fr-FR" sz="2000" dirty="0">
                <a:solidFill>
                  <a:prstClr val="black"/>
                </a:solidFill>
                <a:cs typeface="Calibri" panose="020F0502020204030204" pitchFamily="34" charset="0"/>
              </a:rPr>
              <a:t>Inclure les soins post-avortement, la contraception post-avortement, dans l'ensemble des services complets génésiques. </a:t>
            </a:r>
          </a:p>
          <a:p>
            <a:pPr marL="857250" lvl="1" indent="-400050">
              <a:buClr>
                <a:srgbClr val="58C3EB"/>
              </a:buClr>
              <a:buFont typeface="Wingdings" panose="05000000000000000000" pitchFamily="2" charset="2"/>
              <a:buChar char="§"/>
              <a:defRPr/>
            </a:pPr>
            <a:r>
              <a:rPr lang="fr-FR" sz="2000" dirty="0">
                <a:solidFill>
                  <a:prstClr val="black"/>
                </a:solidFill>
                <a:cs typeface="Calibri" panose="020F0502020204030204" pitchFamily="34" charset="0"/>
              </a:rPr>
              <a:t>Prévenir et prendre en charge les complications de l'avortement dans le cadre du droit à la santé, afin d'améliorer le statut des femmes et des jeunes filles.</a:t>
            </a:r>
          </a:p>
          <a:p>
            <a:pPr marL="857250" lvl="1" indent="-400050">
              <a:buFont typeface="Wingdings" panose="05000000000000000000" pitchFamily="2" charset="2"/>
              <a:buChar char="§"/>
              <a:defRPr/>
            </a:pPr>
            <a:endParaRPr lang="fr-FR" sz="2000" b="1" dirty="0">
              <a:solidFill>
                <a:srgbClr val="FF0000"/>
              </a:solidFill>
              <a:cs typeface="Calibri" panose="020F0502020204030204" pitchFamily="34" charset="0"/>
            </a:endParaRPr>
          </a:p>
          <a:p>
            <a:pPr marL="400050" lvl="0" indent="-400050" defTabSz="457200">
              <a:lnSpc>
                <a:spcPct val="100000"/>
              </a:lnSpc>
              <a:spcBef>
                <a:spcPts val="0"/>
              </a:spcBef>
              <a:buClrTx/>
              <a:buFont typeface="+mj-lt"/>
              <a:buAutoNum type="romanUcPeriod" startAt="4"/>
              <a:defRPr/>
            </a:pPr>
            <a:r>
              <a:rPr lang="fr-FR" b="1" dirty="0">
                <a:solidFill>
                  <a:srgbClr val="FF0000"/>
                </a:solidFill>
                <a:cs typeface="Calibri" panose="020F0502020204030204" pitchFamily="34" charset="0"/>
              </a:rPr>
              <a:t>Dans les contextes humanitaires : </a:t>
            </a:r>
            <a:r>
              <a:rPr lang="fr-FR" dirty="0">
                <a:cs typeface="Calibri" panose="020F0502020204030204" pitchFamily="34" charset="0"/>
              </a:rPr>
              <a:t>veiller à ce que la </a:t>
            </a:r>
            <a:r>
              <a:rPr lang="fr-FR" dirty="0">
                <a:solidFill>
                  <a:prstClr val="black"/>
                </a:solidFill>
                <a:cs typeface="Calibri" panose="020F0502020204030204" pitchFamily="34" charset="0"/>
              </a:rPr>
              <a:t>contraception, l'avortement sans risque et les soins post-avortement soient définis par les gouvernements comme des " services essentiels " et soient disponibles dans le cadre du paquet de base.</a:t>
            </a:r>
          </a:p>
        </p:txBody>
      </p:sp>
    </p:spTree>
    <p:extLst>
      <p:ext uri="{BB962C8B-B14F-4D97-AF65-F5344CB8AC3E}">
        <p14:creationId xmlns:p14="http://schemas.microsoft.com/office/powerpoint/2010/main" val="2648689066"/>
      </p:ext>
    </p:extLst>
  </p:cSld>
  <p:clrMapOvr>
    <a:masterClrMapping/>
  </p:clrMapOvr>
  <mc:AlternateContent xmlns:mc="http://schemas.openxmlformats.org/markup-compatibility/2006" xmlns:p14="http://schemas.microsoft.com/office/powerpoint/2010/main">
    <mc:Choice Requires="p14">
      <p:transition spd="slow" p14:dur="2000" advTm="30072"/>
    </mc:Choice>
    <mc:Fallback xmlns="">
      <p:transition spd="slow" advTm="30072"/>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33525" y="1503363"/>
            <a:ext cx="9144000" cy="2387600"/>
          </a:xfrm>
        </p:spPr>
        <p:txBody>
          <a:bodyPr/>
          <a:lstStyle/>
          <a:p>
            <a:r>
              <a:rPr lang="fr-FR" dirty="0"/>
              <a:t>RÉFÉRENCES</a:t>
            </a:r>
          </a:p>
        </p:txBody>
      </p:sp>
    </p:spTree>
    <p:extLst>
      <p:ext uri="{BB962C8B-B14F-4D97-AF65-F5344CB8AC3E}">
        <p14:creationId xmlns:p14="http://schemas.microsoft.com/office/powerpoint/2010/main" val="3098280864"/>
      </p:ext>
    </p:extLst>
  </p:cSld>
  <p:clrMapOvr>
    <a:masterClrMapping/>
  </p:clrMapOvr>
  <mc:AlternateContent xmlns:mc="http://schemas.openxmlformats.org/markup-compatibility/2006" xmlns:p14="http://schemas.microsoft.com/office/powerpoint/2010/main">
    <mc:Choice Requires="p14">
      <p:transition spd="slow" p14:dur="2000" advTm="32449"/>
    </mc:Choice>
    <mc:Fallback xmlns="">
      <p:transition spd="slow" advTm="3244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33525" y="1960563"/>
            <a:ext cx="9144000" cy="2387600"/>
          </a:xfrm>
        </p:spPr>
        <p:txBody>
          <a:bodyPr/>
          <a:lstStyle/>
          <a:p>
            <a:r>
              <a:rPr lang="fr-FR" dirty="0"/>
              <a:t>À L’ÉCHELLE MONDIALE</a:t>
            </a:r>
          </a:p>
        </p:txBody>
      </p:sp>
    </p:spTree>
    <p:extLst>
      <p:ext uri="{BB962C8B-B14F-4D97-AF65-F5344CB8AC3E}">
        <p14:creationId xmlns:p14="http://schemas.microsoft.com/office/powerpoint/2010/main" val="26515815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662"/>
    </mc:Choice>
    <mc:Fallback xmlns="">
      <p:transition spd="slow" advTm="866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0CE9-F705-49F4-A11E-F56CD1654F28}"/>
              </a:ext>
            </a:extLst>
          </p:cNvPr>
          <p:cNvSpPr>
            <a:spLocks noGrp="1"/>
          </p:cNvSpPr>
          <p:nvPr>
            <p:ph type="title"/>
          </p:nvPr>
        </p:nvSpPr>
        <p:spPr>
          <a:xfrm>
            <a:off x="631066" y="474097"/>
            <a:ext cx="9337882" cy="556591"/>
          </a:xfrm>
        </p:spPr>
        <p:txBody>
          <a:bodyPr/>
          <a:lstStyle/>
          <a:p>
            <a:r>
              <a:rPr lang="fr-FR" dirty="0"/>
              <a:t>Références</a:t>
            </a:r>
          </a:p>
        </p:txBody>
      </p:sp>
      <p:sp>
        <p:nvSpPr>
          <p:cNvPr id="3" name="Text Placeholder 2">
            <a:extLst>
              <a:ext uri="{FF2B5EF4-FFF2-40B4-BE49-F238E27FC236}">
                <a16:creationId xmlns:a16="http://schemas.microsoft.com/office/drawing/2014/main" id="{AEAC0467-4241-47AA-B5B4-DFF3555C5C9F}"/>
              </a:ext>
            </a:extLst>
          </p:cNvPr>
          <p:cNvSpPr>
            <a:spLocks noGrp="1"/>
          </p:cNvSpPr>
          <p:nvPr>
            <p:ph type="body" sz="quarter" idx="13"/>
          </p:nvPr>
        </p:nvSpPr>
        <p:spPr>
          <a:xfrm>
            <a:off x="631825" y="1124268"/>
            <a:ext cx="10860586" cy="4237638"/>
          </a:xfrm>
        </p:spPr>
        <p:txBody>
          <a:bodyPr numCol="1"/>
          <a:lstStyle/>
          <a:p>
            <a:pPr marL="457200" lvl="0" indent="-457200">
              <a:buClr>
                <a:srgbClr val="58C3EB"/>
              </a:buClr>
              <a:buFont typeface="+mj-lt"/>
              <a:buAutoNum type="arabicPeriod"/>
            </a:pPr>
            <a:r>
              <a:rPr lang="fr-FR" sz="1900" dirty="0"/>
              <a:t>Institut </a:t>
            </a:r>
            <a:r>
              <a:rPr lang="fr-FR" sz="1900" dirty="0" err="1"/>
              <a:t>Guttmacher</a:t>
            </a:r>
            <a:r>
              <a:rPr lang="fr-FR" sz="1900" dirty="0"/>
              <a:t>. Fiche d'information : </a:t>
            </a:r>
            <a:r>
              <a:rPr lang="fr-FR" sz="1900" dirty="0" err="1"/>
              <a:t>Adding</a:t>
            </a:r>
            <a:r>
              <a:rPr lang="fr-FR" sz="1900" dirty="0"/>
              <a:t> </a:t>
            </a:r>
            <a:r>
              <a:rPr lang="fr-FR" sz="1900" dirty="0" err="1"/>
              <a:t>it</a:t>
            </a:r>
            <a:r>
              <a:rPr lang="fr-FR" sz="1900" dirty="0"/>
              <a:t> up : Investir dans la santé sexuelle et reproductive des adolescents dans les pays à revenu faible et intermédiaire. New York : Institut </a:t>
            </a:r>
            <a:r>
              <a:rPr lang="fr-FR" sz="1900" dirty="0" err="1"/>
              <a:t>Guttmacher</a:t>
            </a:r>
            <a:r>
              <a:rPr lang="fr-FR" sz="1900" dirty="0"/>
              <a:t> ; 2020. </a:t>
            </a:r>
            <a:r>
              <a:rPr lang="fr-FR" sz="1900" dirty="0">
                <a:hlinkClick r:id="rId3"/>
              </a:rPr>
              <a:t>https://www.guttmacher.org/fr/fact-sheet/investir-dans-la-sante-sexuelle-et-reproductive-des-adolescentes-dans-les-pays-revenu</a:t>
            </a:r>
            <a:r>
              <a:rPr lang="fr-FR" sz="1900" dirty="0"/>
              <a:t>. </a:t>
            </a:r>
          </a:p>
          <a:p>
            <a:pPr marL="457200" lvl="0" indent="-457200">
              <a:buClr>
                <a:srgbClr val="58C3EB"/>
              </a:buClr>
              <a:buFont typeface="+mj-lt"/>
              <a:buAutoNum type="arabicPeriod"/>
            </a:pPr>
            <a:r>
              <a:rPr lang="fr-FR" sz="1900" dirty="0"/>
              <a:t>Institut </a:t>
            </a:r>
            <a:r>
              <a:rPr lang="fr-FR" sz="1900" dirty="0" err="1"/>
              <a:t>Guttmacher</a:t>
            </a:r>
            <a:r>
              <a:rPr lang="fr-FR" sz="1900" dirty="0"/>
              <a:t>. Besoin et utilisation des services d'avortement par les adolescents dans les pays en développement. New York : Institut </a:t>
            </a:r>
            <a:r>
              <a:rPr lang="fr-FR" sz="1900" dirty="0" err="1"/>
              <a:t>Guttmacher</a:t>
            </a:r>
            <a:r>
              <a:rPr lang="fr-FR" sz="1900" dirty="0"/>
              <a:t> ; 2016. </a:t>
            </a:r>
            <a:r>
              <a:rPr lang="fr-FR" sz="1900" dirty="0">
                <a:hlinkClick r:id="rId4"/>
              </a:rPr>
              <a:t>https://www.guttmacher.org/sites/default/files/factsheet/fb_adolescent-abortion-services-developing-countries_fr_0.pdf</a:t>
            </a:r>
            <a:r>
              <a:rPr lang="fr-FR" sz="1900" dirty="0"/>
              <a:t>  </a:t>
            </a:r>
          </a:p>
          <a:p>
            <a:pPr marL="457200" lvl="0" indent="-457200">
              <a:buClr>
                <a:srgbClr val="58C3EB"/>
              </a:buClr>
              <a:buFont typeface="+mj-lt"/>
              <a:buAutoNum type="arabicPeriod"/>
            </a:pPr>
            <a:r>
              <a:rPr lang="fr-FR" sz="1900" dirty="0"/>
              <a:t>Protocole à la charte Africaine des droits de l’homme et des peuples relatif aux droits de la femme en Afrique (Adopté par la 2ème session ordinaire de la Conférence de l’Union à Maputo en juillet 2003). </a:t>
            </a:r>
            <a:r>
              <a:rPr lang="fr-FR" sz="1900" dirty="0">
                <a:hlinkClick r:id="rId5"/>
              </a:rPr>
              <a:t>https://www.ilo.org/dyn/natlex/docs/ELECTRONIC/65556/63007/F2037633474/ORG-65556.pdf</a:t>
            </a:r>
            <a:r>
              <a:rPr lang="fr-FR" sz="1900" dirty="0"/>
              <a:t> </a:t>
            </a:r>
          </a:p>
          <a:p>
            <a:pPr marL="457200" lvl="0" indent="-457200">
              <a:buClr>
                <a:srgbClr val="58C3EB"/>
              </a:buClr>
              <a:buFont typeface="+mj-lt"/>
              <a:buAutoNum type="arabicPeriod"/>
            </a:pPr>
            <a:r>
              <a:rPr lang="fr-FR" sz="1900" dirty="0"/>
              <a:t>Organisation mondiale de la Santé. Avortement sécurisé : Directives techniques et stratégiques à l'intention des systèmes de santé (2e </a:t>
            </a:r>
            <a:r>
              <a:rPr lang="fr-FR" sz="1900" dirty="0" err="1"/>
              <a:t>ed</a:t>
            </a:r>
            <a:r>
              <a:rPr lang="fr-FR" sz="1900" dirty="0"/>
              <a:t>.) Organisation mondiale de la Santé ; 2013. </a:t>
            </a:r>
            <a:r>
              <a:rPr lang="fr-FR" sz="1900" dirty="0">
                <a:hlinkClick r:id="rId6"/>
              </a:rPr>
              <a:t>https://apps.who.int/iris/bitstream/handle/10665/78413/9789242548433_fre.pdf?sequence=1</a:t>
            </a:r>
            <a:r>
              <a:rPr lang="fr-FR" sz="1900" dirty="0"/>
              <a:t> </a:t>
            </a:r>
          </a:p>
          <a:p>
            <a:pPr marL="457200" lvl="0" indent="-457200">
              <a:buClr>
                <a:srgbClr val="58C3EB"/>
              </a:buClr>
              <a:buFont typeface="+mj-lt"/>
              <a:buAutoNum type="arabicPeriod"/>
            </a:pPr>
            <a:r>
              <a:rPr lang="fr-FR" sz="1900" dirty="0"/>
              <a:t>Organisation mondiale de la Santé. Rôles des agents de santé dans la dispensation des soins liés à l’avortement sécurisé et de la contraception post-avortement. Organisation mondiale de la Santé ; 2016. </a:t>
            </a:r>
            <a:r>
              <a:rPr lang="fr-FR" sz="1900" dirty="0">
                <a:hlinkClick r:id="rId7"/>
              </a:rPr>
              <a:t>https://apps.who.int/iris/handle/10665/204495</a:t>
            </a:r>
            <a:r>
              <a:rPr lang="fr-FR" sz="1900" dirty="0"/>
              <a:t> </a:t>
            </a:r>
          </a:p>
        </p:txBody>
      </p:sp>
    </p:spTree>
    <p:extLst>
      <p:ext uri="{BB962C8B-B14F-4D97-AF65-F5344CB8AC3E}">
        <p14:creationId xmlns:p14="http://schemas.microsoft.com/office/powerpoint/2010/main" val="615015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0CE9-F705-49F4-A11E-F56CD1654F28}"/>
              </a:ext>
            </a:extLst>
          </p:cNvPr>
          <p:cNvSpPr>
            <a:spLocks noGrp="1"/>
          </p:cNvSpPr>
          <p:nvPr>
            <p:ph type="title"/>
          </p:nvPr>
        </p:nvSpPr>
        <p:spPr>
          <a:xfrm>
            <a:off x="631066" y="531247"/>
            <a:ext cx="9337882" cy="556591"/>
          </a:xfrm>
        </p:spPr>
        <p:txBody>
          <a:bodyPr/>
          <a:lstStyle/>
          <a:p>
            <a:r>
              <a:rPr lang="fr-FR" dirty="0"/>
              <a:t>Références</a:t>
            </a:r>
          </a:p>
        </p:txBody>
      </p:sp>
      <p:sp>
        <p:nvSpPr>
          <p:cNvPr id="3" name="Text Placeholder 2">
            <a:extLst>
              <a:ext uri="{FF2B5EF4-FFF2-40B4-BE49-F238E27FC236}">
                <a16:creationId xmlns:a16="http://schemas.microsoft.com/office/drawing/2014/main" id="{AEAC0467-4241-47AA-B5B4-DFF3555C5C9F}"/>
              </a:ext>
            </a:extLst>
          </p:cNvPr>
          <p:cNvSpPr>
            <a:spLocks noGrp="1"/>
          </p:cNvSpPr>
          <p:nvPr>
            <p:ph type="body" sz="quarter" idx="13"/>
          </p:nvPr>
        </p:nvSpPr>
        <p:spPr>
          <a:xfrm>
            <a:off x="631825" y="1307148"/>
            <a:ext cx="10860586" cy="4237638"/>
          </a:xfrm>
        </p:spPr>
        <p:txBody>
          <a:bodyPr numCol="1"/>
          <a:lstStyle/>
          <a:p>
            <a:pPr marL="457200" lvl="0" indent="-457200">
              <a:buClr>
                <a:srgbClr val="58C3EB"/>
              </a:buClr>
              <a:buFont typeface="+mj-lt"/>
              <a:buAutoNum type="arabicPeriod" startAt="6"/>
            </a:pPr>
            <a:r>
              <a:rPr lang="fr-FR" dirty="0"/>
              <a:t>Organisation mondiale de la Santé‎. Utilisation des médicaments dans le cadre d’un d’avortement. Organisation mondiale de la Santé ; 2019. https://apps.who.int/iris/handle/10665/328165. License: CC BY-NC-SA 3.0 IGO  </a:t>
            </a:r>
          </a:p>
          <a:p>
            <a:pPr marL="457200" lvl="0" indent="-457200">
              <a:buClr>
                <a:srgbClr val="58C3EB"/>
              </a:buClr>
              <a:buFont typeface="+mj-lt"/>
              <a:buAutoNum type="arabicPeriod" startAt="6"/>
            </a:pPr>
            <a:r>
              <a:rPr lang="fr-FR" dirty="0"/>
              <a:t>Organisation mondiale de la Santé. Lignes directrices consolidées de l’OMS sur les interventions d’</a:t>
            </a:r>
            <a:r>
              <a:rPr lang="fr-FR" dirty="0" err="1"/>
              <a:t>autoprise</a:t>
            </a:r>
            <a:r>
              <a:rPr lang="fr-FR" dirty="0"/>
              <a:t> en charge en matière de santé : Santé sexuelle et reproductive et droits connexes. Genève : Organisation mondiale de la Santé ; 2019. Licence : CC BY-NC-SA 3.0 IGO. </a:t>
            </a:r>
            <a:r>
              <a:rPr lang="fr-FR" dirty="0">
                <a:hlinkClick r:id="rId2"/>
              </a:rPr>
              <a:t>https://apps.who.int/iris/bitstream/handle/10665/325721/WHO-RHR-19.14-fre.pdf?ua=1</a:t>
            </a:r>
            <a:r>
              <a:rPr lang="fr-FR" dirty="0"/>
              <a:t> </a:t>
            </a:r>
          </a:p>
          <a:p>
            <a:pPr marL="457200" lvl="0" indent="-457200">
              <a:buClr>
                <a:srgbClr val="58C3EB"/>
              </a:buClr>
              <a:buFont typeface="+mj-lt"/>
              <a:buAutoNum type="arabicPeriod" startAt="6"/>
            </a:pPr>
            <a:r>
              <a:rPr lang="fr-FR" dirty="0"/>
              <a:t>Recommandations de l’OMS relatives à la santé et aux droits des adolescents en matière de sexualité et de reproduction [WHO </a:t>
            </a:r>
            <a:r>
              <a:rPr lang="fr-FR" dirty="0" err="1"/>
              <a:t>recommendations</a:t>
            </a:r>
            <a:r>
              <a:rPr lang="fr-FR" dirty="0"/>
              <a:t> on adolescent </a:t>
            </a:r>
            <a:r>
              <a:rPr lang="fr-FR" dirty="0" err="1"/>
              <a:t>sexual</a:t>
            </a:r>
            <a:r>
              <a:rPr lang="fr-FR" dirty="0"/>
              <a:t> and reproductive </a:t>
            </a:r>
            <a:r>
              <a:rPr lang="fr-FR" dirty="0" err="1"/>
              <a:t>health</a:t>
            </a:r>
            <a:r>
              <a:rPr lang="fr-FR" dirty="0"/>
              <a:t> and </a:t>
            </a:r>
            <a:r>
              <a:rPr lang="fr-FR" dirty="0" err="1"/>
              <a:t>rights</a:t>
            </a:r>
            <a:r>
              <a:rPr lang="fr-FR" dirty="0"/>
              <a:t>]. Genève, Organisation mondiale de la Santé, 2019. ISBN: 978 92 4 2514605. </a:t>
            </a:r>
            <a:r>
              <a:rPr lang="fr-FR" dirty="0">
                <a:hlinkClick r:id="rId3"/>
              </a:rPr>
              <a:t>https://apps.who.int/iris/bitstream/handle/10665/311413/9789242514605-fre.pdf?ua=1</a:t>
            </a:r>
            <a:r>
              <a:rPr lang="fr-FR" dirty="0"/>
              <a:t> </a:t>
            </a:r>
          </a:p>
          <a:p>
            <a:pPr marL="457200" lvl="0" indent="-457200">
              <a:buClr>
                <a:srgbClr val="58C3EB"/>
              </a:buClr>
              <a:buFont typeface="+mj-lt"/>
              <a:buAutoNum type="arabicPeriod" startAt="6"/>
            </a:pPr>
            <a:r>
              <a:rPr lang="fr-FR" dirty="0"/>
              <a:t>Lignes directrices sur les soins liés à l'avortement [Abortion care guideline]. Genève, Organisation mondiale de la Santé, 2022. Licence : CC BY-NC-SA 3.0 IGO. </a:t>
            </a:r>
            <a:r>
              <a:rPr lang="fr-FR" dirty="0">
                <a:hlinkClick r:id="rId4"/>
              </a:rPr>
              <a:t>https://apps.who.int/iris/rest/bitstreams/1485838/retrieve</a:t>
            </a:r>
            <a:r>
              <a:rPr lang="fr-FR" dirty="0"/>
              <a:t>  </a:t>
            </a:r>
          </a:p>
        </p:txBody>
      </p:sp>
    </p:spTree>
    <p:extLst>
      <p:ext uri="{BB962C8B-B14F-4D97-AF65-F5344CB8AC3E}">
        <p14:creationId xmlns:p14="http://schemas.microsoft.com/office/powerpoint/2010/main" val="4056092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0CE9-F705-49F4-A11E-F56CD1654F28}"/>
              </a:ext>
            </a:extLst>
          </p:cNvPr>
          <p:cNvSpPr>
            <a:spLocks noGrp="1"/>
          </p:cNvSpPr>
          <p:nvPr>
            <p:ph type="title"/>
          </p:nvPr>
        </p:nvSpPr>
        <p:spPr>
          <a:xfrm>
            <a:off x="631066" y="519817"/>
            <a:ext cx="9337882" cy="556591"/>
          </a:xfrm>
        </p:spPr>
        <p:txBody>
          <a:bodyPr/>
          <a:lstStyle/>
          <a:p>
            <a:r>
              <a:rPr lang="fr-FR" dirty="0"/>
              <a:t>Références</a:t>
            </a:r>
          </a:p>
        </p:txBody>
      </p:sp>
      <p:sp>
        <p:nvSpPr>
          <p:cNvPr id="3" name="Text Placeholder 2">
            <a:extLst>
              <a:ext uri="{FF2B5EF4-FFF2-40B4-BE49-F238E27FC236}">
                <a16:creationId xmlns:a16="http://schemas.microsoft.com/office/drawing/2014/main" id="{AEAC0467-4241-47AA-B5B4-DFF3555C5C9F}"/>
              </a:ext>
            </a:extLst>
          </p:cNvPr>
          <p:cNvSpPr>
            <a:spLocks noGrp="1"/>
          </p:cNvSpPr>
          <p:nvPr>
            <p:ph type="body" sz="quarter" idx="13"/>
          </p:nvPr>
        </p:nvSpPr>
        <p:spPr>
          <a:xfrm>
            <a:off x="631824" y="1009968"/>
            <a:ext cx="11015345" cy="5745162"/>
          </a:xfrm>
        </p:spPr>
        <p:txBody>
          <a:bodyPr numCol="1"/>
          <a:lstStyle/>
          <a:p>
            <a:pPr marL="457200" lvl="0" indent="-457200" rtl="0">
              <a:lnSpc>
                <a:spcPct val="107000"/>
              </a:lnSpc>
              <a:buClr>
                <a:srgbClr val="58C3EB"/>
              </a:buClr>
              <a:buFont typeface="+mj-lt"/>
              <a:buAutoNum type="arabicPeriod" startAt="10"/>
            </a:pPr>
            <a:r>
              <a:rPr lang="fr-FR" sz="1900" dirty="0">
                <a:effectLst/>
                <a:ea typeface="Calibri" panose="020F0502020204030204" pitchFamily="34" charset="0"/>
              </a:rPr>
              <a:t>World Health </a:t>
            </a:r>
            <a:r>
              <a:rPr lang="fr-FR" sz="1900" dirty="0" err="1">
                <a:effectLst/>
                <a:ea typeface="Calibri" panose="020F0502020204030204" pitchFamily="34" charset="0"/>
              </a:rPr>
              <a:t>Organization</a:t>
            </a:r>
            <a:r>
              <a:rPr lang="fr-FR" sz="1900" dirty="0">
                <a:effectLst/>
                <a:ea typeface="Calibri" panose="020F0502020204030204" pitchFamily="34" charset="0"/>
              </a:rPr>
              <a:t>. Global Abortion </a:t>
            </a:r>
            <a:r>
              <a:rPr lang="fr-FR" sz="1900" dirty="0" err="1">
                <a:effectLst/>
                <a:ea typeface="Calibri" panose="020F0502020204030204" pitchFamily="34" charset="0"/>
              </a:rPr>
              <a:t>Policies</a:t>
            </a:r>
            <a:r>
              <a:rPr lang="fr-FR" sz="1900" dirty="0">
                <a:effectLst/>
                <a:ea typeface="Calibri" panose="020F0502020204030204" pitchFamily="34" charset="0"/>
              </a:rPr>
              <a:t> </a:t>
            </a:r>
            <a:r>
              <a:rPr lang="fr-FR" sz="1900" dirty="0" err="1">
                <a:effectLst/>
                <a:ea typeface="Calibri" panose="020F0502020204030204" pitchFamily="34" charset="0"/>
              </a:rPr>
              <a:t>Database</a:t>
            </a:r>
            <a:r>
              <a:rPr lang="fr-FR" sz="1900" dirty="0">
                <a:effectLst/>
                <a:ea typeface="Calibri" panose="020F0502020204030204" pitchFamily="34" charset="0"/>
              </a:rPr>
              <a:t>. </a:t>
            </a:r>
            <a:r>
              <a:rPr lang="fr-FR" sz="1900" u="sng" dirty="0">
                <a:solidFill>
                  <a:srgbClr val="0563C1"/>
                </a:solidFill>
                <a:effectLst/>
                <a:ea typeface="Calibri" panose="020F0502020204030204" pitchFamily="34" charset="0"/>
                <a:hlinkClick r:id="rId2"/>
              </a:rPr>
              <a:t>https://abortion-policies.srhr.org/countries/</a:t>
            </a:r>
            <a:endParaRPr lang="fr-FR" sz="1900" dirty="0">
              <a:effectLst/>
              <a:ea typeface="Calibri" panose="020F0502020204030204" pitchFamily="34" charset="0"/>
            </a:endParaRPr>
          </a:p>
          <a:p>
            <a:pPr marL="457200" lvl="0" indent="-457200">
              <a:lnSpc>
                <a:spcPct val="107000"/>
              </a:lnSpc>
              <a:buClr>
                <a:srgbClr val="58C3EB"/>
              </a:buClr>
              <a:buFont typeface="+mj-lt"/>
              <a:buAutoNum type="arabicPeriod" startAt="10"/>
            </a:pPr>
            <a:r>
              <a:rPr lang="fr-FR" sz="1900" dirty="0" err="1">
                <a:effectLst/>
                <a:ea typeface="Calibri" panose="020F0502020204030204" pitchFamily="34" charset="0"/>
              </a:rPr>
              <a:t>Ipas</a:t>
            </a:r>
            <a:r>
              <a:rPr lang="fr-FR" sz="1900" dirty="0">
                <a:effectLst/>
                <a:ea typeface="Calibri" panose="020F0502020204030204" pitchFamily="34" charset="0"/>
              </a:rPr>
              <a:t>. Conclusions de l’Analyse situationnelle : Besoins et </a:t>
            </a:r>
            <a:r>
              <a:rPr lang="fr-FR" sz="1900" dirty="0" err="1">
                <a:effectLst/>
                <a:ea typeface="Calibri" panose="020F0502020204030204" pitchFamily="34" charset="0"/>
              </a:rPr>
              <a:t>opportunités</a:t>
            </a:r>
            <a:r>
              <a:rPr lang="fr-FR" sz="1900" dirty="0">
                <a:effectLst/>
                <a:ea typeface="Calibri" panose="020F0502020204030204" pitchFamily="34" charset="0"/>
              </a:rPr>
              <a:t> pour une prise en charge des soins complets d’avortement en Afrique de l’Ouest francophone. </a:t>
            </a:r>
            <a:r>
              <a:rPr lang="fr-FR" sz="1900" dirty="0" err="1">
                <a:effectLst/>
                <a:ea typeface="Calibri" panose="020F0502020204030204" pitchFamily="34" charset="0"/>
              </a:rPr>
              <a:t>Ipas</a:t>
            </a:r>
            <a:r>
              <a:rPr lang="fr-FR" sz="1900" dirty="0">
                <a:effectLst/>
                <a:ea typeface="Calibri" panose="020F0502020204030204" pitchFamily="34" charset="0"/>
              </a:rPr>
              <a:t> ; 2015. </a:t>
            </a:r>
            <a:r>
              <a:rPr lang="fr-FR" sz="1900" u="sng" dirty="0">
                <a:solidFill>
                  <a:srgbClr val="0563C1"/>
                </a:solidFill>
                <a:effectLst/>
                <a:ea typeface="Calibri" panose="020F0502020204030204" pitchFamily="34" charset="0"/>
                <a:hlinkClick r:id="rId3"/>
              </a:rPr>
              <a:t>https://www.ipas.org/wp-content/uploads/2020/06/FWSSARF16-ConclusionsdeLAnalyseSituationnelleAfriquedeLouestFrancophone.pdf</a:t>
            </a:r>
            <a:endParaRPr lang="fr-FR" sz="1900" dirty="0">
              <a:effectLst/>
              <a:ea typeface="Calibri" panose="020F0502020204030204" pitchFamily="34" charset="0"/>
            </a:endParaRPr>
          </a:p>
          <a:p>
            <a:pPr marL="457200" lvl="0" indent="-457200">
              <a:lnSpc>
                <a:spcPct val="107000"/>
              </a:lnSpc>
              <a:buClr>
                <a:srgbClr val="58C3EB"/>
              </a:buClr>
              <a:buFont typeface="+mj-lt"/>
              <a:buAutoNum type="arabicPeriod" startAt="10"/>
            </a:pPr>
            <a:r>
              <a:rPr lang="fr-FR" sz="1900" dirty="0">
                <a:effectLst/>
                <a:ea typeface="Calibri" panose="020F0502020204030204" pitchFamily="34" charset="0"/>
              </a:rPr>
              <a:t>IPPF. Comment parler de l’avortement : un guide l’élaboration de messages fondés sur les droits. IPPF ; 2015. </a:t>
            </a:r>
            <a:r>
              <a:rPr lang="fr-FR" sz="1900" u="sng" dirty="0">
                <a:solidFill>
                  <a:srgbClr val="0563C1"/>
                </a:solidFill>
                <a:effectLst/>
                <a:ea typeface="Calibri" panose="020F0502020204030204" pitchFamily="34" charset="0"/>
                <a:hlinkClick r:id="rId4"/>
              </a:rPr>
              <a:t>https://www.ippf.org/sites/default/files/2019-02/How%20to%20talk%20about%20abortion%20%28French%29.pdf</a:t>
            </a:r>
            <a:endParaRPr lang="fr-FR" sz="1900" dirty="0">
              <a:effectLst/>
              <a:ea typeface="Calibri" panose="020F0502020204030204" pitchFamily="34" charset="0"/>
            </a:endParaRPr>
          </a:p>
          <a:p>
            <a:pPr marL="457200" lvl="0" indent="-457200">
              <a:lnSpc>
                <a:spcPct val="107000"/>
              </a:lnSpc>
              <a:spcAft>
                <a:spcPts val="800"/>
              </a:spcAft>
              <a:buClr>
                <a:srgbClr val="58C3EB"/>
              </a:buClr>
              <a:buFont typeface="+mj-lt"/>
              <a:buAutoNum type="arabicPeriod" startAt="10"/>
            </a:pPr>
            <a:r>
              <a:rPr lang="fr-FR" sz="1900" dirty="0">
                <a:effectLst/>
                <a:ea typeface="Calibri" panose="020F0502020204030204" pitchFamily="34" charset="0"/>
              </a:rPr>
              <a:t>Sully EA, </a:t>
            </a:r>
            <a:r>
              <a:rPr lang="fr-FR" sz="1900" dirty="0" err="1">
                <a:effectLst/>
                <a:ea typeface="Calibri" panose="020F0502020204030204" pitchFamily="34" charset="0"/>
              </a:rPr>
              <a:t>Biddlecom</a:t>
            </a:r>
            <a:r>
              <a:rPr lang="fr-FR" sz="1900" dirty="0">
                <a:effectLst/>
                <a:ea typeface="Calibri" panose="020F0502020204030204" pitchFamily="34" charset="0"/>
              </a:rPr>
              <a:t> A, </a:t>
            </a:r>
            <a:r>
              <a:rPr lang="fr-FR" sz="1900" dirty="0" err="1">
                <a:effectLst/>
                <a:ea typeface="Calibri" panose="020F0502020204030204" pitchFamily="34" charset="0"/>
              </a:rPr>
              <a:t>Darroch</a:t>
            </a:r>
            <a:r>
              <a:rPr lang="fr-FR" sz="1900" dirty="0">
                <a:effectLst/>
                <a:ea typeface="Calibri" panose="020F0502020204030204" pitchFamily="34" charset="0"/>
              </a:rPr>
              <a:t> JE, Riley T, Ashford LS, </a:t>
            </a:r>
            <a:r>
              <a:rPr lang="fr-FR" sz="1900" dirty="0" err="1">
                <a:effectLst/>
                <a:ea typeface="Calibri" panose="020F0502020204030204" pitchFamily="34" charset="0"/>
              </a:rPr>
              <a:t>Lince-Deroche</a:t>
            </a:r>
            <a:r>
              <a:rPr lang="fr-FR" sz="1900" dirty="0">
                <a:effectLst/>
                <a:ea typeface="Calibri" panose="020F0502020204030204" pitchFamily="34" charset="0"/>
              </a:rPr>
              <a:t> N, </a:t>
            </a:r>
            <a:r>
              <a:rPr lang="fr-FR" sz="1900" dirty="0" err="1">
                <a:effectLst/>
                <a:ea typeface="Calibri" panose="020F0502020204030204" pitchFamily="34" charset="0"/>
              </a:rPr>
              <a:t>Firestein</a:t>
            </a:r>
            <a:r>
              <a:rPr lang="fr-FR" sz="1900" dirty="0">
                <a:effectLst/>
                <a:ea typeface="Calibri" panose="020F0502020204030204" pitchFamily="34" charset="0"/>
              </a:rPr>
              <a:t> L, </a:t>
            </a:r>
            <a:r>
              <a:rPr lang="fr-FR" sz="1900" dirty="0" err="1">
                <a:effectLst/>
                <a:ea typeface="Calibri" panose="020F0502020204030204" pitchFamily="34" charset="0"/>
              </a:rPr>
              <a:t>Murro</a:t>
            </a:r>
            <a:r>
              <a:rPr lang="fr-FR" sz="1900" dirty="0">
                <a:effectLst/>
                <a:ea typeface="Calibri" panose="020F0502020204030204" pitchFamily="34" charset="0"/>
              </a:rPr>
              <a:t> R. </a:t>
            </a:r>
            <a:r>
              <a:rPr lang="fr-FR" sz="1900" dirty="0" err="1">
                <a:effectLst/>
                <a:ea typeface="Calibri" panose="020F0502020204030204" pitchFamily="34" charset="0"/>
              </a:rPr>
              <a:t>Adding</a:t>
            </a:r>
            <a:r>
              <a:rPr lang="fr-FR" sz="1900" dirty="0">
                <a:effectLst/>
                <a:ea typeface="Calibri" panose="020F0502020204030204" pitchFamily="34" charset="0"/>
              </a:rPr>
              <a:t> It Up: </a:t>
            </a:r>
            <a:r>
              <a:rPr lang="fr-FR" sz="1900" dirty="0" err="1">
                <a:effectLst/>
                <a:ea typeface="Calibri" panose="020F0502020204030204" pitchFamily="34" charset="0"/>
              </a:rPr>
              <a:t>Investing</a:t>
            </a:r>
            <a:r>
              <a:rPr lang="fr-FR" sz="1900" dirty="0">
                <a:effectLst/>
                <a:ea typeface="Calibri" panose="020F0502020204030204" pitchFamily="34" charset="0"/>
              </a:rPr>
              <a:t> in </a:t>
            </a:r>
            <a:r>
              <a:rPr lang="fr-FR" sz="1900" dirty="0" err="1">
                <a:effectLst/>
                <a:ea typeface="Calibri" panose="020F0502020204030204" pitchFamily="34" charset="0"/>
              </a:rPr>
              <a:t>Sexual</a:t>
            </a:r>
            <a:r>
              <a:rPr lang="fr-FR" sz="1900" dirty="0">
                <a:effectLst/>
                <a:ea typeface="Calibri" panose="020F0502020204030204" pitchFamily="34" charset="0"/>
              </a:rPr>
              <a:t> and Reproductive Health 2019. 2020 </a:t>
            </a:r>
            <a:r>
              <a:rPr lang="fr-FR" sz="1900" dirty="0" err="1">
                <a:effectLst/>
                <a:ea typeface="Calibri" panose="020F0502020204030204" pitchFamily="34" charset="0"/>
              </a:rPr>
              <a:t>Jul</a:t>
            </a:r>
            <a:r>
              <a:rPr lang="fr-FR" sz="1900" dirty="0">
                <a:effectLst/>
                <a:ea typeface="Calibri" panose="020F0502020204030204" pitchFamily="34" charset="0"/>
              </a:rPr>
              <a:t> 28. </a:t>
            </a:r>
            <a:r>
              <a:rPr lang="fr-FR" sz="1900" dirty="0" err="1">
                <a:effectLst/>
                <a:ea typeface="Calibri" panose="020F0502020204030204" pitchFamily="34" charset="0"/>
              </a:rPr>
              <a:t>Available</a:t>
            </a:r>
            <a:r>
              <a:rPr lang="fr-FR" sz="1900" dirty="0">
                <a:effectLst/>
                <a:ea typeface="Calibri" panose="020F0502020204030204" pitchFamily="34" charset="0"/>
              </a:rPr>
              <a:t> </a:t>
            </a:r>
            <a:r>
              <a:rPr lang="fr-FR" sz="1900" dirty="0" err="1">
                <a:effectLst/>
                <a:ea typeface="Calibri" panose="020F0502020204030204" pitchFamily="34" charset="0"/>
              </a:rPr>
              <a:t>from</a:t>
            </a:r>
            <a:r>
              <a:rPr lang="fr-FR" sz="1900" dirty="0">
                <a:effectLst/>
                <a:ea typeface="Calibri" panose="020F0502020204030204" pitchFamily="34" charset="0"/>
              </a:rPr>
              <a:t>: </a:t>
            </a:r>
            <a:r>
              <a:rPr lang="fr-FR" sz="1900" u="sng" dirty="0">
                <a:solidFill>
                  <a:srgbClr val="0563C1"/>
                </a:solidFill>
                <a:effectLst/>
                <a:ea typeface="Calibri" panose="020F0502020204030204" pitchFamily="34" charset="0"/>
                <a:hlinkClick r:id="rId5"/>
              </a:rPr>
              <a:t>https://www.guttmacher.org/report/adding-it-up-investing-in-sexual-reproductive-health-2019</a:t>
            </a:r>
            <a:endParaRPr lang="fr-FR" sz="1900" u="sng" dirty="0">
              <a:solidFill>
                <a:srgbClr val="0563C1"/>
              </a:solidFill>
              <a:effectLst/>
              <a:ea typeface="Calibri" panose="020F0502020204030204" pitchFamily="34" charset="0"/>
            </a:endParaRPr>
          </a:p>
          <a:p>
            <a:pPr marL="457200" indent="-457200">
              <a:lnSpc>
                <a:spcPct val="107000"/>
              </a:lnSpc>
              <a:spcAft>
                <a:spcPts val="800"/>
              </a:spcAft>
              <a:buClr>
                <a:srgbClr val="58C3EB"/>
              </a:buClr>
              <a:buFont typeface="+mj-lt"/>
              <a:buAutoNum type="arabicPeriod" startAt="10"/>
            </a:pPr>
            <a:r>
              <a:rPr lang="fr-FR" sz="1900" dirty="0" err="1">
                <a:effectLst/>
                <a:ea typeface="Calibri" panose="020F0502020204030204" pitchFamily="34" charset="0"/>
              </a:rPr>
              <a:t>Guttmacher</a:t>
            </a:r>
            <a:r>
              <a:rPr lang="fr-FR" sz="1900" dirty="0">
                <a:effectLst/>
                <a:ea typeface="Calibri" panose="020F0502020204030204" pitchFamily="34" charset="0"/>
              </a:rPr>
              <a:t> Institute. Fiche d’information : L’avortement en Afrique subsaharienne. </a:t>
            </a:r>
            <a:r>
              <a:rPr lang="fr-FR" sz="1900" dirty="0" err="1">
                <a:effectLst/>
                <a:ea typeface="Calibri" panose="020F0502020204030204" pitchFamily="34" charset="0"/>
              </a:rPr>
              <a:t>Guttmacher</a:t>
            </a:r>
            <a:r>
              <a:rPr lang="fr-FR" sz="1900" dirty="0">
                <a:effectLst/>
                <a:ea typeface="Calibri" panose="020F0502020204030204" pitchFamily="34" charset="0"/>
              </a:rPr>
              <a:t> Institute; 2020. </a:t>
            </a:r>
            <a:r>
              <a:rPr lang="fr-FR" sz="1900" u="sng" dirty="0">
                <a:solidFill>
                  <a:srgbClr val="0563C1"/>
                </a:solidFill>
                <a:effectLst/>
                <a:ea typeface="Calibri" panose="020F0502020204030204" pitchFamily="34" charset="0"/>
                <a:hlinkClick r:id="rId6"/>
              </a:rPr>
              <a:t>https://www.guttmacher.org/sites/default/files/factsheet/abortion-subsaharan-africa-fr.pdf</a:t>
            </a:r>
            <a:endParaRPr lang="fr-FR" sz="1900" dirty="0">
              <a:effectLst/>
              <a:ea typeface="Calibri" panose="020F0502020204030204" pitchFamily="34" charset="0"/>
            </a:endParaRPr>
          </a:p>
          <a:p>
            <a:pPr marL="457200" lvl="0" indent="-457200">
              <a:lnSpc>
                <a:spcPct val="107000"/>
              </a:lnSpc>
              <a:spcAft>
                <a:spcPts val="800"/>
              </a:spcAft>
              <a:buClr>
                <a:srgbClr val="58C3EB"/>
              </a:buClr>
              <a:buFont typeface="+mj-lt"/>
              <a:buAutoNum type="arabicPeriod" startAt="10"/>
            </a:pPr>
            <a:endParaRPr lang="fr-FR" sz="1900" dirty="0">
              <a:effectLst/>
              <a:ea typeface="Calibri" panose="020F0502020204030204" pitchFamily="34" charset="0"/>
            </a:endParaRPr>
          </a:p>
          <a:p>
            <a:pPr marL="457200" lvl="0" indent="-457200">
              <a:buClr>
                <a:srgbClr val="58C3EB"/>
              </a:buClr>
              <a:buFont typeface="+mj-lt"/>
              <a:buAutoNum type="arabicPeriod" startAt="10"/>
            </a:pPr>
            <a:endParaRPr lang="fr-FR" sz="1900" dirty="0"/>
          </a:p>
        </p:txBody>
      </p:sp>
    </p:spTree>
    <p:extLst>
      <p:ext uri="{BB962C8B-B14F-4D97-AF65-F5344CB8AC3E}">
        <p14:creationId xmlns:p14="http://schemas.microsoft.com/office/powerpoint/2010/main" val="2109091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0CE9-F705-49F4-A11E-F56CD1654F28}"/>
              </a:ext>
            </a:extLst>
          </p:cNvPr>
          <p:cNvSpPr>
            <a:spLocks noGrp="1"/>
          </p:cNvSpPr>
          <p:nvPr>
            <p:ph type="title"/>
          </p:nvPr>
        </p:nvSpPr>
        <p:spPr>
          <a:xfrm>
            <a:off x="631066" y="382657"/>
            <a:ext cx="9337882" cy="556591"/>
          </a:xfrm>
        </p:spPr>
        <p:txBody>
          <a:bodyPr/>
          <a:lstStyle/>
          <a:p>
            <a:r>
              <a:rPr lang="fr-FR" dirty="0"/>
              <a:t>Références</a:t>
            </a:r>
          </a:p>
        </p:txBody>
      </p:sp>
      <p:sp>
        <p:nvSpPr>
          <p:cNvPr id="3" name="Text Placeholder 2">
            <a:extLst>
              <a:ext uri="{FF2B5EF4-FFF2-40B4-BE49-F238E27FC236}">
                <a16:creationId xmlns:a16="http://schemas.microsoft.com/office/drawing/2014/main" id="{AEAC0467-4241-47AA-B5B4-DFF3555C5C9F}"/>
              </a:ext>
            </a:extLst>
          </p:cNvPr>
          <p:cNvSpPr>
            <a:spLocks noGrp="1"/>
          </p:cNvSpPr>
          <p:nvPr>
            <p:ph type="body" sz="quarter" idx="13"/>
          </p:nvPr>
        </p:nvSpPr>
        <p:spPr>
          <a:xfrm>
            <a:off x="400050" y="849948"/>
            <a:ext cx="11464289" cy="4237638"/>
          </a:xfrm>
        </p:spPr>
        <p:txBody>
          <a:bodyPr numCol="1"/>
          <a:lstStyle/>
          <a:p>
            <a:pPr marL="457200" lvl="0" indent="-457200">
              <a:lnSpc>
                <a:spcPct val="107000"/>
              </a:lnSpc>
              <a:buClr>
                <a:srgbClr val="58C3EB"/>
              </a:buClr>
              <a:buFont typeface="+mj-lt"/>
              <a:buAutoNum type="arabicPeriod" startAt="15"/>
            </a:pPr>
            <a:r>
              <a:rPr lang="fr-FR" sz="1900" dirty="0">
                <a:effectLst/>
                <a:ea typeface="Calibri" panose="020F0502020204030204" pitchFamily="34" charset="0"/>
              </a:rPr>
              <a:t>OMS, Bureau régional pour l'Afrique. Données et Statistiques : Pourcentage de décès maternels dus à un avortement non médicalisé 2000-2023. </a:t>
            </a:r>
            <a:r>
              <a:rPr lang="fr-FR" sz="1900" u="sng" dirty="0">
                <a:solidFill>
                  <a:srgbClr val="0563C1"/>
                </a:solidFill>
                <a:effectLst/>
                <a:ea typeface="Calibri" panose="020F0502020204030204" pitchFamily="34" charset="0"/>
                <a:hlinkClick r:id="rId3"/>
              </a:rPr>
              <a:t>https://aho.afro.who.int/ind/af?dim=&amp;ci=&amp;ind=467&amp;dom=</a:t>
            </a:r>
            <a:endParaRPr lang="fr-FR" sz="1900" dirty="0">
              <a:effectLst/>
              <a:ea typeface="Calibri" panose="020F0502020204030204" pitchFamily="34" charset="0"/>
            </a:endParaRPr>
          </a:p>
          <a:p>
            <a:pPr marL="457200" lvl="0" indent="-457200">
              <a:lnSpc>
                <a:spcPct val="107000"/>
              </a:lnSpc>
              <a:buClr>
                <a:srgbClr val="58C3EB"/>
              </a:buClr>
              <a:buFont typeface="+mj-lt"/>
              <a:buAutoNum type="arabicPeriod" startAt="15"/>
            </a:pPr>
            <a:r>
              <a:rPr lang="fr-FR" sz="1900" dirty="0" err="1">
                <a:effectLst/>
                <a:ea typeface="Calibri" panose="020F0502020204030204" pitchFamily="34" charset="0"/>
              </a:rPr>
              <a:t>Ganatra</a:t>
            </a:r>
            <a:r>
              <a:rPr lang="fr-FR" sz="1900" dirty="0">
                <a:effectLst/>
                <a:ea typeface="Calibri" panose="020F0502020204030204" pitchFamily="34" charset="0"/>
              </a:rPr>
              <a:t> B, </a:t>
            </a:r>
            <a:r>
              <a:rPr lang="fr-FR" sz="1900" dirty="0" err="1">
                <a:effectLst/>
                <a:ea typeface="Calibri" panose="020F0502020204030204" pitchFamily="34" charset="0"/>
              </a:rPr>
              <a:t>Gerdts</a:t>
            </a:r>
            <a:r>
              <a:rPr lang="fr-FR" sz="1900" dirty="0">
                <a:effectLst/>
                <a:ea typeface="Calibri" panose="020F0502020204030204" pitchFamily="34" charset="0"/>
              </a:rPr>
              <a:t> C, </a:t>
            </a:r>
            <a:r>
              <a:rPr lang="fr-FR" sz="1900" dirty="0" err="1">
                <a:effectLst/>
                <a:ea typeface="Calibri" panose="020F0502020204030204" pitchFamily="34" charset="0"/>
              </a:rPr>
              <a:t>Rossier</a:t>
            </a:r>
            <a:r>
              <a:rPr lang="fr-FR" sz="1900" dirty="0">
                <a:effectLst/>
                <a:ea typeface="Calibri" panose="020F0502020204030204" pitchFamily="34" charset="0"/>
              </a:rPr>
              <a:t> C, Johnson BR, </a:t>
            </a:r>
            <a:r>
              <a:rPr lang="fr-FR" sz="1900" dirty="0" err="1">
                <a:effectLst/>
                <a:ea typeface="Calibri" panose="020F0502020204030204" pitchFamily="34" charset="0"/>
              </a:rPr>
              <a:t>Tunçalp</a:t>
            </a:r>
            <a:r>
              <a:rPr lang="fr-FR" sz="1900" dirty="0">
                <a:effectLst/>
                <a:ea typeface="Calibri" panose="020F0502020204030204" pitchFamily="34" charset="0"/>
              </a:rPr>
              <a:t> Ö, </a:t>
            </a:r>
            <a:r>
              <a:rPr lang="fr-FR" sz="1900" dirty="0" err="1">
                <a:effectLst/>
                <a:ea typeface="Calibri" panose="020F0502020204030204" pitchFamily="34" charset="0"/>
              </a:rPr>
              <a:t>Assifi</a:t>
            </a:r>
            <a:r>
              <a:rPr lang="fr-FR" sz="1900" dirty="0">
                <a:effectLst/>
                <a:ea typeface="Calibri" panose="020F0502020204030204" pitchFamily="34" charset="0"/>
              </a:rPr>
              <a:t> A, </a:t>
            </a:r>
            <a:r>
              <a:rPr lang="fr-FR" sz="1900" dirty="0" err="1">
                <a:effectLst/>
                <a:ea typeface="Calibri" panose="020F0502020204030204" pitchFamily="34" charset="0"/>
              </a:rPr>
              <a:t>Sedgh</a:t>
            </a:r>
            <a:r>
              <a:rPr lang="fr-FR" sz="1900" dirty="0">
                <a:effectLst/>
                <a:ea typeface="Calibri" panose="020F0502020204030204" pitchFamily="34" charset="0"/>
              </a:rPr>
              <a:t> G, Singh S, </a:t>
            </a:r>
            <a:r>
              <a:rPr lang="fr-FR" sz="1900" dirty="0" err="1">
                <a:effectLst/>
                <a:ea typeface="Calibri" panose="020F0502020204030204" pitchFamily="34" charset="0"/>
              </a:rPr>
              <a:t>Bankole</a:t>
            </a:r>
            <a:r>
              <a:rPr lang="fr-FR" sz="1900" dirty="0">
                <a:effectLst/>
                <a:ea typeface="Calibri" panose="020F0502020204030204" pitchFamily="34" charset="0"/>
              </a:rPr>
              <a:t> A, </a:t>
            </a:r>
            <a:r>
              <a:rPr lang="fr-FR" sz="1900" dirty="0" err="1">
                <a:effectLst/>
                <a:ea typeface="Calibri" panose="020F0502020204030204" pitchFamily="34" charset="0"/>
              </a:rPr>
              <a:t>Popinchalk</a:t>
            </a:r>
            <a:r>
              <a:rPr lang="fr-FR" sz="1900" dirty="0">
                <a:effectLst/>
                <a:ea typeface="Calibri" panose="020F0502020204030204" pitchFamily="34" charset="0"/>
              </a:rPr>
              <a:t> A, </a:t>
            </a:r>
            <a:r>
              <a:rPr lang="fr-FR" sz="1900" dirty="0" err="1">
                <a:effectLst/>
                <a:ea typeface="Calibri" panose="020F0502020204030204" pitchFamily="34" charset="0"/>
              </a:rPr>
              <a:t>Bearak</a:t>
            </a:r>
            <a:r>
              <a:rPr lang="fr-FR" sz="1900" dirty="0">
                <a:effectLst/>
                <a:ea typeface="Calibri" panose="020F0502020204030204" pitchFamily="34" charset="0"/>
              </a:rPr>
              <a:t> J, Kang Z, </a:t>
            </a:r>
            <a:r>
              <a:rPr lang="fr-FR" sz="1900" dirty="0" err="1">
                <a:effectLst/>
                <a:ea typeface="Calibri" panose="020F0502020204030204" pitchFamily="34" charset="0"/>
              </a:rPr>
              <a:t>Alkema</a:t>
            </a:r>
            <a:r>
              <a:rPr lang="fr-FR" sz="1900" dirty="0">
                <a:effectLst/>
                <a:ea typeface="Calibri" panose="020F0502020204030204" pitchFamily="34" charset="0"/>
              </a:rPr>
              <a:t> L. Classification mondiale, régionale et sous-régionale des avortements par sécurité, 2010-14: estimations issues d'un modèle hiérarchique bayésien. The Lancet. 2017 </a:t>
            </a:r>
            <a:r>
              <a:rPr lang="fr-FR" sz="1900" dirty="0" err="1">
                <a:effectLst/>
                <a:ea typeface="Calibri" panose="020F0502020204030204" pitchFamily="34" charset="0"/>
              </a:rPr>
              <a:t>Nov</a:t>
            </a:r>
            <a:r>
              <a:rPr lang="fr-FR" sz="1900" dirty="0">
                <a:effectLst/>
                <a:ea typeface="Calibri" panose="020F0502020204030204" pitchFamily="34" charset="0"/>
              </a:rPr>
              <a:t> 25;390(10110):2372-81. http://dx.</a:t>
            </a:r>
            <a:r>
              <a:rPr lang="fr-FR" sz="1900" u="sng" dirty="0">
                <a:solidFill>
                  <a:srgbClr val="0563C1"/>
                </a:solidFill>
                <a:effectLst/>
                <a:ea typeface="Calibri" panose="020F0502020204030204" pitchFamily="34" charset="0"/>
                <a:hlinkClick r:id="rId4"/>
              </a:rPr>
              <a:t>doi.org/10.1016/S0140-6736(17)31794-4</a:t>
            </a:r>
            <a:endParaRPr lang="fr-FR" sz="1900" dirty="0">
              <a:effectLst/>
              <a:ea typeface="Calibri" panose="020F0502020204030204" pitchFamily="34" charset="0"/>
            </a:endParaRPr>
          </a:p>
          <a:p>
            <a:pPr marL="457200" lvl="0" indent="-457200">
              <a:lnSpc>
                <a:spcPct val="107000"/>
              </a:lnSpc>
              <a:buClr>
                <a:srgbClr val="58C3EB"/>
              </a:buClr>
              <a:buFont typeface="+mj-lt"/>
              <a:buAutoNum type="arabicPeriod" startAt="15"/>
            </a:pPr>
            <a:r>
              <a:rPr lang="fr-FR" sz="1900" dirty="0">
                <a:effectLst/>
                <a:ea typeface="Calibri" panose="020F0502020204030204" pitchFamily="34" charset="0"/>
              </a:rPr>
              <a:t>Sharma AC, Dhillon J, </a:t>
            </a:r>
            <a:r>
              <a:rPr lang="fr-FR" sz="1900" dirty="0" err="1">
                <a:effectLst/>
                <a:ea typeface="Calibri" panose="020F0502020204030204" pitchFamily="34" charset="0"/>
              </a:rPr>
              <a:t>Shabbir</a:t>
            </a:r>
            <a:r>
              <a:rPr lang="fr-FR" sz="1900" dirty="0">
                <a:effectLst/>
                <a:ea typeface="Calibri" panose="020F0502020204030204" pitchFamily="34" charset="0"/>
              </a:rPr>
              <a:t> G, </a:t>
            </a:r>
            <a:r>
              <a:rPr lang="fr-FR" sz="1900" dirty="0" err="1">
                <a:effectLst/>
                <a:ea typeface="Calibri" panose="020F0502020204030204" pitchFamily="34" charset="0"/>
              </a:rPr>
              <a:t>Lynam</a:t>
            </a:r>
            <a:r>
              <a:rPr lang="fr-FR" sz="1900" dirty="0">
                <a:effectLst/>
                <a:ea typeface="Calibri" panose="020F0502020204030204" pitchFamily="34" charset="0"/>
              </a:rPr>
              <a:t> A. Notes </a:t>
            </a:r>
            <a:r>
              <a:rPr lang="fr-FR" sz="1900" dirty="0" err="1">
                <a:effectLst/>
                <a:ea typeface="Calibri" panose="020F0502020204030204" pitchFamily="34" charset="0"/>
              </a:rPr>
              <a:t>from</a:t>
            </a:r>
            <a:r>
              <a:rPr lang="fr-FR" sz="1900" dirty="0">
                <a:effectLst/>
                <a:ea typeface="Calibri" panose="020F0502020204030204" pitchFamily="34" charset="0"/>
              </a:rPr>
              <a:t> the </a:t>
            </a:r>
            <a:r>
              <a:rPr lang="fr-FR" sz="1900" dirty="0" err="1">
                <a:effectLst/>
                <a:ea typeface="Calibri" panose="020F0502020204030204" pitchFamily="34" charset="0"/>
              </a:rPr>
              <a:t>field</a:t>
            </a:r>
            <a:r>
              <a:rPr lang="fr-FR" sz="1900" dirty="0">
                <a:effectLst/>
                <a:ea typeface="Calibri" panose="020F0502020204030204" pitchFamily="34" charset="0"/>
              </a:rPr>
              <a:t>: </a:t>
            </a:r>
            <a:r>
              <a:rPr lang="fr-FR" sz="1900" dirty="0" err="1">
                <a:effectLst/>
                <a:ea typeface="Calibri" panose="020F0502020204030204" pitchFamily="34" charset="0"/>
              </a:rPr>
              <a:t>political</a:t>
            </a:r>
            <a:r>
              <a:rPr lang="fr-FR" sz="1900" dirty="0">
                <a:effectLst/>
                <a:ea typeface="Calibri" panose="020F0502020204030204" pitchFamily="34" charset="0"/>
              </a:rPr>
              <a:t> </a:t>
            </a:r>
            <a:r>
              <a:rPr lang="fr-FR" sz="1900" dirty="0" err="1">
                <a:effectLst/>
                <a:ea typeface="Calibri" panose="020F0502020204030204" pitchFamily="34" charset="0"/>
              </a:rPr>
              <a:t>norm</a:t>
            </a:r>
            <a:r>
              <a:rPr lang="fr-FR" sz="1900" dirty="0">
                <a:effectLst/>
                <a:ea typeface="Calibri" panose="020F0502020204030204" pitchFamily="34" charset="0"/>
              </a:rPr>
              <a:t> change for abortion in Pakistan. Questions de santé sexuelle et reproductive. 31 mai 2019;27(2):126-32. </a:t>
            </a:r>
            <a:r>
              <a:rPr lang="fr-FR" sz="1900" u="sng" dirty="0">
                <a:solidFill>
                  <a:srgbClr val="0563C1"/>
                </a:solidFill>
                <a:effectLst/>
                <a:ea typeface="Calibri" panose="020F0502020204030204" pitchFamily="34" charset="0"/>
                <a:hlinkClick r:id="rId5"/>
              </a:rPr>
              <a:t>http://dx.doi.org/10.1080/26410397.2019.1586819</a:t>
            </a:r>
            <a:endParaRPr lang="fr-FR" sz="1900" dirty="0">
              <a:effectLst/>
              <a:ea typeface="Calibri" panose="020F0502020204030204" pitchFamily="34" charset="0"/>
            </a:endParaRPr>
          </a:p>
          <a:p>
            <a:pPr marL="457200" lvl="0" indent="-457200">
              <a:lnSpc>
                <a:spcPct val="107000"/>
              </a:lnSpc>
              <a:buClr>
                <a:srgbClr val="58C3EB"/>
              </a:buClr>
              <a:buFont typeface="+mj-lt"/>
              <a:buAutoNum type="arabicPeriod" startAt="15"/>
            </a:pPr>
            <a:r>
              <a:rPr lang="fr-FR" sz="1900" dirty="0" err="1">
                <a:effectLst/>
                <a:ea typeface="Calibri" panose="020F0502020204030204" pitchFamily="34" charset="0"/>
              </a:rPr>
              <a:t>Guttmacher</a:t>
            </a:r>
            <a:r>
              <a:rPr lang="fr-FR" sz="1900" dirty="0">
                <a:effectLst/>
                <a:ea typeface="Calibri" panose="020F0502020204030204" pitchFamily="34" charset="0"/>
              </a:rPr>
              <a:t> Institute. Avortement au Burkina Faso. </a:t>
            </a:r>
            <a:r>
              <a:rPr lang="fr-FR" sz="1900" dirty="0" err="1">
                <a:effectLst/>
                <a:ea typeface="Calibri" panose="020F0502020204030204" pitchFamily="34" charset="0"/>
              </a:rPr>
              <a:t>Guttmacher</a:t>
            </a:r>
            <a:r>
              <a:rPr lang="fr-FR" sz="1900" dirty="0">
                <a:effectLst/>
                <a:ea typeface="Calibri" panose="020F0502020204030204" pitchFamily="34" charset="0"/>
              </a:rPr>
              <a:t> Institute, 2014. </a:t>
            </a:r>
            <a:r>
              <a:rPr lang="fr-FR" sz="1900" u="sng" dirty="0">
                <a:solidFill>
                  <a:srgbClr val="0563C1"/>
                </a:solidFill>
                <a:effectLst/>
                <a:ea typeface="Calibri" panose="020F0502020204030204" pitchFamily="34" charset="0"/>
                <a:hlinkClick r:id="rId6"/>
              </a:rPr>
              <a:t>https://www.guttmacher.org/fr/fact-sheet/abortion-burkina-faso</a:t>
            </a:r>
            <a:endParaRPr lang="fr-FR" sz="1900" dirty="0">
              <a:effectLst/>
              <a:ea typeface="Calibri" panose="020F0502020204030204" pitchFamily="34" charset="0"/>
            </a:endParaRPr>
          </a:p>
          <a:p>
            <a:pPr marL="457200" lvl="0" indent="-457200">
              <a:lnSpc>
                <a:spcPct val="107000"/>
              </a:lnSpc>
              <a:spcAft>
                <a:spcPts val="800"/>
              </a:spcAft>
              <a:buClr>
                <a:srgbClr val="58C3EB"/>
              </a:buClr>
              <a:buFont typeface="+mj-lt"/>
              <a:buAutoNum type="arabicPeriod" startAt="15"/>
            </a:pPr>
            <a:r>
              <a:rPr lang="fr-FR" sz="1900" dirty="0">
                <a:effectLst/>
                <a:ea typeface="Calibri" panose="020F0502020204030204" pitchFamily="34" charset="0"/>
              </a:rPr>
              <a:t>Safe Abortion Action </a:t>
            </a:r>
            <a:r>
              <a:rPr lang="fr-FR" sz="1900" dirty="0" err="1">
                <a:effectLst/>
                <a:ea typeface="Calibri" panose="020F0502020204030204" pitchFamily="34" charset="0"/>
              </a:rPr>
              <a:t>Fund</a:t>
            </a:r>
            <a:r>
              <a:rPr lang="fr-FR" sz="1900" dirty="0">
                <a:effectLst/>
                <a:ea typeface="Calibri" panose="020F0502020204030204" pitchFamily="34" charset="0"/>
              </a:rPr>
              <a:t>. Notre impact. SAAF, 2021. </a:t>
            </a:r>
            <a:r>
              <a:rPr lang="fr-FR" sz="1900" u="sng" dirty="0">
                <a:solidFill>
                  <a:srgbClr val="0563C1"/>
                </a:solidFill>
                <a:effectLst/>
                <a:ea typeface="Calibri" panose="020F0502020204030204" pitchFamily="34" charset="0"/>
                <a:hlinkClick r:id="rId7"/>
              </a:rPr>
              <a:t>https://saafund.org/about-saaf/our-impact/?lang=fr</a:t>
            </a:r>
            <a:endParaRPr lang="fr-FR" sz="1900" dirty="0">
              <a:effectLst/>
              <a:ea typeface="Calibri" panose="020F0502020204030204" pitchFamily="34" charset="0"/>
            </a:endParaRPr>
          </a:p>
          <a:p>
            <a:pPr marL="457200" lvl="0" indent="-457200">
              <a:buClr>
                <a:srgbClr val="58C3EB"/>
              </a:buClr>
              <a:buFont typeface="+mj-lt"/>
              <a:buAutoNum type="arabicPeriod" startAt="15"/>
            </a:pPr>
            <a:endParaRPr lang="fr-FR" sz="1900" dirty="0"/>
          </a:p>
        </p:txBody>
      </p:sp>
    </p:spTree>
    <p:extLst>
      <p:ext uri="{BB962C8B-B14F-4D97-AF65-F5344CB8AC3E}">
        <p14:creationId xmlns:p14="http://schemas.microsoft.com/office/powerpoint/2010/main" val="1478008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0087BB7D-FC50-DD9B-60A8-F395671FE8AD}"/>
              </a:ext>
            </a:extLst>
          </p:cNvPr>
          <p:cNvPicPr>
            <a:picLocks noChangeAspect="1"/>
          </p:cNvPicPr>
          <p:nvPr/>
        </p:nvPicPr>
        <p:blipFill>
          <a:blip r:embed="rId2">
            <a:extLst>
              <a:ext uri="{28A0092B-C50C-407E-A947-70E740481C1C}">
                <a14:useLocalDpi xmlns:a14="http://schemas.microsoft.com/office/drawing/2010/main"/>
              </a:ext>
            </a:extLst>
          </a:blip>
          <a:srcRect l="5531" r="5531"/>
          <a:stretch>
            <a:fillRect/>
          </a:stretch>
        </p:blipFill>
        <p:spPr>
          <a:xfrm>
            <a:off x="1585732" y="0"/>
            <a:ext cx="9306046" cy="6858000"/>
          </a:xfrm>
          <a:prstGeom prst="rect">
            <a:avLst/>
          </a:prstGeom>
        </p:spPr>
      </p:pic>
      <p:sp>
        <p:nvSpPr>
          <p:cNvPr id="8" name="Rectangle 7">
            <a:extLst>
              <a:ext uri="{FF2B5EF4-FFF2-40B4-BE49-F238E27FC236}">
                <a16:creationId xmlns:a16="http://schemas.microsoft.com/office/drawing/2014/main" id="{CD51836B-8F1E-5550-A5E0-1960FFF3481D}"/>
              </a:ext>
            </a:extLst>
          </p:cNvPr>
          <p:cNvSpPr/>
          <p:nvPr/>
        </p:nvSpPr>
        <p:spPr>
          <a:xfrm rot="10800000" flipV="1">
            <a:off x="3902464" y="2001853"/>
            <a:ext cx="4354036" cy="981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MERCI</a:t>
            </a:r>
            <a:endParaRPr kumimoji="0" lang="en-US" sz="7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2129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E14AF97-C5D1-2827-417E-19C4EA2F4018}"/>
              </a:ext>
            </a:extLst>
          </p:cNvPr>
          <p:cNvPicPr>
            <a:picLocks noChangeAspect="1"/>
          </p:cNvPicPr>
          <p:nvPr/>
        </p:nvPicPr>
        <p:blipFill>
          <a:blip r:embed="rId4"/>
          <a:stretch>
            <a:fillRect/>
          </a:stretch>
        </p:blipFill>
        <p:spPr>
          <a:xfrm>
            <a:off x="3481388" y="814388"/>
            <a:ext cx="5229225" cy="5229225"/>
          </a:xfrm>
          <a:prstGeom prst="rect">
            <a:avLst/>
          </a:prstGeom>
        </p:spPr>
      </p:pic>
    </p:spTree>
    <p:extLst>
      <p:ext uri="{BB962C8B-B14F-4D97-AF65-F5344CB8AC3E}">
        <p14:creationId xmlns:p14="http://schemas.microsoft.com/office/powerpoint/2010/main" val="5168813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455"/>
    </mc:Choice>
    <mc:Fallback xmlns="">
      <p:transition spd="slow" advTm="1045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346841" y="2437197"/>
            <a:ext cx="4179314" cy="1821720"/>
          </a:xfrm>
        </p:spPr>
        <p:txBody>
          <a:bodyPr/>
          <a:lstStyle/>
          <a:p>
            <a:r>
              <a:rPr lang="fr-FR" sz="4000" dirty="0"/>
              <a:t>Définitions 1/2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687614" y="786809"/>
            <a:ext cx="6900648" cy="4418237"/>
          </a:xfrm>
        </p:spPr>
        <p:txBody>
          <a:bodyPr/>
          <a:lstStyle/>
          <a:p>
            <a:pPr>
              <a:buClr>
                <a:srgbClr val="58C3EB"/>
              </a:buClr>
            </a:pPr>
            <a:r>
              <a:rPr lang="fr-FR" sz="2400" b="1" dirty="0">
                <a:solidFill>
                  <a:srgbClr val="58C3EB"/>
                </a:solidFill>
              </a:rPr>
              <a:t>AVORTEMENT </a:t>
            </a:r>
            <a:r>
              <a:rPr lang="fr-FR" sz="2400" b="1" dirty="0"/>
              <a:t>:</a:t>
            </a:r>
            <a:r>
              <a:rPr lang="fr-FR" sz="2400" b="1" dirty="0">
                <a:solidFill>
                  <a:srgbClr val="0070C0"/>
                </a:solidFill>
              </a:rPr>
              <a:t> </a:t>
            </a:r>
            <a:r>
              <a:rPr lang="fr-FR" sz="2400" dirty="0"/>
              <a:t>une interruption de grossesse avant 20 semaines de gestation</a:t>
            </a:r>
          </a:p>
          <a:p>
            <a:pPr marL="0" indent="0">
              <a:buNone/>
            </a:pPr>
            <a:r>
              <a:rPr lang="fr-FR" sz="2400" i="1" dirty="0"/>
              <a:t>L'avortement peut être</a:t>
            </a:r>
            <a:r>
              <a:rPr lang="fr-FR" sz="2400" i="1" dirty="0">
                <a:solidFill>
                  <a:srgbClr val="58C3EB"/>
                </a:solidFill>
              </a:rPr>
              <a:t> </a:t>
            </a:r>
            <a:r>
              <a:rPr lang="fr-FR" sz="2400" b="1" dirty="0">
                <a:solidFill>
                  <a:srgbClr val="58C3EB"/>
                </a:solidFill>
              </a:rPr>
              <a:t>provoqué</a:t>
            </a:r>
            <a:r>
              <a:rPr lang="fr-FR" sz="2400" i="1" dirty="0">
                <a:solidFill>
                  <a:srgbClr val="58C3EB"/>
                </a:solidFill>
              </a:rPr>
              <a:t> </a:t>
            </a:r>
            <a:r>
              <a:rPr lang="fr-FR" sz="2400" i="1" dirty="0"/>
              <a:t>(volontairement effectué) ou </a:t>
            </a:r>
            <a:r>
              <a:rPr lang="fr-FR" sz="2400" b="1" dirty="0">
                <a:solidFill>
                  <a:srgbClr val="58C3EB"/>
                </a:solidFill>
              </a:rPr>
              <a:t>spontané</a:t>
            </a:r>
          </a:p>
          <a:p>
            <a:pPr>
              <a:buClr>
                <a:srgbClr val="58C3EB"/>
              </a:buClr>
            </a:pPr>
            <a:r>
              <a:rPr lang="fr-FR" sz="2400" b="1" dirty="0">
                <a:solidFill>
                  <a:srgbClr val="58C3EB"/>
                </a:solidFill>
              </a:rPr>
              <a:t>AVORTEMENT PROVOQUÉ </a:t>
            </a:r>
            <a:r>
              <a:rPr lang="fr-FR" sz="2400" b="1" dirty="0"/>
              <a:t>:</a:t>
            </a:r>
            <a:r>
              <a:rPr lang="fr-FR" sz="2400" dirty="0"/>
              <a:t> perte intentionnelle d'une grossesse intra-utérine par des moyens médicaux ou chirurgicaux.</a:t>
            </a:r>
          </a:p>
          <a:p>
            <a:pPr>
              <a:buClr>
                <a:srgbClr val="58C3EB"/>
              </a:buClr>
            </a:pPr>
            <a:r>
              <a:rPr lang="fr-FR" sz="2400" b="1" dirty="0">
                <a:solidFill>
                  <a:srgbClr val="58C3EB"/>
                </a:solidFill>
              </a:rPr>
              <a:t>AVORTEMENT SPONTANÉ </a:t>
            </a:r>
            <a:r>
              <a:rPr lang="fr-FR" sz="2400" b="1" dirty="0"/>
              <a:t>: </a:t>
            </a:r>
            <a:r>
              <a:rPr lang="fr-FR" sz="2400" dirty="0"/>
              <a:t>perte non provoquée d'une grossesse avant 20 semaines de gestation.</a:t>
            </a:r>
          </a:p>
          <a:p>
            <a:pPr marL="0" indent="0">
              <a:buNone/>
            </a:pPr>
            <a:r>
              <a:rPr lang="fr-FR" sz="2400" i="1" dirty="0"/>
              <a:t>La fréquence estimée des </a:t>
            </a:r>
            <a:r>
              <a:rPr lang="fr-FR" sz="2400" b="1" dirty="0">
                <a:solidFill>
                  <a:srgbClr val="58C3EB"/>
                </a:solidFill>
              </a:rPr>
              <a:t>avortements spontanés </a:t>
            </a:r>
            <a:r>
              <a:rPr lang="fr-FR" sz="2400" i="1" dirty="0"/>
              <a:t>est comprise entre 12 % et 24 % de toutes les grossesses</a:t>
            </a:r>
          </a:p>
        </p:txBody>
      </p:sp>
    </p:spTree>
    <p:extLst>
      <p:ext uri="{BB962C8B-B14F-4D97-AF65-F5344CB8AC3E}">
        <p14:creationId xmlns:p14="http://schemas.microsoft.com/office/powerpoint/2010/main" val="819256346"/>
      </p:ext>
    </p:extLst>
  </p:cSld>
  <p:clrMapOvr>
    <a:masterClrMapping/>
  </p:clrMapOvr>
  <mc:AlternateContent xmlns:mc="http://schemas.openxmlformats.org/markup-compatibility/2006" xmlns:p14="http://schemas.microsoft.com/office/powerpoint/2010/main">
    <mc:Choice Requires="p14">
      <p:transition spd="slow" p14:dur="2000" advTm="19278"/>
    </mc:Choice>
    <mc:Fallback xmlns="">
      <p:transition spd="slow" advTm="1927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55789" y="2421243"/>
            <a:ext cx="4270365" cy="1821720"/>
          </a:xfrm>
        </p:spPr>
        <p:txBody>
          <a:bodyPr/>
          <a:lstStyle/>
          <a:p>
            <a:r>
              <a:rPr lang="fr-FR" sz="4000" dirty="0"/>
              <a:t>Définitions 2/2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526154" y="553915"/>
            <a:ext cx="7410057" cy="4589585"/>
          </a:xfrm>
        </p:spPr>
        <p:txBody>
          <a:bodyPr/>
          <a:lstStyle/>
          <a:p>
            <a:pPr marL="0" indent="0">
              <a:lnSpc>
                <a:spcPct val="100000"/>
              </a:lnSpc>
              <a:spcBef>
                <a:spcPts val="600"/>
              </a:spcBef>
              <a:spcAft>
                <a:spcPts val="600"/>
              </a:spcAft>
              <a:buNone/>
            </a:pPr>
            <a:r>
              <a:rPr lang="fr-FR" dirty="0"/>
              <a:t>Les avortements provoqués peuvent être sécurisés ou non sécurisés</a:t>
            </a:r>
          </a:p>
          <a:p>
            <a:pPr>
              <a:lnSpc>
                <a:spcPct val="100000"/>
              </a:lnSpc>
              <a:spcBef>
                <a:spcPts val="600"/>
              </a:spcBef>
              <a:spcAft>
                <a:spcPts val="600"/>
              </a:spcAft>
              <a:buClr>
                <a:srgbClr val="58C3EB"/>
              </a:buClr>
            </a:pPr>
            <a:r>
              <a:rPr lang="fr-FR" sz="1800" b="1" dirty="0">
                <a:solidFill>
                  <a:srgbClr val="58C3EB"/>
                </a:solidFill>
              </a:rPr>
              <a:t>AVORTEMENT SÉCURISÉ </a:t>
            </a:r>
            <a:r>
              <a:rPr lang="fr-FR" sz="1800" b="1" dirty="0"/>
              <a:t>:</a:t>
            </a:r>
            <a:r>
              <a:rPr lang="fr-FR" sz="1800" dirty="0">
                <a:solidFill>
                  <a:srgbClr val="0070C0"/>
                </a:solidFill>
              </a:rPr>
              <a:t> </a:t>
            </a:r>
            <a:r>
              <a:rPr lang="fr-FR" sz="1800" dirty="0"/>
              <a:t>un avortement qui répond aux trois critères suivants : (i) il est pratiqué avec une méthode recommandée par l'OMS (avortement médicamenteux, aspiration, dilatation et évacuation) ; (ii) il est adapté à la durée de la grossesse ; (iii) il est pratiqué par/avec le soutien d'un prestataire de soins de santé qualifié.</a:t>
            </a:r>
          </a:p>
          <a:p>
            <a:pPr>
              <a:lnSpc>
                <a:spcPct val="100000"/>
              </a:lnSpc>
              <a:spcBef>
                <a:spcPts val="600"/>
              </a:spcBef>
              <a:spcAft>
                <a:spcPts val="600"/>
              </a:spcAft>
              <a:buClr>
                <a:srgbClr val="58C3EB"/>
              </a:buClr>
            </a:pPr>
            <a:r>
              <a:rPr lang="fr-FR" sz="1800" b="1" dirty="0">
                <a:solidFill>
                  <a:srgbClr val="58C3EB"/>
                </a:solidFill>
              </a:rPr>
              <a:t>AVORTEMENT NON-SÉCURISÉ </a:t>
            </a:r>
            <a:r>
              <a:rPr lang="fr-FR" sz="1800" b="1" dirty="0"/>
              <a:t>:</a:t>
            </a:r>
            <a:r>
              <a:rPr lang="fr-FR" sz="1800" b="1" dirty="0">
                <a:solidFill>
                  <a:srgbClr val="0070C0"/>
                </a:solidFill>
              </a:rPr>
              <a:t> </a:t>
            </a:r>
            <a:r>
              <a:rPr lang="fr-FR" sz="1800" dirty="0"/>
              <a:t>avortement qui est pratiqué par des personnes non qualifiées ou dans un environnement non conforme aux normes médicales minimales, ou les deux. </a:t>
            </a:r>
          </a:p>
          <a:p>
            <a:pPr marL="0" indent="0">
              <a:lnSpc>
                <a:spcPct val="100000"/>
              </a:lnSpc>
              <a:spcBef>
                <a:spcPts val="600"/>
              </a:spcBef>
              <a:spcAft>
                <a:spcPts val="600"/>
              </a:spcAft>
              <a:buNone/>
            </a:pPr>
            <a:r>
              <a:rPr lang="fr-FR" i="1" dirty="0"/>
              <a:t>Les avortements sécurisés et les avortements non sécurisés sont parfois appelés </a:t>
            </a:r>
            <a:r>
              <a:rPr lang="fr-FR" b="1" dirty="0">
                <a:solidFill>
                  <a:srgbClr val="58C3EB"/>
                </a:solidFill>
              </a:rPr>
              <a:t>avortements sans risque </a:t>
            </a:r>
            <a:r>
              <a:rPr lang="fr-FR" i="1" dirty="0"/>
              <a:t>et</a:t>
            </a:r>
            <a:r>
              <a:rPr lang="fr-FR" b="1" i="1" dirty="0">
                <a:solidFill>
                  <a:srgbClr val="0070C0"/>
                </a:solidFill>
              </a:rPr>
              <a:t> </a:t>
            </a:r>
            <a:r>
              <a:rPr lang="fr-FR" b="1" dirty="0">
                <a:solidFill>
                  <a:srgbClr val="58C3EB"/>
                </a:solidFill>
              </a:rPr>
              <a:t>avortements à risque </a:t>
            </a:r>
          </a:p>
        </p:txBody>
      </p:sp>
    </p:spTree>
    <p:extLst>
      <p:ext uri="{BB962C8B-B14F-4D97-AF65-F5344CB8AC3E}">
        <p14:creationId xmlns:p14="http://schemas.microsoft.com/office/powerpoint/2010/main" val="858743619"/>
      </p:ext>
    </p:extLst>
  </p:cSld>
  <p:clrMapOvr>
    <a:masterClrMapping/>
  </p:clrMapOvr>
  <mc:AlternateContent xmlns:mc="http://schemas.openxmlformats.org/markup-compatibility/2006" xmlns:p14="http://schemas.microsoft.com/office/powerpoint/2010/main">
    <mc:Choice Requires="p14">
      <p:transition spd="slow" p14:dur="2000" advTm="13178"/>
    </mc:Choice>
    <mc:Fallback xmlns="">
      <p:transition spd="slow" advTm="1317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79176" y="2358313"/>
            <a:ext cx="3945984" cy="1821720"/>
          </a:xfrm>
        </p:spPr>
        <p:txBody>
          <a:bodyPr/>
          <a:lstStyle/>
          <a:p>
            <a:r>
              <a:rPr lang="fr-FR" sz="4000" dirty="0"/>
              <a:t>Rationnel 1/2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225161" y="540027"/>
            <a:ext cx="6738848" cy="5078258"/>
          </a:xfrm>
        </p:spPr>
        <p:txBody>
          <a:bodyPr/>
          <a:lstStyle/>
          <a:p>
            <a:pPr>
              <a:lnSpc>
                <a:spcPct val="100000"/>
              </a:lnSpc>
              <a:buClr>
                <a:srgbClr val="58C3EB"/>
              </a:buClr>
            </a:pPr>
            <a:r>
              <a:rPr lang="fr-FR" sz="1800" b="1" dirty="0">
                <a:solidFill>
                  <a:srgbClr val="58C3EB"/>
                </a:solidFill>
              </a:rPr>
              <a:t>L'avortement non sécurisée est un problème important </a:t>
            </a:r>
            <a:r>
              <a:rPr lang="fr-FR" sz="1800" b="1" dirty="0"/>
              <a:t>:</a:t>
            </a:r>
            <a:r>
              <a:rPr lang="fr-FR" sz="1800" dirty="0">
                <a:solidFill>
                  <a:srgbClr val="0070C0"/>
                </a:solidFill>
              </a:rPr>
              <a:t> </a:t>
            </a:r>
            <a:r>
              <a:rPr lang="fr-FR" sz="1800" dirty="0"/>
              <a:t>on estime que 5,7 millions de filles âgées de 15 à 19 ans subissent des avortements chaque année dans les Pays à Revenu Faible et Moyen (PRFM), dont la majorité sont à risque. </a:t>
            </a:r>
            <a:r>
              <a:rPr lang="fr-FR" sz="1800" baseline="30000" dirty="0"/>
              <a:t>1</a:t>
            </a:r>
          </a:p>
          <a:p>
            <a:pPr>
              <a:lnSpc>
                <a:spcPct val="100000"/>
              </a:lnSpc>
              <a:buClr>
                <a:srgbClr val="58C3EB"/>
              </a:buClr>
            </a:pPr>
            <a:r>
              <a:rPr lang="fr-FR" sz="1800" b="1" dirty="0">
                <a:solidFill>
                  <a:srgbClr val="58C3EB"/>
                </a:solidFill>
              </a:rPr>
              <a:t>Les avortements non sécurisés chez les adolescentes ont des conséquences majeures sur la santé </a:t>
            </a:r>
            <a:r>
              <a:rPr lang="fr-FR" sz="1800" b="1" dirty="0"/>
              <a:t>:</a:t>
            </a:r>
            <a:r>
              <a:rPr lang="fr-FR" sz="1800" dirty="0">
                <a:solidFill>
                  <a:srgbClr val="0070C0"/>
                </a:solidFill>
              </a:rPr>
              <a:t> </a:t>
            </a:r>
            <a:r>
              <a:rPr lang="fr-FR" sz="1800" dirty="0"/>
              <a:t>par rapport aux femmes plus âgées, les adolescentes sont plus susceptibles de se faire avorter par des prestataires non formés, d’interrompre elles-mêmes leur grossesse, d'interrompre leur grossesse après le premier trimestre, de retarder le recours aux soins médicaux en cas de complications après un avortement à risque. </a:t>
            </a:r>
            <a:r>
              <a:rPr lang="fr-FR" sz="1800" baseline="30000" dirty="0"/>
              <a:t>2 </a:t>
            </a:r>
          </a:p>
          <a:p>
            <a:pPr>
              <a:lnSpc>
                <a:spcPct val="100000"/>
              </a:lnSpc>
              <a:buClr>
                <a:srgbClr val="58C3EB"/>
              </a:buClr>
            </a:pPr>
            <a:r>
              <a:rPr lang="fr-FR" sz="1800" dirty="0"/>
              <a:t>Elles sont également moins susceptibles de connaître leurs droits en matière d'avortement et de soins post-avortement, et de déclarer avoir subi un avortement. </a:t>
            </a:r>
            <a:r>
              <a:rPr lang="fr-FR" sz="1800" baseline="30000" dirty="0"/>
              <a:t>2</a:t>
            </a:r>
            <a:r>
              <a:rPr lang="fr-FR" sz="1800" dirty="0"/>
              <a:t> </a:t>
            </a:r>
          </a:p>
        </p:txBody>
      </p:sp>
    </p:spTree>
    <p:extLst>
      <p:ext uri="{BB962C8B-B14F-4D97-AF65-F5344CB8AC3E}">
        <p14:creationId xmlns:p14="http://schemas.microsoft.com/office/powerpoint/2010/main" val="129401798"/>
      </p:ext>
    </p:extLst>
  </p:cSld>
  <p:clrMapOvr>
    <a:masterClrMapping/>
  </p:clrMapOvr>
  <mc:AlternateContent xmlns:mc="http://schemas.openxmlformats.org/markup-compatibility/2006" xmlns:p14="http://schemas.microsoft.com/office/powerpoint/2010/main">
    <mc:Choice Requires="p14">
      <p:transition spd="slow" p14:dur="2000" advTm="15210"/>
    </mc:Choice>
    <mc:Fallback xmlns="">
      <p:transition spd="slow" advTm="1521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321216" y="2518140"/>
            <a:ext cx="3851391" cy="1821720"/>
          </a:xfrm>
        </p:spPr>
        <p:txBody>
          <a:bodyPr/>
          <a:lstStyle/>
          <a:p>
            <a:r>
              <a:rPr lang="fr-FR" sz="4000" dirty="0"/>
              <a:t>Rationnel 2/2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256690" y="619714"/>
            <a:ext cx="7614093" cy="5450874"/>
          </a:xfrm>
        </p:spPr>
        <p:txBody>
          <a:bodyPr/>
          <a:lstStyle/>
          <a:p>
            <a:pPr>
              <a:lnSpc>
                <a:spcPct val="100000"/>
              </a:lnSpc>
              <a:buClr>
                <a:srgbClr val="58C3EB"/>
              </a:buClr>
            </a:pPr>
            <a:r>
              <a:rPr lang="fr-FR" b="1" dirty="0">
                <a:solidFill>
                  <a:srgbClr val="58C3EB"/>
                </a:solidFill>
              </a:rPr>
              <a:t>L'avortement sécurisé comporte de faibles risques pour la santé </a:t>
            </a:r>
            <a:r>
              <a:rPr lang="fr-FR" b="1" dirty="0"/>
              <a:t>:</a:t>
            </a:r>
            <a:r>
              <a:rPr lang="fr-FR" dirty="0">
                <a:solidFill>
                  <a:srgbClr val="0070C0"/>
                </a:solidFill>
              </a:rPr>
              <a:t> </a:t>
            </a:r>
            <a:r>
              <a:rPr lang="fr-FR" dirty="0"/>
              <a:t>bien que les risques diffèrent en fonction de la durée de la grossesse, de la méthode utilisée et des personnes qui la pratiquent, un avortement sécurisé présente un risque très faible pour la femme.</a:t>
            </a:r>
          </a:p>
          <a:p>
            <a:pPr>
              <a:lnSpc>
                <a:spcPct val="100000"/>
              </a:lnSpc>
              <a:buClr>
                <a:srgbClr val="58C3EB"/>
              </a:buClr>
            </a:pPr>
            <a:endParaRPr lang="fr-FR" sz="1000" dirty="0"/>
          </a:p>
          <a:p>
            <a:pPr>
              <a:lnSpc>
                <a:spcPct val="100000"/>
              </a:lnSpc>
              <a:buClr>
                <a:srgbClr val="58C3EB"/>
              </a:buClr>
            </a:pPr>
            <a:r>
              <a:rPr lang="fr-FR" b="1" dirty="0">
                <a:solidFill>
                  <a:srgbClr val="58C3EB"/>
                </a:solidFill>
              </a:rPr>
              <a:t>Les lois et politiques relatives à l'avortement et l’offre de services de bonne qualité doivent faire l'objet d'une attention particulière </a:t>
            </a:r>
            <a:r>
              <a:rPr lang="fr-FR" b="1" dirty="0"/>
              <a:t>:</a:t>
            </a:r>
            <a:r>
              <a:rPr lang="fr-FR" dirty="0">
                <a:solidFill>
                  <a:srgbClr val="0070C0"/>
                </a:solidFill>
              </a:rPr>
              <a:t> </a:t>
            </a:r>
            <a:r>
              <a:rPr lang="fr-FR" dirty="0"/>
              <a:t>l'accès à des services d'avortement sûrs est fortement limité dans de nombreux pays, alors qu'il est prouvé que les lois restrictives en matière d'avortement sont associées à des niveaux plus élevés de mortalité maternelle. Lorsque l'avortement sans risque est légalement autorisé pour les adolescents, il n'est souvent pas adapté aux adolescents. </a:t>
            </a:r>
          </a:p>
        </p:txBody>
      </p:sp>
    </p:spTree>
    <p:extLst>
      <p:ext uri="{BB962C8B-B14F-4D97-AF65-F5344CB8AC3E}">
        <p14:creationId xmlns:p14="http://schemas.microsoft.com/office/powerpoint/2010/main" val="1645760618"/>
      </p:ext>
    </p:extLst>
  </p:cSld>
  <p:clrMapOvr>
    <a:masterClrMapping/>
  </p:clrMapOvr>
  <mc:AlternateContent xmlns:mc="http://schemas.openxmlformats.org/markup-compatibility/2006" xmlns:p14="http://schemas.microsoft.com/office/powerpoint/2010/main">
    <mc:Choice Requires="p14">
      <p:transition spd="slow" p14:dur="2000" advTm="21051"/>
    </mc:Choice>
    <mc:Fallback xmlns="">
      <p:transition spd="slow" advTm="21051"/>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83</TotalTime>
  <Words>6114</Words>
  <Application>Microsoft Office PowerPoint</Application>
  <PresentationFormat>Widescreen</PresentationFormat>
  <Paragraphs>377</Paragraphs>
  <Slides>44</Slides>
  <Notes>40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44</vt:i4>
      </vt:variant>
    </vt:vector>
  </HeadingPairs>
  <TitlesOfParts>
    <vt:vector size="56" baseType="lpstr">
      <vt:lpstr>Arial</vt:lpstr>
      <vt:lpstr>Arial Black</vt:lpstr>
      <vt:lpstr>Calibri</vt:lpstr>
      <vt:lpstr>Calibri,Italic</vt:lpstr>
      <vt:lpstr>Wingdings</vt:lpstr>
      <vt:lpstr>3_Office Theme</vt:lpstr>
      <vt:lpstr>5_Office Theme</vt:lpstr>
      <vt:lpstr>4_Office Theme</vt:lpstr>
      <vt:lpstr>2_Office Theme</vt:lpstr>
      <vt:lpstr>6_Office Theme</vt:lpstr>
      <vt:lpstr>7_Office Theme</vt:lpstr>
      <vt:lpstr>8_Office Theme</vt:lpstr>
      <vt:lpstr>DES SOINS D'AVORTEMENT SÉCURISÉS</vt:lpstr>
      <vt:lpstr>Objectifs du module</vt:lpstr>
      <vt:lpstr>Plan du module</vt:lpstr>
      <vt:lpstr>À L’ÉCHELLE MONDIALE</vt:lpstr>
      <vt:lpstr>PowerPoint Presentation</vt:lpstr>
      <vt:lpstr>Définitions 1/2</vt:lpstr>
      <vt:lpstr>Définitions 2/2</vt:lpstr>
      <vt:lpstr>Rationnel 1/2</vt:lpstr>
      <vt:lpstr>Rationnel 2/2</vt:lpstr>
      <vt:lpstr>PowerPoint Presentation</vt:lpstr>
      <vt:lpstr>DISPOSITIONS EN MATIÈRE DE DROITS DE L'HOMME 1/2</vt:lpstr>
      <vt:lpstr>DISPOSITIONS EN MATIÈRE DE DROITS DE L'HOMME 2/2</vt:lpstr>
      <vt:lpstr>CONSIDÉRATIONS D’ORDRE PROGRAMMATIQUE </vt:lpstr>
      <vt:lpstr>LIGNES DIRECTRICES DE L'OMS</vt:lpstr>
      <vt:lpstr>DOCUMENTS COMPLÉMENTAIRES AUX GUIDES DE L’OMS 1/2</vt:lpstr>
      <vt:lpstr>DOCUMENTS COMPLÉMENTAIRES AUX GUIDES DE L’OMS 2/2</vt:lpstr>
      <vt:lpstr>MESURES SPÉCIFIQUES POUR LA PRESTATION DE SERVICES DANS LE CONTEXTE HUMANITAIRE, Y COMPRIS LA COVID-19 1/3</vt:lpstr>
      <vt:lpstr>MESURES SPÉCIFIQUES POUR LA PRESTATION DE SERVICES DANS LE CONTEXTE HUMANITAIRE, Y COMPRIS LA COVID-19   2/3</vt:lpstr>
      <vt:lpstr>MESURES SPÉCIFIQUES POUR LA PRESTATION DE SERVICES DANS LE CONTEXTE HUMANITAIRE, Y COMPRIS LA COVID-19  3/3</vt:lpstr>
      <vt:lpstr>CONSIDÉRATIONS POUR LA REPRISE DES SERVICES NORMAUX DANS LE CONTEXTE HUMANITAIRE, Y COMPRIS LA COVID-19</vt:lpstr>
      <vt:lpstr>PowerPoint Presentation</vt:lpstr>
      <vt:lpstr>PERSPECTIVE RÉGIONALE</vt:lpstr>
      <vt:lpstr>PowerPoint Presentation</vt:lpstr>
      <vt:lpstr>LOIS ET POLITIQUES SUR L'AVORTEMENT 10</vt:lpstr>
      <vt:lpstr>CONDITIONS POUR OFFRIR DES SERVICES D'AVORTEMENT SÉCURISÉS 10</vt:lpstr>
      <vt:lpstr>COMPLICATIONS LIÉES À L'AVORTEMENT NON SECURISÉ  </vt:lpstr>
      <vt:lpstr>COMPLICATIONS LIÉES À L'AVORTEMENT NON SECURISÉ 14 </vt:lpstr>
      <vt:lpstr>Selon les estimations de Institute for Health Metrics and Evaluation (IHME), en 2019 le Niger, le Tchad et le Sénégal ont enregistré les taux de décès maternels dus à un avortement non sécurisé chez les 15-49 ans les plus élevés en Afrique francophone (Supérieur à 50%). 15</vt:lpstr>
      <vt:lpstr>OBSTACLES À L'ACCÈS DES ADOLESCENTS À DES SOINS D'AVORTEMENT SÛRS</vt:lpstr>
      <vt:lpstr>OBSTACLES À L'ACCÈS DES ADOLESCENTS À DES SOINS D'AVORTEMENT SÛRS </vt:lpstr>
      <vt:lpstr>OPPORTUNITÉS   </vt:lpstr>
      <vt:lpstr>INITIATIVE RÉGIONALE 1 le SAAF 1/2</vt:lpstr>
      <vt:lpstr>INITIATIVE RÉGIONALE 1 le SAAF 2/2</vt:lpstr>
      <vt:lpstr>PowerPoint Presentation</vt:lpstr>
      <vt:lpstr>INITIATIVE RÉGIONALE 2 le réseau régional pour l’avortement sécurisé en Afrique francophone 1/2</vt:lpstr>
      <vt:lpstr>INITIATIVE RÉGIONALE 2 le réseau régional pour l’avortement sécurisé en Afrique francophone 2/2</vt:lpstr>
      <vt:lpstr>ENSEIGNEMENTS TIRÉS DES INITIATIVES RÉGIONALES SUR L’OFFRE DE SERVICES D'AVORTEMENT SÛRS, LORSQU’IL EST AUTORISÉ  </vt:lpstr>
      <vt:lpstr>ENSEIGNEMENTS TIRÉS DES INITIATIVES RÉGIONALES SUR L’OFFRE DE SERVICES D'AVORTEMENT SÛRS, LORSQU’IL EST AUTORISÉ  </vt:lpstr>
      <vt:lpstr>RÉFÉRENCES</vt:lpstr>
      <vt:lpstr>Références</vt:lpstr>
      <vt:lpstr>Références</vt:lpstr>
      <vt:lpstr>Références</vt:lpstr>
      <vt:lpstr>Références</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soins d'avortement sécurisés - Venkatraman Chandra-Mouli</dc:title>
  <dc:creator>Venkatraman Chandra-Mouli</dc:creator>
  <cp:lastModifiedBy>Aldo Campana</cp:lastModifiedBy>
  <cp:revision>147</cp:revision>
  <dcterms:created xsi:type="dcterms:W3CDTF">2021-11-27T17:57:02Z</dcterms:created>
  <dcterms:modified xsi:type="dcterms:W3CDTF">2023-06-04T19:30:32Z</dcterms:modified>
</cp:coreProperties>
</file>