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 id="2147483724" r:id="rId2"/>
    <p:sldMasterId id="2147483718" r:id="rId3"/>
    <p:sldMasterId id="2147483694" r:id="rId4"/>
  </p:sldMasterIdLst>
  <p:notesMasterIdLst>
    <p:notesMasterId r:id="rId39"/>
  </p:notesMasterIdLst>
  <p:handoutMasterIdLst>
    <p:handoutMasterId r:id="rId40"/>
  </p:handoutMasterIdLst>
  <p:sldIdLst>
    <p:sldId id="261" r:id="rId5"/>
    <p:sldId id="327" r:id="rId6"/>
    <p:sldId id="328" r:id="rId7"/>
    <p:sldId id="268" r:id="rId8"/>
    <p:sldId id="329" r:id="rId9"/>
    <p:sldId id="330" r:id="rId10"/>
    <p:sldId id="331" r:id="rId11"/>
    <p:sldId id="332" r:id="rId12"/>
    <p:sldId id="333" r:id="rId13"/>
    <p:sldId id="334" r:id="rId14"/>
    <p:sldId id="335" r:id="rId15"/>
    <p:sldId id="336" r:id="rId16"/>
    <p:sldId id="293" r:id="rId17"/>
    <p:sldId id="272" r:id="rId18"/>
    <p:sldId id="338" r:id="rId19"/>
    <p:sldId id="339" r:id="rId20"/>
    <p:sldId id="340" r:id="rId21"/>
    <p:sldId id="341" r:id="rId22"/>
    <p:sldId id="342" r:id="rId23"/>
    <p:sldId id="343" r:id="rId24"/>
    <p:sldId id="345" r:id="rId25"/>
    <p:sldId id="346" r:id="rId26"/>
    <p:sldId id="347" r:id="rId27"/>
    <p:sldId id="348" r:id="rId28"/>
    <p:sldId id="349" r:id="rId29"/>
    <p:sldId id="350" r:id="rId30"/>
    <p:sldId id="351" r:id="rId31"/>
    <p:sldId id="352" r:id="rId32"/>
    <p:sldId id="280" r:id="rId33"/>
    <p:sldId id="281" r:id="rId34"/>
    <p:sldId id="321" r:id="rId35"/>
    <p:sldId id="322" r:id="rId36"/>
    <p:sldId id="353" r:id="rId37"/>
    <p:sldId id="28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nette Hounkanrin" initials="GH" lastIdx="1" clrIdx="0">
    <p:extLst>
      <p:ext uri="{19B8F6BF-5375-455C-9EA6-DF929625EA0E}">
        <p15:presenceInfo xmlns:p15="http://schemas.microsoft.com/office/powerpoint/2012/main" userId="S::ghounkanrin@e2aproject.org::9b48b288-8afb-4105-a78d-4b4f280d58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C3EB"/>
    <a:srgbClr val="009CDE"/>
    <a:srgbClr val="08149A"/>
    <a:srgbClr val="E62D74"/>
    <a:srgbClr val="E62D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36" autoAdjust="0"/>
    <p:restoredTop sz="70827" autoAdjust="0"/>
  </p:normalViewPr>
  <p:slideViewPr>
    <p:cSldViewPr snapToGrid="0" snapToObjects="1">
      <p:cViewPr varScale="1">
        <p:scale>
          <a:sx n="86" d="100"/>
          <a:sy n="86" d="100"/>
        </p:scale>
        <p:origin x="1098"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0AEE1E-CDBC-7B44-96AB-26CB8306A3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46F8399-6732-A14A-9B0E-8B41CFAA40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369472-1EFB-0643-B7E2-8FC918FAF5D0}" type="datetimeFigureOut">
              <a:rPr lang="en-US" smtClean="0"/>
              <a:t>6/26/2023</a:t>
            </a:fld>
            <a:endParaRPr lang="en-US"/>
          </a:p>
        </p:txBody>
      </p:sp>
      <p:sp>
        <p:nvSpPr>
          <p:cNvPr id="4" name="Footer Placeholder 3">
            <a:extLst>
              <a:ext uri="{FF2B5EF4-FFF2-40B4-BE49-F238E27FC236}">
                <a16:creationId xmlns:a16="http://schemas.microsoft.com/office/drawing/2014/main" id="{D3F73660-14FE-F448-8DEA-68B23FABF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01EF15C-0DEB-084B-A802-1ECBE90EDB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C8B1F7-7C69-884E-8787-89B3B15DFCE5}" type="slidenum">
              <a:rPr lang="en-US" smtClean="0"/>
              <a:t>‹#›</a:t>
            </a:fld>
            <a:endParaRPr lang="en-US"/>
          </a:p>
        </p:txBody>
      </p:sp>
    </p:spTree>
    <p:extLst>
      <p:ext uri="{BB962C8B-B14F-4D97-AF65-F5344CB8AC3E}">
        <p14:creationId xmlns:p14="http://schemas.microsoft.com/office/powerpoint/2010/main" val="1936499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D13D47-DA42-1745-B7B9-17A341DCCCA2}" type="datetimeFigureOut">
              <a:rPr lang="fr-FR" smtClean="0"/>
              <a:t>26/06/2023</a:t>
            </a:fld>
            <a:endParaRPr lang="fr-FR"/>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D6D187-2786-1648-A1F7-1CE11C2B1330}" type="slidenum">
              <a:rPr lang="fr-FR" smtClean="0"/>
              <a:t>‹#›</a:t>
            </a:fld>
            <a:endParaRPr lang="fr-FR"/>
          </a:p>
        </p:txBody>
      </p:sp>
    </p:spTree>
    <p:extLst>
      <p:ext uri="{BB962C8B-B14F-4D97-AF65-F5344CB8AC3E}">
        <p14:creationId xmlns:p14="http://schemas.microsoft.com/office/powerpoint/2010/main" val="676948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unaids.org/sites/default/files/media_asset/UNAIDS_FactSheet_fr.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Je m'appelle Chandra </a:t>
            </a:r>
            <a:r>
              <a:rPr lang="fr-FR" dirty="0" err="1"/>
              <a:t>Mouli</a:t>
            </a:r>
            <a:r>
              <a:rPr lang="fr-FR" dirty="0"/>
              <a:t>. Je dirige les travaux sur la santé et les droits sexuels et génésiques des adolescents au sein du département de la santé sexuelle et génésique et de la recherche de l'Organisation mondiale de la santé.</a:t>
            </a:r>
          </a:p>
          <a:p>
            <a:r>
              <a:rPr lang="fr-FR" dirty="0"/>
              <a:t>J'ai le plaisir de vous présenter un bref aperçu sur la prévention du VIH chez les adolescents et les jeunes et fournir un traitement, des soins et un soutien en cas d'infection par le VIH.</a:t>
            </a:r>
            <a:endParaRPr lang="en-US" dirty="0"/>
          </a:p>
          <a:p>
            <a:endParaRPr lang="en-US" dirty="0"/>
          </a:p>
        </p:txBody>
      </p:sp>
      <p:sp>
        <p:nvSpPr>
          <p:cNvPr id="4" name="Slide Number Placeholder 3"/>
          <p:cNvSpPr>
            <a:spLocks noGrp="1"/>
          </p:cNvSpPr>
          <p:nvPr>
            <p:ph type="sldNum" sz="quarter" idx="5"/>
          </p:nvPr>
        </p:nvSpPr>
        <p:spPr/>
        <p:txBody>
          <a:bodyPr/>
          <a:lstStyle/>
          <a:p>
            <a:fld id="{15D6D187-2786-1648-A1F7-1CE11C2B1330}" type="slidenum">
              <a:rPr lang="fr-FR" smtClean="0"/>
              <a:t>1</a:t>
            </a:fld>
            <a:endParaRPr lang="fr-FR"/>
          </a:p>
        </p:txBody>
      </p:sp>
    </p:spTree>
    <p:extLst>
      <p:ext uri="{BB962C8B-B14F-4D97-AF65-F5344CB8AC3E}">
        <p14:creationId xmlns:p14="http://schemas.microsoft.com/office/powerpoint/2010/main" val="1998173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gsw-FR" noProof="0" dirty="0"/>
              <a:t>Cette diapositive énumère les  directives de l'OMS qui traitent  les questions de lute contre le VIH. Toutes ces directives sont disponibles en ligne. </a:t>
            </a:r>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10</a:t>
            </a:fld>
            <a:endParaRPr lang="fr-FR"/>
          </a:p>
        </p:txBody>
      </p:sp>
    </p:spTree>
    <p:extLst>
      <p:ext uri="{BB962C8B-B14F-4D97-AF65-F5344CB8AC3E}">
        <p14:creationId xmlns:p14="http://schemas.microsoft.com/office/powerpoint/2010/main" val="2527695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gsw-FR" noProof="0" dirty="0"/>
              <a:t>Encore d’autres  directives de l'OMS qui traitent les questions de lutte contre le VIH. Toutes ces directives sont disponibles en ligne.</a:t>
            </a:r>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11</a:t>
            </a:fld>
            <a:endParaRPr lang="fr-FR"/>
          </a:p>
        </p:txBody>
      </p:sp>
    </p:spTree>
    <p:extLst>
      <p:ext uri="{BB962C8B-B14F-4D97-AF65-F5344CB8AC3E}">
        <p14:creationId xmlns:p14="http://schemas.microsoft.com/office/powerpoint/2010/main" val="295283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gsw-FR" noProof="0" dirty="0"/>
              <a:t>Cette diapositive nous enseigne qu’au dela des directives de l’OMS, il existe d’autres documents très importants qui traitent la lutte contre le VIH chez les adolescent(es).</a:t>
            </a:r>
          </a:p>
          <a:p>
            <a:endParaRPr lang="fr-FR" dirty="0"/>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12</a:t>
            </a:fld>
            <a:endParaRPr lang="fr-FR"/>
          </a:p>
        </p:txBody>
      </p:sp>
    </p:spTree>
    <p:extLst>
      <p:ext uri="{BB962C8B-B14F-4D97-AF65-F5344CB8AC3E}">
        <p14:creationId xmlns:p14="http://schemas.microsoft.com/office/powerpoint/2010/main" val="1475215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L'image de cette diapositive montre une scène de discussion entre un prestataire et un adolescent sur son adhésion au traitement ARV.</a:t>
            </a:r>
            <a:endParaRPr lang="en-US" dirty="0"/>
          </a:p>
          <a:p>
            <a:endParaRPr lang="fr-FR" dirty="0"/>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13</a:t>
            </a:fld>
            <a:endParaRPr lang="fr-FR"/>
          </a:p>
        </p:txBody>
      </p:sp>
    </p:spTree>
    <p:extLst>
      <p:ext uri="{BB962C8B-B14F-4D97-AF65-F5344CB8AC3E}">
        <p14:creationId xmlns:p14="http://schemas.microsoft.com/office/powerpoint/2010/main" val="2832763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14</a:t>
            </a:fld>
            <a:endParaRPr lang="fr-FR"/>
          </a:p>
        </p:txBody>
      </p:sp>
    </p:spTree>
    <p:extLst>
      <p:ext uri="{BB962C8B-B14F-4D97-AF65-F5344CB8AC3E}">
        <p14:creationId xmlns:p14="http://schemas.microsoft.com/office/powerpoint/2010/main" val="4118154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kern="1200" dirty="0">
                <a:solidFill>
                  <a:schemeClr val="tx1"/>
                </a:solidFill>
                <a:effectLst/>
                <a:latin typeface="+mn-lt"/>
                <a:ea typeface="+mn-ea"/>
                <a:cs typeface="+mn-cs"/>
              </a:rPr>
              <a:t>Cette diapositive met en exergue le </a:t>
            </a:r>
            <a:r>
              <a:rPr lang="fr-FR" sz="1200" kern="1200" dirty="0">
                <a:solidFill>
                  <a:schemeClr val="tx1"/>
                </a:solidFill>
                <a:effectLst/>
                <a:latin typeface="+mn-lt"/>
                <a:ea typeface="+mn-ea"/>
                <a:cs typeface="+mn-cs"/>
              </a:rPr>
              <a:t>VIH de la région Afrique subsaharienne et nous pouvons constater que les femmes sont les plus touchées que les hommes, 25% et 27% respectivement chez les 15-25 ans et les 25-49 ans.</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ONUSIDA (2021) Mettre fin à l'épidémie de SIDA : fiche d'information - journée mondiale du SIDA 2021. Estimations épidémiologiques de l'ONUSIDA 2021. </a:t>
            </a:r>
            <a:r>
              <a:rPr lang="fr-CA" u="sng" dirty="0">
                <a:hlinkClick r:id="rId3"/>
              </a:rPr>
              <a:t>https://www.unaids.org/sites/default/files/media_asset/UNAIDS_FactSheet_fr.pdf</a:t>
            </a:r>
            <a:endParaRPr lang="fr-CA"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15</a:t>
            </a:fld>
            <a:endParaRPr lang="fr-FR"/>
          </a:p>
        </p:txBody>
      </p:sp>
    </p:spTree>
    <p:extLst>
      <p:ext uri="{BB962C8B-B14F-4D97-AF65-F5344CB8AC3E}">
        <p14:creationId xmlns:p14="http://schemas.microsoft.com/office/powerpoint/2010/main" val="1526012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Encore les statistiques, </a:t>
            </a:r>
            <a:r>
              <a:rPr lang="fr-FR" sz="1200" kern="1200" dirty="0">
                <a:solidFill>
                  <a:schemeClr val="tx1"/>
                </a:solidFill>
                <a:effectLst/>
                <a:latin typeface="+mn-lt"/>
                <a:ea typeface="+mn-ea"/>
                <a:cs typeface="+mn-cs"/>
              </a:rPr>
              <a:t>nous permettent de  constater que les femmes sont les plus touchées que les hommes par le VIH.</a:t>
            </a:r>
            <a:endParaRPr lang="en-US" sz="1200" dirty="0"/>
          </a:p>
        </p:txBody>
      </p:sp>
      <p:sp>
        <p:nvSpPr>
          <p:cNvPr id="4" name="Slide Number Placeholder 3"/>
          <p:cNvSpPr>
            <a:spLocks noGrp="1"/>
          </p:cNvSpPr>
          <p:nvPr>
            <p:ph type="sldNum" sz="quarter" idx="10"/>
          </p:nvPr>
        </p:nvSpPr>
        <p:spPr/>
        <p:txBody>
          <a:bodyPr/>
          <a:lstStyle/>
          <a:p>
            <a:fld id="{7A4AFA59-9552-420D-871D-086A6ED3FC1D}" type="slidenum">
              <a:rPr lang="en-GB" smtClean="0"/>
              <a:t>16</a:t>
            </a:fld>
            <a:endParaRPr lang="en-GB" dirty="0"/>
          </a:p>
        </p:txBody>
      </p:sp>
    </p:spTree>
    <p:extLst>
      <p:ext uri="{BB962C8B-B14F-4D97-AF65-F5344CB8AC3E}">
        <p14:creationId xmlns:p14="http://schemas.microsoft.com/office/powerpoint/2010/main" val="1608947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gsw-FR" noProof="0" dirty="0"/>
              <a:t>Malgré les difficultés de mise en oeuvre, les differentes strategies en place auraient permit de baiser la tendence du VIH chez les adolescents entre 2019 et 2022.</a:t>
            </a:r>
          </a:p>
        </p:txBody>
      </p:sp>
      <p:sp>
        <p:nvSpPr>
          <p:cNvPr id="4" name="Slide Number Placeholder 3"/>
          <p:cNvSpPr>
            <a:spLocks noGrp="1"/>
          </p:cNvSpPr>
          <p:nvPr>
            <p:ph type="sldNum" sz="quarter" idx="10"/>
          </p:nvPr>
        </p:nvSpPr>
        <p:spPr/>
        <p:txBody>
          <a:bodyPr/>
          <a:lstStyle/>
          <a:p>
            <a:fld id="{7A4AFA59-9552-420D-871D-086A6ED3FC1D}" type="slidenum">
              <a:rPr lang="en-GB" smtClean="0"/>
              <a:t>17</a:t>
            </a:fld>
            <a:endParaRPr lang="en-GB" dirty="0"/>
          </a:p>
        </p:txBody>
      </p:sp>
    </p:spTree>
    <p:extLst>
      <p:ext uri="{BB962C8B-B14F-4D97-AF65-F5344CB8AC3E}">
        <p14:creationId xmlns:p14="http://schemas.microsoft.com/office/powerpoint/2010/main" val="1079422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gsw-FR" sz="1200" noProof="0" dirty="0"/>
              <a:t>Malgré les difficultés pour avoir les données désagrégées selon les tranches d’âge, nous avons quand même la situation pour certains pays comme la RDC, Gabon, Niger …</a:t>
            </a:r>
          </a:p>
          <a:p>
            <a:pPr marL="0" indent="0">
              <a:buNone/>
            </a:pPr>
            <a:br>
              <a:rPr lang="en-US" sz="1200" b="0" kern="1200" dirty="0">
                <a:solidFill>
                  <a:schemeClr val="tx1"/>
                </a:solidFill>
                <a:effectLst/>
                <a:latin typeface="+mn-lt"/>
                <a:ea typeface="+mn-ea"/>
                <a:cs typeface="+mn-cs"/>
              </a:rPr>
            </a:br>
            <a:endParaRPr lang="en-US" sz="1200" b="0" kern="1200" dirty="0">
              <a:solidFill>
                <a:schemeClr val="tx1"/>
              </a:solidFill>
              <a:effectLst/>
              <a:latin typeface="+mn-lt"/>
              <a:ea typeface="+mn-ea"/>
              <a:cs typeface="+mn-cs"/>
            </a:endParaRPr>
          </a:p>
          <a:p>
            <a:pPr marL="228600" indent="-228600">
              <a:buAutoNum type="arabicPeriod"/>
            </a:pPr>
            <a:endParaRPr lang="en-US" sz="1200" dirty="0"/>
          </a:p>
        </p:txBody>
      </p:sp>
      <p:sp>
        <p:nvSpPr>
          <p:cNvPr id="4" name="Slide Number Placeholder 3"/>
          <p:cNvSpPr>
            <a:spLocks noGrp="1"/>
          </p:cNvSpPr>
          <p:nvPr>
            <p:ph type="sldNum" sz="quarter" idx="10"/>
          </p:nvPr>
        </p:nvSpPr>
        <p:spPr/>
        <p:txBody>
          <a:bodyPr/>
          <a:lstStyle/>
          <a:p>
            <a:fld id="{7A4AFA59-9552-420D-871D-086A6ED3FC1D}" type="slidenum">
              <a:rPr lang="en-GB" smtClean="0"/>
              <a:t>18</a:t>
            </a:fld>
            <a:endParaRPr lang="en-GB" dirty="0"/>
          </a:p>
        </p:txBody>
      </p:sp>
    </p:spTree>
    <p:extLst>
      <p:ext uri="{BB962C8B-B14F-4D97-AF65-F5344CB8AC3E}">
        <p14:creationId xmlns:p14="http://schemas.microsoft.com/office/powerpoint/2010/main" val="4238097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gsw-FR" sz="1200" noProof="0" dirty="0"/>
              <a:t>Malgré les difficultés pour avoir les données désagrégées  selon les tranches d’âge, nous avons quand même la situation pour certains pays comme la RDC, Gabon, Niger …</a:t>
            </a:r>
          </a:p>
          <a:p>
            <a:pPr marL="0" indent="0">
              <a:buNone/>
            </a:pPr>
            <a:endParaRPr lang="en-US" sz="1200" dirty="0"/>
          </a:p>
        </p:txBody>
      </p:sp>
      <p:sp>
        <p:nvSpPr>
          <p:cNvPr id="4" name="Slide Number Placeholder 3"/>
          <p:cNvSpPr>
            <a:spLocks noGrp="1"/>
          </p:cNvSpPr>
          <p:nvPr>
            <p:ph type="sldNum" sz="quarter" idx="10"/>
          </p:nvPr>
        </p:nvSpPr>
        <p:spPr/>
        <p:txBody>
          <a:bodyPr/>
          <a:lstStyle/>
          <a:p>
            <a:fld id="{7A4AFA59-9552-420D-871D-086A6ED3FC1D}" type="slidenum">
              <a:rPr lang="en-GB" smtClean="0"/>
              <a:t>19</a:t>
            </a:fld>
            <a:endParaRPr lang="en-GB" dirty="0"/>
          </a:p>
        </p:txBody>
      </p:sp>
    </p:spTree>
    <p:extLst>
      <p:ext uri="{BB962C8B-B14F-4D97-AF65-F5344CB8AC3E}">
        <p14:creationId xmlns:p14="http://schemas.microsoft.com/office/powerpoint/2010/main" val="3628435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Cette diapositive met en lumière ce qui est attendu en termes de renforcement de capacités c’est-à-dire de ce que chaque participant ou participante doit être capable à la fin du module.</a:t>
            </a:r>
          </a:p>
          <a:p>
            <a:endParaRPr lang="fr-FR" dirty="0"/>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2</a:t>
            </a:fld>
            <a:endParaRPr lang="fr-FR" dirty="0"/>
          </a:p>
        </p:txBody>
      </p:sp>
    </p:spTree>
    <p:extLst>
      <p:ext uri="{BB962C8B-B14F-4D97-AF65-F5344CB8AC3E}">
        <p14:creationId xmlns:p14="http://schemas.microsoft.com/office/powerpoint/2010/main" val="4052543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gsw-FR" sz="1200" kern="1200" noProof="0" dirty="0">
                <a:solidFill>
                  <a:schemeClr val="tx1"/>
                </a:solidFill>
                <a:effectLst/>
                <a:latin typeface="+mn-lt"/>
                <a:ea typeface="+mn-ea"/>
                <a:cs typeface="+mn-cs"/>
              </a:rPr>
              <a:t>Cette diapositive, nous montre d’une part  que 21/25 des pays de l’AOC possèdent une stratégie de prévention nationale chez les adolescentes mais d’autre part que </a:t>
            </a:r>
            <a:r>
              <a:rPr lang="gsw-FR" b="1" noProof="0" dirty="0"/>
              <a:t>les populations clés de la région continuent d'être touchées de manière disproportionnée.</a:t>
            </a:r>
            <a:endParaRPr lang="gsw-FR" sz="1200" kern="1200" noProof="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20</a:t>
            </a:fld>
            <a:endParaRPr lang="fr-FR"/>
          </a:p>
        </p:txBody>
      </p:sp>
    </p:spTree>
    <p:extLst>
      <p:ext uri="{BB962C8B-B14F-4D97-AF65-F5344CB8AC3E}">
        <p14:creationId xmlns:p14="http://schemas.microsoft.com/office/powerpoint/2010/main" val="4259315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Nous observons les résultats encouragent de la lutte contre le VIH chez les adolescents.</a:t>
            </a:r>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21</a:t>
            </a:fld>
            <a:endParaRPr lang="fr-FR"/>
          </a:p>
        </p:txBody>
      </p:sp>
    </p:spTree>
    <p:extLst>
      <p:ext uri="{BB962C8B-B14F-4D97-AF65-F5344CB8AC3E}">
        <p14:creationId xmlns:p14="http://schemas.microsoft.com/office/powerpoint/2010/main" val="3453095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lutte contre le VIH doit tenir compte d’un certain nombre d’obstacle, les stratégies doivent être adaptées et pointues afin d’améliorer </a:t>
            </a:r>
            <a:r>
              <a:rPr lang="fr-CA" dirty="0"/>
              <a:t>l’accès aux services dans la région.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22</a:t>
            </a:fld>
            <a:endParaRPr lang="fr-FR"/>
          </a:p>
        </p:txBody>
      </p:sp>
    </p:spTree>
    <p:extLst>
      <p:ext uri="{BB962C8B-B14F-4D97-AF65-F5344CB8AC3E}">
        <p14:creationId xmlns:p14="http://schemas.microsoft.com/office/powerpoint/2010/main" val="4138475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lutte contre le VIH passe par une meilleure connaissance des statistiques en la matière  or la méthode d'estimation de l'ONUSIDA n'est pas bien adaptée aux pays à faible prévalence (moins de 5 %). Les données sur la taille et la prévalence du VIH parmi les populations clés dans de nombreux pays sont rares et pas toujours de bonne qualité. Pourtant, ces données sont essentielles pour une modélisation significative des épidémies de VIH. </a:t>
            </a:r>
            <a:endParaRPr lang="en-US" dirty="0"/>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23</a:t>
            </a:fld>
            <a:endParaRPr lang="fr-FR"/>
          </a:p>
        </p:txBody>
      </p:sp>
    </p:spTree>
    <p:extLst>
      <p:ext uri="{BB962C8B-B14F-4D97-AF65-F5344CB8AC3E}">
        <p14:creationId xmlns:p14="http://schemas.microsoft.com/office/powerpoint/2010/main" val="2105177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Réseau pédiatrique EVA est né en 2010 à partir du partenariat du GIP ESTHER. Regroupe les pédiatres de 16 des plus importants centres de pédiatrie dans 12 pays d’Afrique francophone de l’ouest et du centre. </a:t>
            </a:r>
            <a:r>
              <a:rPr lang="fr-FR" sz="1200" i="0" dirty="0">
                <a:solidFill>
                  <a:srgbClr val="232733"/>
                </a:solidFill>
                <a:effectLst/>
              </a:rPr>
              <a:t>Il a pour but, de permettre aux enfants, adolescents et jeunes adultes vivant avec le VIH de vivre positivement, en bonne santé et en se « sentant bien ».</a:t>
            </a:r>
          </a:p>
          <a:p>
            <a:endParaRPr lang="en-US" dirty="0"/>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24</a:t>
            </a:fld>
            <a:endParaRPr lang="fr-FR"/>
          </a:p>
        </p:txBody>
      </p:sp>
    </p:spTree>
    <p:extLst>
      <p:ext uri="{BB962C8B-B14F-4D97-AF65-F5344CB8AC3E}">
        <p14:creationId xmlns:p14="http://schemas.microsoft.com/office/powerpoint/2010/main" val="1727603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axes d’interventions de EVA sont : Le plaidoyer au niveau des pays/régional, les études d’évaluations/ recherche opérationnelle et </a:t>
            </a:r>
            <a:r>
              <a:rPr lang="fr-FR" sz="1200" i="0" dirty="0">
                <a:solidFill>
                  <a:srgbClr val="232733"/>
                </a:solidFill>
                <a:effectLst/>
              </a:rPr>
              <a:t>des activités communautaires d’éducation thérapeutique </a:t>
            </a:r>
            <a:endParaRPr lang="en-US" dirty="0"/>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25</a:t>
            </a:fld>
            <a:endParaRPr lang="fr-FR"/>
          </a:p>
        </p:txBody>
      </p:sp>
    </p:spTree>
    <p:extLst>
      <p:ext uri="{BB962C8B-B14F-4D97-AF65-F5344CB8AC3E}">
        <p14:creationId xmlns:p14="http://schemas.microsoft.com/office/powerpoint/2010/main" val="2436450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Lancée en 2016, Ce plan est considéré comme un instrument politique et un contrat entre pays et la communauté internationale (ONUSIDA, UNICEF). D’ici 2018, Il prévoyait un cadre de plaidoyer politique, d’accélération des mesures afin que les pays adoptent et généralisent des approches et des innovations efficaces en vue de réduire les écarts d’accès au traitement. </a:t>
            </a:r>
          </a:p>
          <a:p>
            <a:endParaRPr lang="fr-FR" dirty="0"/>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26</a:t>
            </a:fld>
            <a:endParaRPr lang="fr-FR"/>
          </a:p>
        </p:txBody>
      </p:sp>
    </p:spTree>
    <p:extLst>
      <p:ext uri="{BB962C8B-B14F-4D97-AF65-F5344CB8AC3E}">
        <p14:creationId xmlns:p14="http://schemas.microsoft.com/office/powerpoint/2010/main" val="439430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agendas à différents niveaux permettent aussi de concourir à l’amélioration de la sante des adolescents, véritables opportunités que les pays doivent saisir.</a:t>
            </a:r>
          </a:p>
          <a:p>
            <a:r>
              <a:rPr lang="fr-FR" dirty="0"/>
              <a:t>La mutualisation des luttes comme les programmes communs, VIH/Sida- Tuberculose - les Hépatites virales permettent une rationalisation des ressources. </a:t>
            </a:r>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27</a:t>
            </a:fld>
            <a:endParaRPr lang="fr-FR"/>
          </a:p>
        </p:txBody>
      </p:sp>
    </p:spTree>
    <p:extLst>
      <p:ext uri="{BB962C8B-B14F-4D97-AF65-F5344CB8AC3E}">
        <p14:creationId xmlns:p14="http://schemas.microsoft.com/office/powerpoint/2010/main" val="26366206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lutte contre le VIH nécessite une action soutenue dans le temps. Les différentes stratégies doivent être étroitement liée que cela soit la prévention, le traitement, aux actions de promotion de la santé sexuelle et reproductive. Un tel éventail d’actions doit être basée sur un bon système d’information sanitaire et surtout avoir un accent particulier sur les populations clés. </a:t>
            </a:r>
          </a:p>
          <a:p>
            <a:endParaRPr lang="en-US" dirty="0"/>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28</a:t>
            </a:fld>
            <a:endParaRPr lang="fr-FR"/>
          </a:p>
        </p:txBody>
      </p:sp>
    </p:spTree>
    <p:extLst>
      <p:ext uri="{BB962C8B-B14F-4D97-AF65-F5344CB8AC3E}">
        <p14:creationId xmlns:p14="http://schemas.microsoft.com/office/powerpoint/2010/main" val="2424176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178F0025-0F53-1E45-A73E-237D7B656916}" type="slidenum">
              <a:rPr lang="fr-FR" smtClean="0"/>
              <a:t>34</a:t>
            </a:fld>
            <a:endParaRPr lang="fr-FR"/>
          </a:p>
        </p:txBody>
      </p:sp>
    </p:spTree>
    <p:extLst>
      <p:ext uri="{BB962C8B-B14F-4D97-AF65-F5344CB8AC3E}">
        <p14:creationId xmlns:p14="http://schemas.microsoft.com/office/powerpoint/2010/main" val="664232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Nous avons la vision du cours sur le plan global c’est-à-dire la situation dans le monde mais aussi, nous avons le contexte régional qui est plus spécifique pour </a:t>
            </a:r>
            <a:r>
              <a:rPr lang="fr-FR" noProof="0" dirty="0"/>
              <a:t>l'Afrique subsaharienne et plus particulièrement l'Afrique de l'Ouest, l'Afrique centrale et l'Afrique du Nord francophones.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noProof="0" dirty="0"/>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3</a:t>
            </a:fld>
            <a:endParaRPr lang="fr-FR" dirty="0"/>
          </a:p>
        </p:txBody>
      </p:sp>
    </p:spTree>
    <p:extLst>
      <p:ext uri="{BB962C8B-B14F-4D97-AF65-F5344CB8AC3E}">
        <p14:creationId xmlns:p14="http://schemas.microsoft.com/office/powerpoint/2010/main" val="199646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Commençons par une perspective globale sur la prévention du VIH chez les adolescents et les jeunes et fournir un traitement, des soins et un soutien en cas d'infection par le VIH.</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5D6D187-2786-1648-A1F7-1CE11C2B1330}" type="slidenum">
              <a:rPr lang="fr-FR" smtClean="0"/>
              <a:t>4</a:t>
            </a:fld>
            <a:endParaRPr lang="fr-FR" dirty="0"/>
          </a:p>
        </p:txBody>
      </p:sp>
    </p:spTree>
    <p:extLst>
      <p:ext uri="{BB962C8B-B14F-4D97-AF65-F5344CB8AC3E}">
        <p14:creationId xmlns:p14="http://schemas.microsoft.com/office/powerpoint/2010/main" val="394447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Cette diapositive permet de donner la définition des concepts clés pour une compréhension claire et commune des termes qui seront utilisés.</a:t>
            </a:r>
          </a:p>
          <a:p>
            <a:endParaRPr lang="fr-FR" dirty="0"/>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5</a:t>
            </a:fld>
            <a:endParaRPr lang="fr-FR" dirty="0"/>
          </a:p>
        </p:txBody>
      </p:sp>
    </p:spTree>
    <p:extLst>
      <p:ext uri="{BB962C8B-B14F-4D97-AF65-F5344CB8AC3E}">
        <p14:creationId xmlns:p14="http://schemas.microsoft.com/office/powerpoint/2010/main" val="4066687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diapositive justifie l'attention portée à la prévention et à la prise en charge du VIH chez les adolescents d'Afrique de l'Ouest et du centre, mais aussi les bons résultats obtenus par des interventions qui infléchis la tendance du VIH.</a:t>
            </a:r>
          </a:p>
          <a:p>
            <a:endParaRPr lang="fr-FR" dirty="0"/>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6</a:t>
            </a:fld>
            <a:endParaRPr lang="fr-FR" dirty="0"/>
          </a:p>
        </p:txBody>
      </p:sp>
    </p:spTree>
    <p:extLst>
      <p:ext uri="{BB962C8B-B14F-4D97-AF65-F5344CB8AC3E}">
        <p14:creationId xmlns:p14="http://schemas.microsoft.com/office/powerpoint/2010/main" val="2576568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Cette diapositive met en évidence deux points. Premièrement, il existe des preuves de l'efficacité des approches visant à prévenir le VIH et à réduire les conséquences sanitaires et sociales du VIH chez les personnes infectées.  Deuxièmement, il reste encore beaucoup à faire pour que ces interventions atteignent tous les jeunes qui en ont besoin.</a:t>
            </a:r>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7</a:t>
            </a:fld>
            <a:endParaRPr lang="fr-FR" dirty="0"/>
          </a:p>
        </p:txBody>
      </p:sp>
    </p:spTree>
    <p:extLst>
      <p:ext uri="{BB962C8B-B14F-4D97-AF65-F5344CB8AC3E}">
        <p14:creationId xmlns:p14="http://schemas.microsoft.com/office/powerpoint/2010/main" val="321083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Nous avons les obligations sur les états de fournir aux adolescent(es)  les services de prévention et de prise en charge du VIH afin de respecter les droits humains et aussi des engagements pris au niveau régional et international.</a:t>
            </a:r>
          </a:p>
          <a:p>
            <a:endParaRPr lang="fr-FR" dirty="0"/>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8</a:t>
            </a:fld>
            <a:endParaRPr lang="fr-FR"/>
          </a:p>
        </p:txBody>
      </p:sp>
    </p:spTree>
    <p:extLst>
      <p:ext uri="{BB962C8B-B14F-4D97-AF65-F5344CB8AC3E}">
        <p14:creationId xmlns:p14="http://schemas.microsoft.com/office/powerpoint/2010/main" val="3904725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rappelons encore que pendant l’élaboration des programmes de santé surtout sur la prévention et la prise en charge du VIH, nous devons tenir compte du besoin spécifique des adolescent(es) afin qu’ils ne soient plus marginalisés et éviter la propagation.</a:t>
            </a:r>
          </a:p>
        </p:txBody>
      </p:sp>
      <p:sp>
        <p:nvSpPr>
          <p:cNvPr id="4" name="Espace réservé du numéro de diapositive 3"/>
          <p:cNvSpPr>
            <a:spLocks noGrp="1"/>
          </p:cNvSpPr>
          <p:nvPr>
            <p:ph type="sldNum" sz="quarter" idx="5"/>
          </p:nvPr>
        </p:nvSpPr>
        <p:spPr/>
        <p:txBody>
          <a:bodyPr/>
          <a:lstStyle/>
          <a:p>
            <a:fld id="{15D6D187-2786-1648-A1F7-1CE11C2B1330}" type="slidenum">
              <a:rPr lang="fr-FR" smtClean="0"/>
              <a:t>9</a:t>
            </a:fld>
            <a:endParaRPr lang="fr-FR"/>
          </a:p>
        </p:txBody>
      </p:sp>
    </p:spTree>
    <p:extLst>
      <p:ext uri="{BB962C8B-B14F-4D97-AF65-F5344CB8AC3E}">
        <p14:creationId xmlns:p14="http://schemas.microsoft.com/office/powerpoint/2010/main" val="687675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277899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2B55A4-DBD7-544A-B773-9BC739E3D511}"/>
              </a:ext>
            </a:extLst>
          </p:cNvPr>
          <p:cNvPicPr>
            <a:picLocks noChangeAspect="1"/>
          </p:cNvPicPr>
          <p:nvPr userDrawn="1"/>
        </p:nvPicPr>
        <p:blipFill rotWithShape="1">
          <a:blip r:embed="rId2">
            <a:biLevel thresh="25000"/>
            <a:alphaModFix amt="14000"/>
          </a:blip>
          <a:srcRect l="34811" t="43811" r="36455" b="42656"/>
          <a:stretch/>
        </p:blipFill>
        <p:spPr>
          <a:xfrm>
            <a:off x="315309" y="329783"/>
            <a:ext cx="11646842" cy="6274217"/>
          </a:xfrm>
          <a:prstGeom prst="rect">
            <a:avLst/>
          </a:prstGeom>
        </p:spPr>
      </p:pic>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solidFill>
                  <a:srgbClr val="58C3EB"/>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3433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buClr>
                <a:schemeClr val="bg1"/>
              </a:buCl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170076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260186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solidFill>
                  <a:srgbClr val="58C3E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1981422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674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EBB130-AFAB-124E-9489-E754AAB11B48}"/>
              </a:ext>
            </a:extLst>
          </p:cNvPr>
          <p:cNvPicPr>
            <a:picLocks noChangeAspect="1"/>
          </p:cNvPicPr>
          <p:nvPr userDrawn="1"/>
        </p:nvPicPr>
        <p:blipFill rotWithShape="1">
          <a:blip r:embed="rId2">
            <a:biLevel thresh="25000"/>
            <a:alphaModFix amt="14000"/>
          </a:blip>
          <a:srcRect l="34811" t="43811" r="36455" b="42656"/>
          <a:stretch/>
        </p:blipFill>
        <p:spPr>
          <a:xfrm>
            <a:off x="315309" y="283779"/>
            <a:ext cx="11508829" cy="6320222"/>
          </a:xfrm>
          <a:prstGeom prst="rect">
            <a:avLst/>
          </a:prstGeom>
        </p:spPr>
      </p:pic>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2413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47830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404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2662942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lvl1pPr>
            <a:lvl2pPr>
              <a:buClr>
                <a:schemeClr val="bg1"/>
              </a:buClr>
              <a:defRPr sz="2000"/>
            </a:lvl2pPr>
            <a:lvl3pPr>
              <a:buClr>
                <a:schemeClr val="bg1"/>
              </a:buClr>
              <a:defRPr sz="2000"/>
            </a:lvl3pPr>
            <a:lvl4pPr>
              <a:buClr>
                <a:schemeClr val="bg1"/>
              </a:buClr>
              <a:defRPr sz="2000"/>
            </a:lvl4pPr>
            <a:lvl5pPr>
              <a:buClr>
                <a:schemeClr val="bg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23798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652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B4D2D-BDB5-0C4E-B5F3-5BEBC8204780}"/>
              </a:ext>
            </a:extLst>
          </p:cNvPr>
          <p:cNvPicPr>
            <a:picLocks noChangeAspect="1"/>
          </p:cNvPicPr>
          <p:nvPr userDrawn="1"/>
        </p:nvPicPr>
        <p:blipFill rotWithShape="1">
          <a:blip r:embed="rId2">
            <a:duotone>
              <a:prstClr val="black"/>
              <a:schemeClr val="accent3">
                <a:lumMod val="40000"/>
                <a:lumOff val="60000"/>
                <a:tint val="45000"/>
                <a:satMod val="400000"/>
              </a:schemeClr>
            </a:duotone>
            <a:alphaModFix amt="10000"/>
          </a:blip>
          <a:srcRect l="34811" t="43811" r="36455" b="42656"/>
          <a:stretch/>
        </p:blipFill>
        <p:spPr>
          <a:xfrm>
            <a:off x="284813" y="314793"/>
            <a:ext cx="11602387" cy="6265889"/>
          </a:xfrm>
          <a:prstGeom prst="rect">
            <a:avLst/>
          </a:prstGeom>
        </p:spPr>
      </p:pic>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solidFill>
                  <a:srgbClr val="58C3EB"/>
                </a:solidFill>
              </a:defRPr>
            </a:lvl1pPr>
          </a:lstStyle>
          <a:p>
            <a:r>
              <a:rPr lang="en-US" dirty="0"/>
              <a:t>Click to edit Master title style</a:t>
            </a:r>
          </a:p>
        </p:txBody>
      </p:sp>
    </p:spTree>
    <p:extLst>
      <p:ext uri="{BB962C8B-B14F-4D97-AF65-F5344CB8AC3E}">
        <p14:creationId xmlns:p14="http://schemas.microsoft.com/office/powerpoint/2010/main" val="401379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solidFill>
                  <a:srgbClr val="58C3EB"/>
                </a:solidFill>
              </a:defRPr>
            </a:lvl1pPr>
          </a:lstStyle>
          <a:p>
            <a:r>
              <a:rPr lang="en-US" dirty="0"/>
              <a:t>Click to edit Master title style</a:t>
            </a:r>
          </a:p>
        </p:txBody>
      </p:sp>
    </p:spTree>
    <p:extLst>
      <p:ext uri="{BB962C8B-B14F-4D97-AF65-F5344CB8AC3E}">
        <p14:creationId xmlns:p14="http://schemas.microsoft.com/office/powerpoint/2010/main" val="374449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solidFill>
                  <a:srgbClr val="58C3E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3558834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solidFill>
                  <a:srgbClr val="58C3EB"/>
                </a:solidFill>
              </a:defRPr>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lvl1pPr>
            <a:lvl2pPr>
              <a:buClr>
                <a:schemeClr val="bg1"/>
              </a:buClr>
              <a:defRPr sz="2000"/>
            </a:lvl2pPr>
            <a:lvl3pPr>
              <a:buClr>
                <a:schemeClr val="bg1"/>
              </a:buClr>
              <a:defRPr sz="2000"/>
            </a:lvl3pPr>
            <a:lvl4pPr>
              <a:buClr>
                <a:schemeClr val="bg1"/>
              </a:buClr>
              <a:defRPr sz="2000"/>
            </a:lvl4pPr>
            <a:lvl5pPr>
              <a:buClr>
                <a:schemeClr val="bg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4033510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851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58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C88642-7A13-BF42-8B2B-478DD7794353}"/>
              </a:ext>
            </a:extLst>
          </p:cNvPr>
          <p:cNvSpPr/>
          <p:nvPr userDrawn="1"/>
        </p:nvSpPr>
        <p:spPr>
          <a:xfrm>
            <a:off x="609600" y="6167347"/>
            <a:ext cx="1040296" cy="690652"/>
          </a:xfrm>
          <a:prstGeom prst="rect">
            <a:avLst/>
          </a:prstGeom>
          <a:solidFill>
            <a:srgbClr val="58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DEFCECB6-D0C8-AA4F-AC69-0C06DDB23348}"/>
              </a:ext>
            </a:extLst>
          </p:cNvPr>
          <p:cNvPicPr>
            <a:picLocks noChangeAspect="1"/>
          </p:cNvPicPr>
          <p:nvPr userDrawn="1"/>
        </p:nvPicPr>
        <p:blipFill>
          <a:blip r:embed="rId6"/>
          <a:stretch>
            <a:fillRect/>
          </a:stretch>
        </p:blipFill>
        <p:spPr>
          <a:xfrm>
            <a:off x="669531" y="5989637"/>
            <a:ext cx="854469" cy="868363"/>
          </a:xfrm>
          <a:prstGeom prst="rect">
            <a:avLst/>
          </a:prstGeom>
        </p:spPr>
      </p:pic>
    </p:spTree>
    <p:extLst>
      <p:ext uri="{BB962C8B-B14F-4D97-AF65-F5344CB8AC3E}">
        <p14:creationId xmlns:p14="http://schemas.microsoft.com/office/powerpoint/2010/main" val="152928082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7" r:id="rId4"/>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C88642-7A13-BF42-8B2B-478DD7794353}"/>
              </a:ext>
            </a:extLst>
          </p:cNvPr>
          <p:cNvSpPr/>
          <p:nvPr userDrawn="1"/>
        </p:nvSpPr>
        <p:spPr>
          <a:xfrm>
            <a:off x="609600" y="6167347"/>
            <a:ext cx="1040296" cy="690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DEFCECB6-D0C8-AA4F-AC69-0C06DDB23348}"/>
              </a:ext>
            </a:extLst>
          </p:cNvPr>
          <p:cNvPicPr>
            <a:picLocks noChangeAspect="1"/>
          </p:cNvPicPr>
          <p:nvPr userDrawn="1"/>
        </p:nvPicPr>
        <p:blipFill>
          <a:blip r:embed="rId7"/>
          <a:stretch>
            <a:fillRect/>
          </a:stretch>
        </p:blipFill>
        <p:spPr>
          <a:xfrm>
            <a:off x="669531" y="5989637"/>
            <a:ext cx="854469" cy="868363"/>
          </a:xfrm>
          <a:prstGeom prst="rect">
            <a:avLst/>
          </a:prstGeom>
        </p:spPr>
      </p:pic>
    </p:spTree>
    <p:extLst>
      <p:ext uri="{BB962C8B-B14F-4D97-AF65-F5344CB8AC3E}">
        <p14:creationId xmlns:p14="http://schemas.microsoft.com/office/powerpoint/2010/main" val="3879263323"/>
      </p:ext>
    </p:extLst>
  </p:cSld>
  <p:clrMap bg1="lt1" tx1="dk1" bg2="lt2" tx2="dk2" accent1="accent1" accent2="accent2" accent3="accent3" accent4="accent4" accent5="accent5" accent6="accent6" hlink="hlink" folHlink="folHlink"/>
  <p:sldLayoutIdLst>
    <p:sldLayoutId id="2147483725" r:id="rId1"/>
    <p:sldLayoutId id="2147483728" r:id="rId2"/>
    <p:sldLayoutId id="2147483726" r:id="rId3"/>
    <p:sldLayoutId id="2147483727" r:id="rId4"/>
    <p:sldLayoutId id="2147483729" r:id="rId5"/>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081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92E38D-A2E2-A34F-90C3-6B544444E5AB}"/>
              </a:ext>
            </a:extLst>
          </p:cNvPr>
          <p:cNvSpPr/>
          <p:nvPr userDrawn="1"/>
        </p:nvSpPr>
        <p:spPr>
          <a:xfrm>
            <a:off x="593125" y="6241774"/>
            <a:ext cx="1036892" cy="616226"/>
          </a:xfrm>
          <a:prstGeom prst="rect">
            <a:avLst/>
          </a:prstGeom>
          <a:solidFill>
            <a:srgbClr val="081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CE0D0AD4-26C2-1F47-AC00-140CA6797B8F}"/>
              </a:ext>
            </a:extLst>
          </p:cNvPr>
          <p:cNvPicPr>
            <a:picLocks noChangeAspect="1"/>
          </p:cNvPicPr>
          <p:nvPr userDrawn="1"/>
        </p:nvPicPr>
        <p:blipFill>
          <a:blip r:embed="rId7"/>
          <a:stretch>
            <a:fillRect/>
          </a:stretch>
        </p:blipFill>
        <p:spPr>
          <a:xfrm>
            <a:off x="669531" y="5989637"/>
            <a:ext cx="854469" cy="868363"/>
          </a:xfrm>
          <a:prstGeom prst="rect">
            <a:avLst/>
          </a:prstGeom>
        </p:spPr>
      </p:pic>
    </p:spTree>
    <p:extLst>
      <p:ext uri="{BB962C8B-B14F-4D97-AF65-F5344CB8AC3E}">
        <p14:creationId xmlns:p14="http://schemas.microsoft.com/office/powerpoint/2010/main" val="136712993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92E38D-A2E2-A34F-90C3-6B544444E5AB}"/>
              </a:ext>
            </a:extLst>
          </p:cNvPr>
          <p:cNvSpPr/>
          <p:nvPr userDrawn="1"/>
        </p:nvSpPr>
        <p:spPr>
          <a:xfrm>
            <a:off x="593125" y="6241774"/>
            <a:ext cx="1036892" cy="616226"/>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CE0D0AD4-26C2-1F47-AC00-140CA6797B8F}"/>
              </a:ext>
            </a:extLst>
          </p:cNvPr>
          <p:cNvPicPr>
            <a:picLocks noChangeAspect="1"/>
          </p:cNvPicPr>
          <p:nvPr userDrawn="1"/>
        </p:nvPicPr>
        <p:blipFill>
          <a:blip r:embed="rId5"/>
          <a:stretch>
            <a:fillRect/>
          </a:stretch>
        </p:blipFill>
        <p:spPr>
          <a:xfrm>
            <a:off x="669531" y="5989637"/>
            <a:ext cx="854469" cy="868363"/>
          </a:xfrm>
          <a:prstGeom prst="rect">
            <a:avLst/>
          </a:prstGeom>
        </p:spPr>
      </p:pic>
    </p:spTree>
    <p:extLst>
      <p:ext uri="{BB962C8B-B14F-4D97-AF65-F5344CB8AC3E}">
        <p14:creationId xmlns:p14="http://schemas.microsoft.com/office/powerpoint/2010/main" val="3458282986"/>
      </p:ext>
    </p:extLst>
  </p:cSld>
  <p:clrMap bg1="lt1" tx1="dk1" bg2="lt2" tx2="dk2" accent1="accent1" accent2="accent2" accent3="accent3" accent4="accent4" accent5="accent5" accent6="accent6" hlink="hlink" folHlink="folHlink"/>
  <p:sldLayoutIdLst>
    <p:sldLayoutId id="2147483695" r:id="rId1"/>
    <p:sldLayoutId id="2147483698" r:id="rId2"/>
    <p:sldLayoutId id="2147483699" r:id="rId3"/>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data.unicef.org/topic/hivaids/adolescent-hiv-treatment/" TargetMode="External"/><Relationship Id="rId2" Type="http://schemas.openxmlformats.org/officeDocument/2006/relationships/hyperlink" Target="https://apps.who.int/iris/bitstream/handle/10665/311413/9789242514605-fre.pdf?ua=1" TargetMode="External"/><Relationship Id="rId1" Type="http://schemas.openxmlformats.org/officeDocument/2006/relationships/slideLayout" Target="../slideLayouts/slideLayout8.xml"/><Relationship Id="rId6" Type="http://schemas.openxmlformats.org/officeDocument/2006/relationships/hyperlink" Target="https://www.childrenandaids.org/sites/default/files/2018-11/Programmation%20de%20la%20lutte%20contre%20le%20VIH%20pour%20les%20adolescents%20-%20READY%20Nous%20voici!%20Guide%20de%20bonnes%20pratiques.pdf" TargetMode="External"/><Relationship Id="rId5" Type="http://schemas.openxmlformats.org/officeDocument/2006/relationships/hyperlink" Target="https://data.unicef.org/data-for-action/6-ways-the-lives-of-girls-are-different-today/" TargetMode="External"/><Relationship Id="rId4" Type="http://schemas.openxmlformats.org/officeDocument/2006/relationships/hyperlink" Target="https://www.unaids.org/sites/default/files/media_asset/2021-response-to-hiv-in-western-central-africa_fr.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aidsinfo.unaids.org/" TargetMode="External"/><Relationship Id="rId2" Type="http://schemas.openxmlformats.org/officeDocument/2006/relationships/hyperlink" Target="https://www.unaids.org/sites/default/files/media_asset/UNAIDS_FactSheet_fr.pdf" TargetMode="External"/><Relationship Id="rId1" Type="http://schemas.openxmlformats.org/officeDocument/2006/relationships/slideLayout" Target="../slideLayouts/slideLayout8.xml"/><Relationship Id="rId6" Type="http://schemas.openxmlformats.org/officeDocument/2006/relationships/hyperlink" Target="https://www.unaids.org/sites/default/files/media_asset/PCB47_Review_UNAIDS_Strategy_2016-2021_Fr.pdf" TargetMode="External"/><Relationship Id="rId5" Type="http://schemas.openxmlformats.org/officeDocument/2006/relationships/hyperlink" Target="https://www.unaids.org/sites/default/files/media_asset/WCA-catch-up-plan_fr.pdf" TargetMode="External"/><Relationship Id="rId4" Type="http://schemas.openxmlformats.org/officeDocument/2006/relationships/hyperlink" Target="https://www.unaids.org/sites/default/files/media_asset/2019_global-aids-report_western-and-central-africa_fr.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reseaueva.net/index.php/propos-de-nous" TargetMode="External"/><Relationship Id="rId2" Type="http://schemas.openxmlformats.org/officeDocument/2006/relationships/hyperlink" Target="https://www.unaids.org/sites/default/files/media_asset/improving-unaids-paediatric-and-adolescent-estimates_fr.pdf" TargetMode="External"/><Relationship Id="rId1" Type="http://schemas.openxmlformats.org/officeDocument/2006/relationships/slideLayout" Target="../slideLayouts/slideLayout8.xml"/><Relationship Id="rId5" Type="http://schemas.openxmlformats.org/officeDocument/2006/relationships/hyperlink" Target="https://www.ilo.org/dyn/natlex/docs/ELECTRONIC/111676/139295/F1471666421/INT-111676.pdf" TargetMode="External"/><Relationship Id="rId4" Type="http://schemas.openxmlformats.org/officeDocument/2006/relationships/hyperlink" Target="https://www.unicef.org/media/48661/file/Step_Up_the_Pace_West_and_Central_Africa_FR.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file:///E:\GFMER\2023%20course\ASRH%20Francophone%20course\Completed%20modules\Assignment%20and%20modules\GFMER%20feedback\%20https:\data.unicef.org\topic\adolescents\hiv-aids\" TargetMode="External"/><Relationship Id="rId2" Type="http://schemas.openxmlformats.org/officeDocument/2006/relationships/hyperlink" Target="https://apps.who.int/iris/handle/10665/280148" TargetMode="Externa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A7ECD40-0888-AB44-972D-49BEC0DF8BAE}"/>
              </a:ext>
            </a:extLst>
          </p:cNvPr>
          <p:cNvSpPr>
            <a:spLocks noGrp="1"/>
          </p:cNvSpPr>
          <p:nvPr>
            <p:ph type="subTitle" idx="1"/>
          </p:nvPr>
        </p:nvSpPr>
        <p:spPr>
          <a:xfrm>
            <a:off x="1295400" y="3987800"/>
            <a:ext cx="9144000" cy="1655762"/>
          </a:xfrm>
        </p:spPr>
        <p:txBody>
          <a:bodyPr/>
          <a:lstStyle/>
          <a:p>
            <a:r>
              <a:rPr lang="fr-FR" noProof="0" dirty="0"/>
              <a:t>VENKATRAMAN CHANDRA-MOULI</a:t>
            </a:r>
          </a:p>
          <a:p>
            <a:r>
              <a:rPr lang="fr-FR" noProof="0" dirty="0"/>
              <a:t>WOLE AMEYAN</a:t>
            </a:r>
          </a:p>
          <a:p>
            <a:r>
              <a:rPr lang="fr-FR" noProof="0" dirty="0"/>
              <a:t>OUSMANE SYLLA</a:t>
            </a:r>
          </a:p>
          <a:p>
            <a:endParaRPr lang="fr-FR" noProof="0" dirty="0"/>
          </a:p>
          <a:p>
            <a:endParaRPr lang="fr-FR" noProof="0" dirty="0"/>
          </a:p>
          <a:p>
            <a:endParaRPr lang="fr-FR" noProof="0" dirty="0"/>
          </a:p>
        </p:txBody>
      </p:sp>
      <p:sp>
        <p:nvSpPr>
          <p:cNvPr id="2" name="Title 1">
            <a:extLst>
              <a:ext uri="{FF2B5EF4-FFF2-40B4-BE49-F238E27FC236}">
                <a16:creationId xmlns:a16="http://schemas.microsoft.com/office/drawing/2014/main" id="{150DB916-D794-4D4B-9AF3-EEBB594F83C0}"/>
              </a:ext>
            </a:extLst>
          </p:cNvPr>
          <p:cNvSpPr>
            <a:spLocks noGrp="1"/>
          </p:cNvSpPr>
          <p:nvPr>
            <p:ph type="ctrTitle"/>
          </p:nvPr>
        </p:nvSpPr>
        <p:spPr>
          <a:xfrm>
            <a:off x="409933" y="1214438"/>
            <a:ext cx="9144000" cy="2387600"/>
          </a:xfrm>
        </p:spPr>
        <p:txBody>
          <a:bodyPr/>
          <a:lstStyle/>
          <a:p>
            <a:r>
              <a:rPr lang="fr-FR" sz="4000" noProof="0" dirty="0"/>
              <a:t>VIRUS DE L'IMMUNODÉFICIENCE HUMAINE (VIH) </a:t>
            </a:r>
            <a:br>
              <a:rPr lang="fr-FR" sz="4000" noProof="0" dirty="0"/>
            </a:br>
            <a:r>
              <a:rPr lang="fr-FR" sz="4000" noProof="0" dirty="0"/>
              <a:t>PRÉVENTION ET SOINS</a:t>
            </a:r>
          </a:p>
        </p:txBody>
      </p:sp>
      <p:pic>
        <p:nvPicPr>
          <p:cNvPr id="5" name="Picture 4">
            <a:extLst>
              <a:ext uri="{FF2B5EF4-FFF2-40B4-BE49-F238E27FC236}">
                <a16:creationId xmlns:a16="http://schemas.microsoft.com/office/drawing/2014/main" id="{B9BA6E4B-9DF9-9440-B1B9-EF162FD557F5}"/>
              </a:ext>
            </a:extLst>
          </p:cNvPr>
          <p:cNvPicPr>
            <a:picLocks noChangeAspect="1"/>
          </p:cNvPicPr>
          <p:nvPr/>
        </p:nvPicPr>
        <p:blipFill>
          <a:blip r:embed="rId3">
            <a:biLevel thresh="25000"/>
            <a:alphaModFix/>
          </a:blip>
          <a:stretch>
            <a:fillRect/>
          </a:stretch>
        </p:blipFill>
        <p:spPr>
          <a:xfrm>
            <a:off x="8439866" y="945061"/>
            <a:ext cx="3128029" cy="3281867"/>
          </a:xfrm>
          <a:prstGeom prst="rect">
            <a:avLst/>
          </a:prstGeom>
        </p:spPr>
      </p:pic>
    </p:spTree>
    <p:extLst>
      <p:ext uri="{BB962C8B-B14F-4D97-AF65-F5344CB8AC3E}">
        <p14:creationId xmlns:p14="http://schemas.microsoft.com/office/powerpoint/2010/main" val="3938544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162379" y="2095291"/>
            <a:ext cx="3279600" cy="2185200"/>
          </a:xfrm>
        </p:spPr>
        <p:txBody>
          <a:bodyPr/>
          <a:lstStyle/>
          <a:p>
            <a:pPr algn="ctr"/>
            <a:r>
              <a:rPr lang="fr-FR" sz="3200" noProof="0" dirty="0"/>
              <a:t>LIGNES DIRECTRICES DE L’OMS</a:t>
            </a:r>
            <a:br>
              <a:rPr lang="fr-FR" sz="3200" noProof="0" dirty="0"/>
            </a:br>
            <a:r>
              <a:rPr lang="fr-FR" sz="3200" noProof="0" dirty="0"/>
              <a:t>  1/2</a:t>
            </a:r>
          </a:p>
        </p:txBody>
      </p:sp>
      <p:sp>
        <p:nvSpPr>
          <p:cNvPr id="7" name="Content Placeholder 2">
            <a:extLst>
              <a:ext uri="{FF2B5EF4-FFF2-40B4-BE49-F238E27FC236}">
                <a16:creationId xmlns:a16="http://schemas.microsoft.com/office/drawing/2014/main" id="{C24C2EB5-6A96-4A44-940E-E0548B357E02}"/>
              </a:ext>
            </a:extLst>
          </p:cNvPr>
          <p:cNvSpPr>
            <a:spLocks noGrp="1"/>
          </p:cNvSpPr>
          <p:nvPr>
            <p:ph idx="1"/>
          </p:nvPr>
        </p:nvSpPr>
        <p:spPr>
          <a:xfrm>
            <a:off x="3165985" y="720091"/>
            <a:ext cx="8719200" cy="5589270"/>
          </a:xfrm>
        </p:spPr>
        <p:txBody>
          <a:bodyPr>
            <a:noAutofit/>
          </a:bodyPr>
          <a:lstStyle/>
          <a:p>
            <a:pPr>
              <a:buClr>
                <a:srgbClr val="58C3EB"/>
              </a:buClr>
            </a:pPr>
            <a:r>
              <a:rPr lang="fr-FR" b="1" noProof="0" dirty="0"/>
              <a:t>Directives consolidées pour la prévention, le dépistage, le traitement et la prestation de services en matière de VIH (2021).</a:t>
            </a:r>
          </a:p>
          <a:p>
            <a:pPr>
              <a:buClr>
                <a:srgbClr val="58C3EB"/>
              </a:buClr>
            </a:pPr>
            <a:endParaRPr lang="fr-FR" sz="800" b="1" noProof="0" dirty="0"/>
          </a:p>
          <a:p>
            <a:pPr>
              <a:buClr>
                <a:srgbClr val="58C3EB"/>
              </a:buClr>
            </a:pPr>
            <a:r>
              <a:rPr lang="fr-FR" b="1" noProof="0" dirty="0"/>
              <a:t>Directives consolidées sur les services de dépistage du VIH (2019).</a:t>
            </a:r>
          </a:p>
          <a:p>
            <a:pPr>
              <a:buClr>
                <a:srgbClr val="58C3EB"/>
              </a:buClr>
            </a:pPr>
            <a:endParaRPr lang="fr-FR" sz="800" b="1" noProof="0" dirty="0"/>
          </a:p>
          <a:p>
            <a:pPr>
              <a:buClr>
                <a:srgbClr val="58C3EB"/>
              </a:buClr>
            </a:pPr>
            <a:r>
              <a:rPr lang="fr-FR" b="1" noProof="0" dirty="0"/>
              <a:t>Directives consolidées d'information stratégique sur le VIH (2020).</a:t>
            </a:r>
          </a:p>
          <a:p>
            <a:pPr>
              <a:buClr>
                <a:srgbClr val="58C3EB"/>
              </a:buClr>
            </a:pPr>
            <a:endParaRPr lang="fr-FR" sz="800" b="1" noProof="0" dirty="0"/>
          </a:p>
          <a:p>
            <a:pPr>
              <a:buClr>
                <a:srgbClr val="58C3EB"/>
              </a:buClr>
            </a:pPr>
            <a:r>
              <a:rPr lang="fr-FR" b="1" noProof="0" dirty="0"/>
              <a:t>Directives consolidées sur la prévention, le diagnostic, le traitement &amp; les soins du VIH pour les populations clés : version actualisée (2016).</a:t>
            </a:r>
          </a:p>
          <a:p>
            <a:pPr>
              <a:buClr>
                <a:srgbClr val="58C3EB"/>
              </a:buClr>
            </a:pPr>
            <a:endParaRPr lang="fr-FR" sz="800" b="1" noProof="0" dirty="0"/>
          </a:p>
          <a:p>
            <a:pPr>
              <a:buClr>
                <a:srgbClr val="58C3EB"/>
              </a:buClr>
            </a:pPr>
            <a:r>
              <a:rPr lang="fr-FR" b="1" noProof="0" dirty="0"/>
              <a:t>VIH &amp; adolescents : conseils pour le dépistage, le conseil et la prise en charge des adolescents vivant avec le VIH : recommandations pour une approche de santé publique et considérations pour les décideurs et les gestionnaires (2013).</a:t>
            </a:r>
          </a:p>
        </p:txBody>
      </p:sp>
    </p:spTree>
    <p:extLst>
      <p:ext uri="{BB962C8B-B14F-4D97-AF65-F5344CB8AC3E}">
        <p14:creationId xmlns:p14="http://schemas.microsoft.com/office/powerpoint/2010/main" val="346368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139518" y="1912411"/>
            <a:ext cx="3956400" cy="2041200"/>
          </a:xfrm>
        </p:spPr>
        <p:txBody>
          <a:bodyPr/>
          <a:lstStyle/>
          <a:p>
            <a:pPr algn="ctr"/>
            <a:r>
              <a:rPr lang="fr-FR" sz="3600" noProof="0" dirty="0"/>
              <a:t>LIGNES DIRECTRICES DE L’OMS</a:t>
            </a:r>
            <a:br>
              <a:rPr lang="fr-FR" sz="3600" noProof="0" dirty="0"/>
            </a:br>
            <a:r>
              <a:rPr lang="fr-FR" sz="3600" noProof="0" dirty="0"/>
              <a:t>  2/2</a:t>
            </a:r>
          </a:p>
        </p:txBody>
      </p:sp>
      <p:sp>
        <p:nvSpPr>
          <p:cNvPr id="7" name="Content Placeholder 2">
            <a:extLst>
              <a:ext uri="{FF2B5EF4-FFF2-40B4-BE49-F238E27FC236}">
                <a16:creationId xmlns:a16="http://schemas.microsoft.com/office/drawing/2014/main" id="{C24C2EB5-6A96-4A44-940E-E0548B357E02}"/>
              </a:ext>
            </a:extLst>
          </p:cNvPr>
          <p:cNvSpPr>
            <a:spLocks noGrp="1"/>
          </p:cNvSpPr>
          <p:nvPr>
            <p:ph idx="1"/>
          </p:nvPr>
        </p:nvSpPr>
        <p:spPr>
          <a:xfrm>
            <a:off x="4160395" y="1055161"/>
            <a:ext cx="7542000" cy="5111572"/>
          </a:xfrm>
        </p:spPr>
        <p:txBody>
          <a:bodyPr>
            <a:noAutofit/>
          </a:bodyPr>
          <a:lstStyle/>
          <a:p>
            <a:pPr>
              <a:buClr>
                <a:srgbClr val="58C3EB"/>
              </a:buClr>
            </a:pPr>
            <a:r>
              <a:rPr lang="fr-FR" b="1" noProof="0" dirty="0"/>
              <a:t>Intégration des services collaboratifs de lutte contre la tuberculose et le VIH au sein d'un ensemble complet de soins pour les personnes qui s'injectent des drogues : directives consolidées (2016).</a:t>
            </a:r>
          </a:p>
          <a:p>
            <a:pPr>
              <a:buClr>
                <a:srgbClr val="58C3EB"/>
              </a:buClr>
            </a:pPr>
            <a:endParaRPr lang="fr-FR" b="1" noProof="0" dirty="0"/>
          </a:p>
          <a:p>
            <a:pPr>
              <a:buClr>
                <a:srgbClr val="58C3EB"/>
              </a:buClr>
            </a:pPr>
            <a:r>
              <a:rPr lang="fr-FR" b="1" noProof="0" dirty="0"/>
              <a:t>Directives consolidées sur la santé et les droits sexuels et reproductifs des femmes vivant avec le VIH (2017).</a:t>
            </a:r>
          </a:p>
          <a:p>
            <a:pPr>
              <a:buClr>
                <a:srgbClr val="58C3EB"/>
              </a:buClr>
            </a:pPr>
            <a:endParaRPr lang="fr-FR" b="1" noProof="0" dirty="0"/>
          </a:p>
          <a:p>
            <a:pPr>
              <a:buClr>
                <a:srgbClr val="58C3EB"/>
              </a:buClr>
            </a:pPr>
            <a:r>
              <a:rPr lang="fr-FR" b="1" noProof="0" dirty="0"/>
              <a:t>Répondre aux enfants et aux adolescents qui ont été victimes d'abus sexuels : Directives cliniques de l'OMS (2017).</a:t>
            </a:r>
          </a:p>
        </p:txBody>
      </p:sp>
    </p:spTree>
    <p:extLst>
      <p:ext uri="{BB962C8B-B14F-4D97-AF65-F5344CB8AC3E}">
        <p14:creationId xmlns:p14="http://schemas.microsoft.com/office/powerpoint/2010/main" val="94760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19528" y="2799000"/>
            <a:ext cx="3803707" cy="1260000"/>
          </a:xfrm>
        </p:spPr>
        <p:txBody>
          <a:bodyPr/>
          <a:lstStyle/>
          <a:p>
            <a:pPr algn="ctr"/>
            <a:r>
              <a:rPr lang="fr-FR" sz="2400" noProof="0" dirty="0"/>
              <a:t>PUBLICATIONS COMPLÉMENTAIRES AUX GUIDES DE L'OMS</a:t>
            </a:r>
            <a:br>
              <a:rPr lang="fr-FR" sz="3600" noProof="0" dirty="0"/>
            </a:br>
            <a:endParaRPr lang="fr-FR" sz="3600" noProof="0" dirty="0"/>
          </a:p>
        </p:txBody>
      </p:sp>
      <p:sp>
        <p:nvSpPr>
          <p:cNvPr id="6" name="Content Placeholder 2">
            <a:extLst>
              <a:ext uri="{FF2B5EF4-FFF2-40B4-BE49-F238E27FC236}">
                <a16:creationId xmlns:a16="http://schemas.microsoft.com/office/drawing/2014/main" id="{964D8ECA-5E18-964F-AA23-AC21307C4999}"/>
              </a:ext>
            </a:extLst>
          </p:cNvPr>
          <p:cNvSpPr>
            <a:spLocks noGrp="1"/>
          </p:cNvSpPr>
          <p:nvPr>
            <p:ph idx="1"/>
          </p:nvPr>
        </p:nvSpPr>
        <p:spPr>
          <a:xfrm>
            <a:off x="4023235" y="491490"/>
            <a:ext cx="7758000" cy="5875020"/>
          </a:xfrm>
        </p:spPr>
        <p:txBody>
          <a:bodyPr>
            <a:normAutofit fontScale="70000" lnSpcReduction="20000"/>
          </a:bodyPr>
          <a:lstStyle/>
          <a:p>
            <a:pPr>
              <a:lnSpc>
                <a:spcPct val="120000"/>
              </a:lnSpc>
              <a:buClr>
                <a:srgbClr val="009CDE"/>
              </a:buClr>
            </a:pPr>
            <a:r>
              <a:rPr lang="fr-FR" noProof="0" dirty="0"/>
              <a:t>Services de santé adaptés aux adolescents vivant avec le VIH : de la théorie à la pratique. (OMS, 2019)</a:t>
            </a:r>
          </a:p>
          <a:p>
            <a:pPr>
              <a:lnSpc>
                <a:spcPct val="120000"/>
              </a:lnSpc>
              <a:buClr>
                <a:srgbClr val="009CDE"/>
              </a:buClr>
            </a:pPr>
            <a:r>
              <a:rPr lang="fr-FR" noProof="0" dirty="0">
                <a:solidFill>
                  <a:srgbClr val="009CDE"/>
                </a:solidFill>
              </a:rPr>
              <a:t>Dépistage, conseil et soins du VIH chez les adolescents : conseils de mise en œuvre à l'intention des prestataires et des planificateurs de santé. (OMS, 2014)</a:t>
            </a:r>
          </a:p>
          <a:p>
            <a:pPr>
              <a:lnSpc>
                <a:spcPct val="120000"/>
              </a:lnSpc>
              <a:buClr>
                <a:srgbClr val="009CDE"/>
              </a:buClr>
            </a:pPr>
            <a:r>
              <a:rPr lang="fr-FR" noProof="0" dirty="0"/>
              <a:t>Information stratégique sur le VIH : accélérer les progrès en matière de dépistage et de traitement du VIH chez les enfants et les adolescents grâce à une meilleure information stratégique. (OMS, 2020)</a:t>
            </a:r>
          </a:p>
          <a:p>
            <a:pPr>
              <a:lnSpc>
                <a:spcPct val="120000"/>
              </a:lnSpc>
              <a:buClr>
                <a:srgbClr val="009CDE"/>
              </a:buClr>
            </a:pPr>
            <a:r>
              <a:rPr lang="fr-FR" noProof="0" dirty="0">
                <a:solidFill>
                  <a:srgbClr val="009CDE"/>
                </a:solidFill>
              </a:rPr>
              <a:t>Prévention du VIH chez les adolescentes et les jeunes femmes : mettre la prévention du VIH chez les adolescentes et les jeunes femmes sur la voie rapide et engager les hommes et les garçons. (ONUSIDA, 2016)</a:t>
            </a:r>
          </a:p>
          <a:p>
            <a:pPr>
              <a:lnSpc>
                <a:spcPct val="120000"/>
              </a:lnSpc>
              <a:buClr>
                <a:srgbClr val="009CDE"/>
              </a:buClr>
            </a:pPr>
            <a:r>
              <a:rPr lang="fr-FR" noProof="0" dirty="0"/>
              <a:t>Session de formation sur les mères adolescentes touchées par le VIH et leurs enfants en Afrique subsaharienne : rapport de réunion. (OMS, 2020) (en anglais)</a:t>
            </a:r>
          </a:p>
          <a:p>
            <a:pPr>
              <a:lnSpc>
                <a:spcPct val="120000"/>
              </a:lnSpc>
              <a:buClr>
                <a:srgbClr val="009CDE"/>
              </a:buClr>
            </a:pPr>
            <a:r>
              <a:rPr lang="fr-FR" noProof="0" dirty="0">
                <a:solidFill>
                  <a:srgbClr val="009CDE"/>
                </a:solidFill>
              </a:rPr>
              <a:t>Considérations clés pour la délivrance d'un traitement antirétroviral différencié pour des populations spécifiques : enfants, adolescents, femmes enceintes &amp; allaitantes et populations clés. (OMS, 2017)</a:t>
            </a:r>
          </a:p>
          <a:p>
            <a:pPr>
              <a:lnSpc>
                <a:spcPct val="120000"/>
              </a:lnSpc>
              <a:buClr>
                <a:srgbClr val="009CDE"/>
              </a:buClr>
            </a:pPr>
            <a:r>
              <a:rPr lang="fr-FR" noProof="0" dirty="0"/>
              <a:t>L'importance de la santé et des droits sexuels et reproductifs pour prévenir le VIH chez les adolescentes et les jeunes femmes en Afrique orientale et australe. (OMS, 2017)</a:t>
            </a:r>
          </a:p>
          <a:p>
            <a:pPr>
              <a:lnSpc>
                <a:spcPct val="120000"/>
              </a:lnSpc>
              <a:buClr>
                <a:srgbClr val="009CDE"/>
              </a:buClr>
            </a:pPr>
            <a:r>
              <a:rPr lang="fr-FR" noProof="0" dirty="0">
                <a:solidFill>
                  <a:srgbClr val="009CDE"/>
                </a:solidFill>
              </a:rPr>
              <a:t>Manuel clinique pour la circoncision sous anesthésie locale &amp; les services de prévention du VIH pour les garçons et les hommes adolescents. (OMS, 2018)</a:t>
            </a:r>
          </a:p>
          <a:p>
            <a:pPr>
              <a:lnSpc>
                <a:spcPct val="120000"/>
              </a:lnSpc>
              <a:buClr>
                <a:srgbClr val="009CDE"/>
              </a:buClr>
            </a:pPr>
            <a:r>
              <a:rPr lang="fr-FR" noProof="0" dirty="0"/>
              <a:t>Outil de mise en œuvre de l'OMS pour la prophylaxie préexposition de l'infection à VIH. (OMS, 2017)</a:t>
            </a:r>
          </a:p>
          <a:p>
            <a:pPr>
              <a:buClr>
                <a:srgbClr val="009CDE"/>
              </a:buClr>
            </a:pPr>
            <a:endParaRPr lang="fr-FR" sz="2000" noProof="0" dirty="0">
              <a:solidFill>
                <a:schemeClr val="bg1"/>
              </a:solidFill>
            </a:endParaRPr>
          </a:p>
        </p:txBody>
      </p:sp>
    </p:spTree>
    <p:extLst>
      <p:ext uri="{BB962C8B-B14F-4D97-AF65-F5344CB8AC3E}">
        <p14:creationId xmlns:p14="http://schemas.microsoft.com/office/powerpoint/2010/main" val="1021019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7582DDA-4EAC-891D-579A-6FF03E88B8D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47800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1533525" y="1960563"/>
            <a:ext cx="9144000" cy="2387600"/>
          </a:xfrm>
        </p:spPr>
        <p:txBody>
          <a:bodyPr/>
          <a:lstStyle/>
          <a:p>
            <a:r>
              <a:rPr lang="fr-FR" noProof="0" dirty="0"/>
              <a:t>PERSPECTIVE RÉGIONALE</a:t>
            </a:r>
          </a:p>
        </p:txBody>
      </p:sp>
      <p:sp>
        <p:nvSpPr>
          <p:cNvPr id="3" name="TextBox 2">
            <a:extLst>
              <a:ext uri="{FF2B5EF4-FFF2-40B4-BE49-F238E27FC236}">
                <a16:creationId xmlns:a16="http://schemas.microsoft.com/office/drawing/2014/main" id="{83593D6F-23B6-F9E2-75C2-53D7E2CE02B3}"/>
              </a:ext>
            </a:extLst>
          </p:cNvPr>
          <p:cNvSpPr txBox="1"/>
          <p:nvPr/>
        </p:nvSpPr>
        <p:spPr>
          <a:xfrm>
            <a:off x="3048965" y="4700763"/>
            <a:ext cx="6094070" cy="829651"/>
          </a:xfrm>
          <a:prstGeom prst="rect">
            <a:avLst/>
          </a:prstGeom>
          <a:noFill/>
        </p:spPr>
        <p:txBody>
          <a:bodyPr wrap="square">
            <a:spAutoFit/>
          </a:bodyPr>
          <a:lstStyle/>
          <a:p>
            <a:pPr algn="ctr">
              <a:lnSpc>
                <a:spcPct val="107000"/>
              </a:lnSpc>
              <a:spcAft>
                <a:spcPts val="800"/>
              </a:spcAft>
            </a:pPr>
            <a:r>
              <a:rPr lang="fr-FR" sz="2000" b="1" dirty="0">
                <a:effectLst/>
                <a:latin typeface="Arial" panose="020B0604020202020204" pitchFamily="34" charset="0"/>
                <a:ea typeface="Calibri" panose="020F0502020204030204" pitchFamily="34" charset="0"/>
                <a:cs typeface="Arial" panose="020B0604020202020204" pitchFamily="34" charset="0"/>
              </a:rPr>
              <a:t>CONTRIBUTEUR</a:t>
            </a:r>
          </a:p>
          <a:p>
            <a:pPr marL="285750" indent="-285750" algn="ctr">
              <a:lnSpc>
                <a:spcPct val="107000"/>
              </a:lnSpc>
              <a:spcAft>
                <a:spcPts val="800"/>
              </a:spcAft>
              <a:buFont typeface="Arial" panose="020B0604020202020204" pitchFamily="34" charset="0"/>
              <a:buChar char="•"/>
            </a:pPr>
            <a:r>
              <a:rPr lang="fr-FR" sz="2000" b="1" dirty="0">
                <a:effectLst/>
                <a:latin typeface="Arial" panose="020B0604020202020204" pitchFamily="34" charset="0"/>
                <a:ea typeface="Calibri" panose="020F0502020204030204" pitchFamily="34" charset="0"/>
                <a:cs typeface="Arial" panose="020B0604020202020204" pitchFamily="34" charset="0"/>
              </a:rPr>
              <a:t>OUSMANE SYLLA</a:t>
            </a:r>
            <a:endParaRPr lang="en-GB" sz="20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29789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360D-F85F-46CE-8D52-7C010F386032}"/>
              </a:ext>
            </a:extLst>
          </p:cNvPr>
          <p:cNvSpPr>
            <a:spLocks noGrp="1"/>
          </p:cNvSpPr>
          <p:nvPr>
            <p:ph type="title" idx="4294967295"/>
          </p:nvPr>
        </p:nvSpPr>
        <p:spPr>
          <a:xfrm>
            <a:off x="992188" y="340043"/>
            <a:ext cx="11199812" cy="550862"/>
          </a:xfrm>
          <a:prstGeom prst="rect">
            <a:avLst/>
          </a:prstGeom>
        </p:spPr>
        <p:txBody>
          <a:bodyPr/>
          <a:lstStyle/>
          <a:p>
            <a:pPr algn="ctr"/>
            <a:r>
              <a:rPr lang="fr-FR" sz="2800" noProof="0" dirty="0">
                <a:solidFill>
                  <a:prstClr val="white"/>
                </a:solidFill>
              </a:rPr>
              <a:t>Faits marquants sur le VIH dans la région </a:t>
            </a:r>
            <a:r>
              <a:rPr lang="fr-FR" sz="2800" baseline="30000" noProof="0" dirty="0">
                <a:solidFill>
                  <a:prstClr val="white"/>
                </a:solidFill>
              </a:rPr>
              <a:t>6</a:t>
            </a:r>
          </a:p>
        </p:txBody>
      </p:sp>
      <p:sp>
        <p:nvSpPr>
          <p:cNvPr id="3" name="Text Placeholder 2">
            <a:extLst>
              <a:ext uri="{FF2B5EF4-FFF2-40B4-BE49-F238E27FC236}">
                <a16:creationId xmlns:a16="http://schemas.microsoft.com/office/drawing/2014/main" id="{267FC627-7B93-4700-932D-8E8BCC0861ED}"/>
              </a:ext>
            </a:extLst>
          </p:cNvPr>
          <p:cNvSpPr>
            <a:spLocks noGrp="1"/>
          </p:cNvSpPr>
          <p:nvPr>
            <p:ph type="body" sz="quarter" idx="4294967295"/>
          </p:nvPr>
        </p:nvSpPr>
        <p:spPr>
          <a:xfrm>
            <a:off x="457200" y="1384935"/>
            <a:ext cx="3763963" cy="4705350"/>
          </a:xfrm>
          <a:prstGeom prst="rect">
            <a:avLst/>
          </a:prstGeom>
          <a:solidFill>
            <a:schemeClr val="bg1"/>
          </a:solidFill>
        </p:spPr>
        <p:txBody>
          <a:bodyPr numCol="1"/>
          <a:lstStyle/>
          <a:p>
            <a:endParaRPr lang="fr-FR" sz="2000" noProof="0" dirty="0"/>
          </a:p>
          <a:p>
            <a:r>
              <a:rPr lang="fr-FR" sz="2000" noProof="0" dirty="0"/>
              <a:t>L’épidémie de VIH de la région Afrique reste la plus élevé au monde avec 25,7 millions de personne vivant avec le VIH. </a:t>
            </a:r>
          </a:p>
          <a:p>
            <a:endParaRPr lang="fr-FR" sz="800" noProof="0" dirty="0"/>
          </a:p>
          <a:p>
            <a:r>
              <a:rPr lang="fr-FR" sz="2000" noProof="0" dirty="0"/>
              <a:t>Cependant, le Sida en Afrique de l’Ouest et centrale (5 millions) a une prévalence relativement faible en comparaison avec celle de l’Afrique de l’Est et australe (20.6 millions) de la population générale.</a:t>
            </a:r>
          </a:p>
          <a:p>
            <a:endParaRPr lang="fr-FR" sz="2000" noProof="0" dirty="0"/>
          </a:p>
        </p:txBody>
      </p:sp>
      <p:pic>
        <p:nvPicPr>
          <p:cNvPr id="4" name="Picture 2">
            <a:extLst>
              <a:ext uri="{FF2B5EF4-FFF2-40B4-BE49-F238E27FC236}">
                <a16:creationId xmlns:a16="http://schemas.microsoft.com/office/drawing/2014/main" id="{83D182FC-4846-E98E-AB6A-98937C21E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5510" y="1360448"/>
            <a:ext cx="7436271" cy="4992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193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xfrm>
            <a:off x="322398" y="1832401"/>
            <a:ext cx="3628800" cy="2664000"/>
          </a:xfrm>
        </p:spPr>
        <p:txBody>
          <a:bodyPr/>
          <a:lstStyle/>
          <a:p>
            <a:pPr algn="ctr"/>
            <a:r>
              <a:rPr lang="fr-FR" sz="3600" noProof="0" dirty="0"/>
              <a:t>DONNÉES RÉGIONALES</a:t>
            </a:r>
            <a:br>
              <a:rPr lang="fr-FR" sz="3600" noProof="0" dirty="0"/>
            </a:br>
            <a:r>
              <a:rPr lang="fr-FR" sz="3600" noProof="0" dirty="0"/>
              <a:t>ET SOUS-RÉGIONALES 1/2</a:t>
            </a:r>
          </a:p>
        </p:txBody>
      </p:sp>
      <p:sp>
        <p:nvSpPr>
          <p:cNvPr id="6" name="Content Placeholder 2">
            <a:extLst>
              <a:ext uri="{FF2B5EF4-FFF2-40B4-BE49-F238E27FC236}">
                <a16:creationId xmlns:a16="http://schemas.microsoft.com/office/drawing/2014/main" id="{701B5DCE-239A-C741-BEF8-A0FAD29152C3}"/>
              </a:ext>
            </a:extLst>
          </p:cNvPr>
          <p:cNvSpPr>
            <a:spLocks noGrp="1"/>
          </p:cNvSpPr>
          <p:nvPr>
            <p:ph idx="1"/>
          </p:nvPr>
        </p:nvSpPr>
        <p:spPr>
          <a:xfrm>
            <a:off x="3908935" y="1043731"/>
            <a:ext cx="7858800" cy="5111572"/>
          </a:xfrm>
        </p:spPr>
        <p:txBody>
          <a:bodyPr>
            <a:normAutofit/>
          </a:bodyPr>
          <a:lstStyle/>
          <a:p>
            <a:pPr>
              <a:buClr>
                <a:srgbClr val="58C3EB"/>
              </a:buClr>
            </a:pPr>
            <a:r>
              <a:rPr lang="fr-FR" noProof="0" dirty="0"/>
              <a:t>En AOC, selon les estimations de 2021, le nombre d'adolescents 10-19 ans vivant avec le VIH est de </a:t>
            </a:r>
            <a:r>
              <a:rPr lang="fr-FR" b="1" noProof="0" dirty="0"/>
              <a:t>190 000 </a:t>
            </a:r>
            <a:r>
              <a:rPr lang="fr-FR" noProof="0" dirty="0"/>
              <a:t>chez les femmes et de </a:t>
            </a:r>
            <a:r>
              <a:rPr lang="fr-FR" b="1" noProof="0" dirty="0"/>
              <a:t>140 000 </a:t>
            </a:r>
            <a:r>
              <a:rPr lang="fr-FR" noProof="0" dirty="0"/>
              <a:t>chez les hommes.</a:t>
            </a:r>
            <a:r>
              <a:rPr lang="fr-FR" baseline="30000" noProof="0" dirty="0"/>
              <a:t>7</a:t>
            </a:r>
          </a:p>
          <a:p>
            <a:pPr>
              <a:buClr>
                <a:srgbClr val="58C3EB"/>
              </a:buClr>
            </a:pPr>
            <a:endParaRPr lang="fr-FR" b="1" noProof="0" dirty="0"/>
          </a:p>
          <a:p>
            <a:pPr>
              <a:buClr>
                <a:srgbClr val="58C3EB"/>
              </a:buClr>
            </a:pPr>
            <a:r>
              <a:rPr lang="fr-FR" noProof="0" dirty="0"/>
              <a:t>Le taux d'incidence estimé (nouvelle infection à VIH pour 1 000 habitants non infectés) est de </a:t>
            </a:r>
            <a:r>
              <a:rPr lang="fr-FR" b="1" noProof="0" dirty="0"/>
              <a:t>0,67 chez les femmes </a:t>
            </a:r>
            <a:r>
              <a:rPr lang="fr-FR" noProof="0" dirty="0"/>
              <a:t>(15-24 ans) et de </a:t>
            </a:r>
            <a:r>
              <a:rPr lang="fr-FR" b="1" noProof="0" dirty="0"/>
              <a:t>0,18 chez les hommes </a:t>
            </a:r>
            <a:r>
              <a:rPr lang="fr-FR" noProof="0" dirty="0"/>
              <a:t>du même groupe d’âge.</a:t>
            </a:r>
            <a:r>
              <a:rPr lang="fr-FR" baseline="30000" noProof="0" dirty="0"/>
              <a:t>7</a:t>
            </a:r>
          </a:p>
          <a:p>
            <a:pPr>
              <a:buClr>
                <a:srgbClr val="58C3EB"/>
              </a:buClr>
            </a:pPr>
            <a:endParaRPr lang="fr-FR" noProof="0" dirty="0"/>
          </a:p>
          <a:p>
            <a:pPr>
              <a:buClr>
                <a:srgbClr val="58C3EB"/>
              </a:buClr>
            </a:pPr>
            <a:r>
              <a:rPr lang="fr-FR" noProof="0" dirty="0"/>
              <a:t>Le nombre de nouvelles infections à VIH annuelles est de </a:t>
            </a:r>
            <a:r>
              <a:rPr lang="fr-FR" b="1" noProof="0" dirty="0"/>
              <a:t>18 000 chez les femmes </a:t>
            </a:r>
            <a:r>
              <a:rPr lang="fr-FR" noProof="0" dirty="0"/>
              <a:t>de 10-19 ans contre </a:t>
            </a:r>
            <a:r>
              <a:rPr lang="fr-FR" b="1" noProof="0" dirty="0"/>
              <a:t>2 700 chez les hommes </a:t>
            </a:r>
            <a:r>
              <a:rPr lang="fr-FR" noProof="0" dirty="0"/>
              <a:t>du même âge.</a:t>
            </a:r>
            <a:r>
              <a:rPr lang="fr-FR" baseline="30000" noProof="0" dirty="0"/>
              <a:t>7</a:t>
            </a:r>
            <a:endParaRPr lang="fr-FR" b="1" noProof="0" dirty="0"/>
          </a:p>
          <a:p>
            <a:pPr marL="0" lvl="0" indent="0">
              <a:buClr>
                <a:srgbClr val="58C3EB"/>
              </a:buClr>
              <a:buNone/>
            </a:pPr>
            <a:endParaRPr lang="fr-FR" noProof="0" dirty="0"/>
          </a:p>
        </p:txBody>
      </p:sp>
    </p:spTree>
    <p:extLst>
      <p:ext uri="{BB962C8B-B14F-4D97-AF65-F5344CB8AC3E}">
        <p14:creationId xmlns:p14="http://schemas.microsoft.com/office/powerpoint/2010/main" val="3898206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xfrm>
            <a:off x="288108" y="1509699"/>
            <a:ext cx="3715200" cy="2586312"/>
          </a:xfrm>
        </p:spPr>
        <p:txBody>
          <a:bodyPr/>
          <a:lstStyle/>
          <a:p>
            <a:pPr algn="ctr"/>
            <a:r>
              <a:rPr lang="fr-FR" sz="3600" noProof="0" dirty="0"/>
              <a:t>DONNÉES RÉGIONALES</a:t>
            </a:r>
            <a:br>
              <a:rPr lang="fr-FR" sz="3600" noProof="0" dirty="0"/>
            </a:br>
            <a:r>
              <a:rPr lang="fr-FR" sz="3600" noProof="0" dirty="0"/>
              <a:t>ET SOUS-RÉGIONALES 2/2</a:t>
            </a:r>
          </a:p>
        </p:txBody>
      </p:sp>
      <p:sp>
        <p:nvSpPr>
          <p:cNvPr id="4" name="Content Placeholder 3">
            <a:extLst>
              <a:ext uri="{FF2B5EF4-FFF2-40B4-BE49-F238E27FC236}">
                <a16:creationId xmlns:a16="http://schemas.microsoft.com/office/drawing/2014/main" id="{C2E14684-6803-2242-9129-3C0C81F7A35F}"/>
              </a:ext>
            </a:extLst>
          </p:cNvPr>
          <p:cNvSpPr>
            <a:spLocks noGrp="1"/>
          </p:cNvSpPr>
          <p:nvPr>
            <p:ph idx="1"/>
          </p:nvPr>
        </p:nvSpPr>
        <p:spPr>
          <a:xfrm>
            <a:off x="3977515" y="873214"/>
            <a:ext cx="7750800" cy="5111572"/>
          </a:xfrm>
        </p:spPr>
        <p:txBody>
          <a:bodyPr>
            <a:normAutofit/>
          </a:bodyPr>
          <a:lstStyle/>
          <a:p>
            <a:pPr>
              <a:lnSpc>
                <a:spcPct val="100000"/>
              </a:lnSpc>
            </a:pPr>
            <a:endParaRPr lang="fr-FR" sz="2000" noProof="0" dirty="0">
              <a:highlight>
                <a:srgbClr val="FFFF00"/>
              </a:highlight>
            </a:endParaRPr>
          </a:p>
          <a:p>
            <a:pPr>
              <a:lnSpc>
                <a:spcPct val="100000"/>
              </a:lnSpc>
              <a:buClr>
                <a:srgbClr val="58C3EB"/>
              </a:buClr>
            </a:pPr>
            <a:r>
              <a:rPr lang="fr-FR" noProof="0" dirty="0"/>
              <a:t>En AOC, le nombre de nouvelles infections annuelles a diminué de </a:t>
            </a:r>
            <a:r>
              <a:rPr lang="fr-FR" b="1" noProof="0" dirty="0"/>
              <a:t>28 000 </a:t>
            </a:r>
            <a:r>
              <a:rPr lang="fr-FR" noProof="0" dirty="0"/>
              <a:t>en 2019 à </a:t>
            </a:r>
            <a:r>
              <a:rPr lang="fr-FR" b="1" noProof="0" dirty="0"/>
              <a:t>20 000 </a:t>
            </a:r>
            <a:r>
              <a:rPr lang="fr-FR" noProof="0" dirty="0"/>
              <a:t>en 2022 chez les adolescentes (10-19 ans)</a:t>
            </a:r>
            <a:r>
              <a:rPr lang="fr-FR" b="1" noProof="0" dirty="0"/>
              <a:t>.</a:t>
            </a:r>
            <a:r>
              <a:rPr lang="fr-FR" baseline="30000" noProof="0" dirty="0"/>
              <a:t>7</a:t>
            </a:r>
            <a:endParaRPr lang="fr-FR" b="1" baseline="30000" noProof="0" dirty="0"/>
          </a:p>
          <a:p>
            <a:pPr marL="0" indent="0">
              <a:lnSpc>
                <a:spcPct val="100000"/>
              </a:lnSpc>
              <a:buNone/>
            </a:pPr>
            <a:endParaRPr lang="fr-FR" sz="2000" noProof="0" dirty="0"/>
          </a:p>
          <a:p>
            <a:pPr>
              <a:lnSpc>
                <a:spcPct val="100000"/>
              </a:lnSpc>
              <a:buClr>
                <a:srgbClr val="58C3EB"/>
              </a:buClr>
            </a:pPr>
            <a:r>
              <a:rPr lang="fr-FR" sz="2000" noProof="0" dirty="0"/>
              <a:t>En ce qui concerne la couverture de la prévention de la transmission mère-enfant (PTME), selon les estimations de 2021 du Suivi mondial du sida et de l'ONUSIDA, le pourcentage de femmes enceintes vivant avec le VIH recevant un traitement antirétroviral (TAR) est de </a:t>
            </a:r>
            <a:r>
              <a:rPr lang="fr-FR" b="1" noProof="0" dirty="0"/>
              <a:t>60</a:t>
            </a:r>
            <a:r>
              <a:rPr lang="fr-FR" sz="2000" b="1" noProof="0" dirty="0"/>
              <a:t> %</a:t>
            </a:r>
            <a:r>
              <a:rPr lang="fr-FR" sz="2000" noProof="0" dirty="0"/>
              <a:t> en AOC.</a:t>
            </a:r>
            <a:r>
              <a:rPr lang="fr-FR" baseline="30000" noProof="0" dirty="0"/>
              <a:t>7</a:t>
            </a:r>
            <a:endParaRPr lang="fr-FR" b="1" baseline="30000" noProof="0" dirty="0"/>
          </a:p>
          <a:p>
            <a:pPr>
              <a:lnSpc>
                <a:spcPct val="100000"/>
              </a:lnSpc>
            </a:pPr>
            <a:endParaRPr lang="fr-FR" b="1" noProof="0" dirty="0"/>
          </a:p>
          <a:p>
            <a:pPr marL="0" indent="0">
              <a:buNone/>
            </a:pPr>
            <a:endParaRPr lang="fr-FR" sz="2000" b="1" noProof="0" dirty="0">
              <a:highlight>
                <a:srgbClr val="FFFF00"/>
              </a:highlight>
            </a:endParaRPr>
          </a:p>
        </p:txBody>
      </p:sp>
    </p:spTree>
    <p:extLst>
      <p:ext uri="{BB962C8B-B14F-4D97-AF65-F5344CB8AC3E}">
        <p14:creationId xmlns:p14="http://schemas.microsoft.com/office/powerpoint/2010/main" val="2778400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xfrm>
            <a:off x="276678" y="1523791"/>
            <a:ext cx="3783600" cy="3636000"/>
          </a:xfrm>
        </p:spPr>
        <p:txBody>
          <a:bodyPr/>
          <a:lstStyle/>
          <a:p>
            <a:pPr algn="ctr"/>
            <a:r>
              <a:rPr lang="fr-FR" sz="3600" noProof="0" dirty="0"/>
              <a:t>DONNÉES NATIONALES SUR LA PRÉVENTION ET LES SOINS DU VIH </a:t>
            </a:r>
            <a:br>
              <a:rPr lang="fr-FR" sz="3600" noProof="0" dirty="0"/>
            </a:br>
            <a:r>
              <a:rPr lang="fr-FR" sz="3600" noProof="0" dirty="0"/>
              <a:t>1/2</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3931795" y="735120"/>
            <a:ext cx="7912800" cy="5471369"/>
          </a:xfrm>
        </p:spPr>
        <p:txBody>
          <a:bodyPr>
            <a:normAutofit/>
          </a:bodyPr>
          <a:lstStyle/>
          <a:p>
            <a:pPr>
              <a:buClr>
                <a:srgbClr val="58C3EB"/>
              </a:buClr>
            </a:pPr>
            <a:r>
              <a:rPr lang="fr-FR" sz="2000" noProof="0" dirty="0"/>
              <a:t>Le nombre d'adolescents (10-19 ans) vivant avec le VIH varie de moins de </a:t>
            </a:r>
            <a:r>
              <a:rPr lang="fr-FR" sz="2000" b="1" noProof="0" dirty="0"/>
              <a:t>500</a:t>
            </a:r>
            <a:r>
              <a:rPr lang="fr-FR" sz="2000" noProof="0" dirty="0"/>
              <a:t> en Mauritanie à </a:t>
            </a:r>
            <a:r>
              <a:rPr lang="fr-FR" sz="2000" b="1" noProof="0" dirty="0"/>
              <a:t>23 000 </a:t>
            </a:r>
            <a:r>
              <a:rPr lang="fr-FR" sz="2000" noProof="0" dirty="0"/>
              <a:t>en RDC chez les femmes et de moins de </a:t>
            </a:r>
            <a:r>
              <a:rPr lang="fr-FR" sz="2000" b="1" noProof="0" dirty="0"/>
              <a:t>200</a:t>
            </a:r>
            <a:r>
              <a:rPr lang="fr-FR" sz="2000" noProof="0" dirty="0"/>
              <a:t> en Mauritanie à </a:t>
            </a:r>
            <a:r>
              <a:rPr lang="fr-FR" sz="2000" b="1" noProof="0" dirty="0"/>
              <a:t>21 000 </a:t>
            </a:r>
            <a:r>
              <a:rPr lang="fr-FR" sz="2000" noProof="0" dirty="0"/>
              <a:t>en RDC chez les hommes.</a:t>
            </a:r>
            <a:r>
              <a:rPr lang="fr-FR" baseline="30000" noProof="0" dirty="0"/>
              <a:t>7</a:t>
            </a:r>
          </a:p>
          <a:p>
            <a:pPr>
              <a:buClr>
                <a:srgbClr val="58C3EB"/>
              </a:buClr>
            </a:pPr>
            <a:endParaRPr lang="fr-FR" sz="800" noProof="0" dirty="0"/>
          </a:p>
          <a:p>
            <a:pPr>
              <a:buClr>
                <a:srgbClr val="58C3EB"/>
              </a:buClr>
            </a:pPr>
            <a:r>
              <a:rPr lang="fr-FR" sz="2000" noProof="0" dirty="0"/>
              <a:t>Le taux d'incidence estimé (nouvelle infection à VIH pour 1 000 habitants non infectés) varie de moins de </a:t>
            </a:r>
            <a:r>
              <a:rPr lang="fr-FR" sz="2000" b="1" noProof="0" dirty="0"/>
              <a:t>0,02</a:t>
            </a:r>
            <a:r>
              <a:rPr lang="fr-FR" sz="2000" noProof="0" dirty="0"/>
              <a:t> au Comores à </a:t>
            </a:r>
            <a:r>
              <a:rPr lang="fr-FR" sz="2000" b="1" noProof="0" dirty="0"/>
              <a:t>2,18</a:t>
            </a:r>
            <a:r>
              <a:rPr lang="fr-FR" sz="2000" noProof="0" dirty="0"/>
              <a:t> au </a:t>
            </a:r>
            <a:r>
              <a:rPr lang="fr-FR" noProof="0" dirty="0"/>
              <a:t>Gabon</a:t>
            </a:r>
            <a:r>
              <a:rPr lang="fr-FR" sz="2000" noProof="0" dirty="0"/>
              <a:t> chez les jeunes femmes (15-24 ans) et de </a:t>
            </a:r>
            <a:r>
              <a:rPr lang="fr-FR" sz="2000" b="1" noProof="0" dirty="0"/>
              <a:t>0,01</a:t>
            </a:r>
            <a:r>
              <a:rPr lang="fr-FR" sz="2000" noProof="0" dirty="0"/>
              <a:t> au </a:t>
            </a:r>
            <a:r>
              <a:rPr lang="fr-FR" noProof="0" dirty="0"/>
              <a:t>Comores</a:t>
            </a:r>
            <a:r>
              <a:rPr lang="fr-FR" sz="2000" noProof="0" dirty="0"/>
              <a:t> à </a:t>
            </a:r>
            <a:r>
              <a:rPr lang="fr-FR" b="1" noProof="0" dirty="0"/>
              <a:t>1</a:t>
            </a:r>
            <a:r>
              <a:rPr lang="fr-FR" sz="2000" b="1" noProof="0" dirty="0"/>
              <a:t>,16</a:t>
            </a:r>
            <a:r>
              <a:rPr lang="fr-FR" sz="2000" noProof="0" dirty="0"/>
              <a:t> au Congo chez les jeunes hommes du même âge.</a:t>
            </a:r>
            <a:r>
              <a:rPr lang="fr-FR" baseline="30000" noProof="0" dirty="0"/>
              <a:t>7</a:t>
            </a:r>
          </a:p>
          <a:p>
            <a:pPr>
              <a:buClr>
                <a:srgbClr val="58C3EB"/>
              </a:buClr>
            </a:pPr>
            <a:endParaRPr lang="fr-FR" sz="800" noProof="0" dirty="0"/>
          </a:p>
          <a:p>
            <a:pPr>
              <a:buClr>
                <a:srgbClr val="58C3EB"/>
              </a:buClr>
            </a:pPr>
            <a:r>
              <a:rPr lang="fr-FR" noProof="0" dirty="0"/>
              <a:t>Chez les adolescents, le</a:t>
            </a:r>
            <a:r>
              <a:rPr lang="fr-FR" sz="2000" noProof="0" dirty="0"/>
              <a:t> nombre de nouvelles infections annuelles varie de moins de </a:t>
            </a:r>
            <a:r>
              <a:rPr lang="fr-FR" sz="2000" b="1" noProof="0" dirty="0"/>
              <a:t>100</a:t>
            </a:r>
            <a:r>
              <a:rPr lang="fr-FR" sz="2000" noProof="0" dirty="0"/>
              <a:t> au Burundi, au Niger et au Sénégal à </a:t>
            </a:r>
            <a:r>
              <a:rPr lang="fr-FR" sz="2000" b="1" noProof="0" dirty="0"/>
              <a:t>1 200 </a:t>
            </a:r>
            <a:r>
              <a:rPr lang="fr-FR" sz="2000" noProof="0" dirty="0"/>
              <a:t>en RDC chez les femmes et de moins de </a:t>
            </a:r>
            <a:r>
              <a:rPr lang="fr-FR" sz="2000" b="1" noProof="0" dirty="0"/>
              <a:t>100</a:t>
            </a:r>
            <a:r>
              <a:rPr lang="fr-FR" sz="2000" noProof="0" dirty="0"/>
              <a:t> au Bénin, au Burkina Faso, en Côte d'Ivoire, au Gabon, au Niger, au Sénégal</a:t>
            </a:r>
            <a:r>
              <a:rPr lang="fr-FR" noProof="0" dirty="0"/>
              <a:t> </a:t>
            </a:r>
            <a:r>
              <a:rPr lang="fr-FR" sz="2000" noProof="0" dirty="0"/>
              <a:t>et au Togo à moins de </a:t>
            </a:r>
            <a:r>
              <a:rPr lang="fr-FR" sz="2000" b="1" noProof="0" dirty="0"/>
              <a:t>500</a:t>
            </a:r>
            <a:r>
              <a:rPr lang="fr-FR" sz="2000" noProof="0" dirty="0"/>
              <a:t> au Cameroun, en RDC et </a:t>
            </a:r>
            <a:r>
              <a:rPr lang="fr-FR" noProof="0" dirty="0"/>
              <a:t>en RCA</a:t>
            </a:r>
            <a:r>
              <a:rPr lang="fr-FR" sz="2000" noProof="0" dirty="0"/>
              <a:t> chez les hommes.</a:t>
            </a:r>
            <a:r>
              <a:rPr lang="fr-FR" baseline="30000" noProof="0" dirty="0"/>
              <a:t>7</a:t>
            </a:r>
            <a:br>
              <a:rPr lang="fr-FR" noProof="0" dirty="0">
                <a:highlight>
                  <a:srgbClr val="FFFF00"/>
                </a:highlight>
              </a:rPr>
            </a:br>
            <a:endParaRPr lang="fr-FR" sz="2000" noProof="0" dirty="0">
              <a:highlight>
                <a:srgbClr val="FFFF00"/>
              </a:highlight>
            </a:endParaRPr>
          </a:p>
        </p:txBody>
      </p:sp>
    </p:spTree>
    <p:extLst>
      <p:ext uri="{BB962C8B-B14F-4D97-AF65-F5344CB8AC3E}">
        <p14:creationId xmlns:p14="http://schemas.microsoft.com/office/powerpoint/2010/main" val="3951001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xfrm>
            <a:off x="230958" y="1528405"/>
            <a:ext cx="3563677" cy="2379715"/>
          </a:xfrm>
        </p:spPr>
        <p:txBody>
          <a:bodyPr/>
          <a:lstStyle/>
          <a:p>
            <a:pPr algn="ctr"/>
            <a:r>
              <a:rPr lang="fr-FR" sz="2800" noProof="0" dirty="0"/>
              <a:t>DONNÉES NATIONALES SUR LA PRÉVENTION</a:t>
            </a:r>
            <a:br>
              <a:rPr lang="fr-FR" sz="2800" noProof="0" dirty="0"/>
            </a:br>
            <a:r>
              <a:rPr lang="fr-FR" sz="2800" noProof="0" dirty="0"/>
              <a:t> ET LES SOINS DU VIH </a:t>
            </a:r>
            <a:br>
              <a:rPr lang="fr-FR" sz="2800" noProof="0" dirty="0"/>
            </a:br>
            <a:r>
              <a:rPr lang="fr-FR" sz="2800" noProof="0" dirty="0"/>
              <a:t>2/2</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3794635" y="1363771"/>
            <a:ext cx="8089200" cy="5111572"/>
          </a:xfrm>
        </p:spPr>
        <p:txBody>
          <a:bodyPr>
            <a:normAutofit/>
          </a:bodyPr>
          <a:lstStyle/>
          <a:p>
            <a:pPr>
              <a:buClr>
                <a:srgbClr val="58C3EB"/>
              </a:buClr>
            </a:pPr>
            <a:r>
              <a:rPr lang="fr-FR" sz="2000" noProof="0" dirty="0"/>
              <a:t>Selon les estimations de l'ONUSIDA </a:t>
            </a:r>
            <a:r>
              <a:rPr lang="fr-FR" noProof="0" dirty="0"/>
              <a:t>en</a:t>
            </a:r>
            <a:r>
              <a:rPr lang="fr-FR" sz="2000" noProof="0" dirty="0"/>
              <a:t> 2021, le pourcentage d'adolescents âgés de 10-19 ans vivant avec le VIH qui reçoivent un </a:t>
            </a:r>
            <a:r>
              <a:rPr lang="fr-FR" noProof="0" dirty="0"/>
              <a:t>traitement ARV en AOC </a:t>
            </a:r>
            <a:r>
              <a:rPr lang="fr-FR" sz="2000" noProof="0" dirty="0"/>
              <a:t>est de </a:t>
            </a:r>
            <a:r>
              <a:rPr lang="fr-FR" sz="2000" b="1" noProof="0" dirty="0"/>
              <a:t>53 %</a:t>
            </a:r>
            <a:r>
              <a:rPr lang="fr-FR" sz="2000" noProof="0" dirty="0"/>
              <a:t> chez les femmes </a:t>
            </a:r>
            <a:r>
              <a:rPr lang="fr-FR" noProof="0" dirty="0"/>
              <a:t>contre</a:t>
            </a:r>
            <a:r>
              <a:rPr lang="fr-FR" sz="2000" noProof="0" dirty="0"/>
              <a:t> de </a:t>
            </a:r>
            <a:r>
              <a:rPr lang="fr-FR" b="1" noProof="0" dirty="0"/>
              <a:t>48</a:t>
            </a:r>
            <a:r>
              <a:rPr lang="fr-FR" sz="2000" b="1" noProof="0" dirty="0"/>
              <a:t> % </a:t>
            </a:r>
            <a:r>
              <a:rPr lang="fr-FR" sz="2000" noProof="0" dirty="0"/>
              <a:t>chez les hommes</a:t>
            </a:r>
            <a:r>
              <a:rPr lang="fr-FR" noProof="0" dirty="0"/>
              <a:t>.</a:t>
            </a:r>
            <a:r>
              <a:rPr lang="fr-FR" baseline="30000" noProof="0" dirty="0"/>
              <a:t>2</a:t>
            </a:r>
          </a:p>
          <a:p>
            <a:pPr>
              <a:buClr>
                <a:srgbClr val="58C3EB"/>
              </a:buClr>
            </a:pPr>
            <a:endParaRPr lang="fr-FR" sz="2000" baseline="30000" noProof="0" dirty="0"/>
          </a:p>
          <a:p>
            <a:pPr>
              <a:buClr>
                <a:srgbClr val="58C3EB"/>
              </a:buClr>
            </a:pPr>
            <a:r>
              <a:rPr lang="fr-FR" sz="2000" noProof="0" dirty="0"/>
              <a:t>Le </a:t>
            </a:r>
            <a:r>
              <a:rPr lang="fr-FR" dirty="0"/>
              <a:t>pourcentage d’adolescentes </a:t>
            </a:r>
            <a:r>
              <a:rPr lang="fr-FR" sz="2000" noProof="0" dirty="0"/>
              <a:t>sexuellement actives qui ont fait un test de dépistage du VIH au cours des 12 derniers mois et qui ont reçu les résultats varie </a:t>
            </a:r>
            <a:r>
              <a:rPr lang="fr-FR" sz="2000" b="1" noProof="0" dirty="0"/>
              <a:t>de </a:t>
            </a:r>
            <a:r>
              <a:rPr lang="fr-FR" b="1" noProof="0" dirty="0"/>
              <a:t>2,4</a:t>
            </a:r>
            <a:r>
              <a:rPr lang="fr-FR" sz="2000" b="1" noProof="0" dirty="0"/>
              <a:t> % </a:t>
            </a:r>
            <a:r>
              <a:rPr lang="fr-FR" sz="2000" noProof="0" dirty="0"/>
              <a:t>en Mauritanie à </a:t>
            </a:r>
            <a:r>
              <a:rPr lang="fr-FR" b="1" noProof="0" dirty="0"/>
              <a:t>16,3</a:t>
            </a:r>
            <a:r>
              <a:rPr lang="fr-FR" sz="2000" b="1" noProof="0" dirty="0"/>
              <a:t> %</a:t>
            </a:r>
            <a:r>
              <a:rPr lang="fr-FR" sz="2000" noProof="0" dirty="0"/>
              <a:t> en République de Côte d’Ivoire (RCI). </a:t>
            </a:r>
            <a:r>
              <a:rPr lang="fr-FR" noProof="0" dirty="0"/>
              <a:t>Cependant c</a:t>
            </a:r>
            <a:r>
              <a:rPr lang="fr-FR" sz="2000" noProof="0" dirty="0"/>
              <a:t>hez les adolescents du même âge, il est de </a:t>
            </a:r>
            <a:r>
              <a:rPr lang="fr-FR" b="1" noProof="0" dirty="0"/>
              <a:t>1</a:t>
            </a:r>
            <a:r>
              <a:rPr lang="fr-FR" sz="2000" b="1" noProof="0" dirty="0"/>
              <a:t> %</a:t>
            </a:r>
            <a:r>
              <a:rPr lang="fr-FR" sz="2000" noProof="0" dirty="0"/>
              <a:t> </a:t>
            </a:r>
            <a:r>
              <a:rPr lang="fr-FR" noProof="0" dirty="0"/>
              <a:t>en</a:t>
            </a:r>
            <a:r>
              <a:rPr lang="fr-FR" sz="2000" noProof="0" dirty="0"/>
              <a:t> Mauritanie contre </a:t>
            </a:r>
            <a:r>
              <a:rPr lang="fr-FR" b="1" noProof="0" dirty="0"/>
              <a:t>7,9</a:t>
            </a:r>
            <a:r>
              <a:rPr lang="fr-FR" sz="2000" noProof="0" dirty="0"/>
              <a:t> % en </a:t>
            </a:r>
            <a:r>
              <a:rPr lang="fr-FR" noProof="0" dirty="0"/>
              <a:t>RCI.</a:t>
            </a:r>
            <a:r>
              <a:rPr lang="fr-FR" baseline="30000" noProof="0" dirty="0"/>
              <a:t>2</a:t>
            </a:r>
            <a:endParaRPr lang="fr-FR" sz="2000" noProof="0" dirty="0"/>
          </a:p>
          <a:p>
            <a:pPr marL="0" indent="0">
              <a:buNone/>
            </a:pPr>
            <a:br>
              <a:rPr lang="fr-FR" noProof="0" dirty="0"/>
            </a:br>
            <a:endParaRPr lang="fr-FR" sz="2000" noProof="0" dirty="0"/>
          </a:p>
        </p:txBody>
      </p:sp>
    </p:spTree>
    <p:extLst>
      <p:ext uri="{BB962C8B-B14F-4D97-AF65-F5344CB8AC3E}">
        <p14:creationId xmlns:p14="http://schemas.microsoft.com/office/powerpoint/2010/main" val="163734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9D498-F753-9544-9976-76B64BD78343}"/>
              </a:ext>
            </a:extLst>
          </p:cNvPr>
          <p:cNvSpPr>
            <a:spLocks noGrp="1"/>
          </p:cNvSpPr>
          <p:nvPr>
            <p:ph type="title"/>
          </p:nvPr>
        </p:nvSpPr>
        <p:spPr/>
        <p:txBody>
          <a:bodyPr/>
          <a:lstStyle/>
          <a:p>
            <a:r>
              <a:rPr lang="fr-FR" noProof="0" dirty="0"/>
              <a:t>Objectifs du module</a:t>
            </a:r>
          </a:p>
        </p:txBody>
      </p:sp>
      <p:sp>
        <p:nvSpPr>
          <p:cNvPr id="2" name="Subtitle 1">
            <a:extLst>
              <a:ext uri="{FF2B5EF4-FFF2-40B4-BE49-F238E27FC236}">
                <a16:creationId xmlns:a16="http://schemas.microsoft.com/office/drawing/2014/main" id="{7D90C0A5-A684-5645-8E93-0DEA08F3B27C}"/>
              </a:ext>
            </a:extLst>
          </p:cNvPr>
          <p:cNvSpPr>
            <a:spLocks noGrp="1"/>
          </p:cNvSpPr>
          <p:nvPr>
            <p:ph type="body" sz="quarter" idx="13"/>
          </p:nvPr>
        </p:nvSpPr>
        <p:spPr/>
        <p:txBody>
          <a:bodyPr numCol="1"/>
          <a:lstStyle/>
          <a:p>
            <a:r>
              <a:rPr lang="fr-FR" sz="2400" noProof="0" dirty="0"/>
              <a:t>A la fin de ce module, les participants seront capables de :</a:t>
            </a:r>
          </a:p>
          <a:p>
            <a:endParaRPr lang="fr-FR" sz="2400" noProof="0" dirty="0"/>
          </a:p>
          <a:p>
            <a:pPr lvl="1">
              <a:buClr>
                <a:srgbClr val="58C3EB"/>
              </a:buClr>
            </a:pPr>
            <a:r>
              <a:rPr lang="fr-FR" sz="2200" noProof="0" dirty="0"/>
              <a:t>présenter les concepts clés liés à l’infection à VIH, l’ampleur du phénomène et ses conséquences;</a:t>
            </a:r>
          </a:p>
          <a:p>
            <a:pPr lvl="1">
              <a:buClr>
                <a:srgbClr val="58C3EB"/>
              </a:buClr>
            </a:pPr>
            <a:endParaRPr lang="fr-FR" sz="2200" noProof="0" dirty="0"/>
          </a:p>
          <a:p>
            <a:pPr lvl="1">
              <a:buClr>
                <a:srgbClr val="58C3EB"/>
              </a:buClr>
            </a:pPr>
            <a:r>
              <a:rPr lang="fr-FR" sz="2200" noProof="0" dirty="0"/>
              <a:t>définir les services de soins et de prévention du VIH en fonction des orientations programmatiques de l’OMS;</a:t>
            </a:r>
          </a:p>
          <a:p>
            <a:pPr lvl="1">
              <a:buClr>
                <a:srgbClr val="58C3EB"/>
              </a:buClr>
            </a:pPr>
            <a:endParaRPr lang="fr-FR" sz="2200" noProof="0" dirty="0"/>
          </a:p>
          <a:p>
            <a:pPr lvl="1">
              <a:buClr>
                <a:srgbClr val="58C3EB"/>
              </a:buClr>
            </a:pPr>
            <a:r>
              <a:rPr lang="fr-FR" sz="2200" noProof="0" dirty="0"/>
              <a:t>mettre en application les bonnes pratiques en matière de prévention de l’infection à VIH.  </a:t>
            </a:r>
          </a:p>
          <a:p>
            <a:endParaRPr lang="fr-FR" noProof="0" dirty="0"/>
          </a:p>
        </p:txBody>
      </p:sp>
    </p:spTree>
    <p:extLst>
      <p:ext uri="{BB962C8B-B14F-4D97-AF65-F5344CB8AC3E}">
        <p14:creationId xmlns:p14="http://schemas.microsoft.com/office/powerpoint/2010/main" val="1656833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360D-F85F-46CE-8D52-7C010F386032}"/>
              </a:ext>
            </a:extLst>
          </p:cNvPr>
          <p:cNvSpPr>
            <a:spLocks noGrp="1"/>
          </p:cNvSpPr>
          <p:nvPr>
            <p:ph type="title"/>
          </p:nvPr>
        </p:nvSpPr>
        <p:spPr>
          <a:xfrm>
            <a:off x="335280" y="599827"/>
            <a:ext cx="11521440" cy="556591"/>
          </a:xfrm>
        </p:spPr>
        <p:txBody>
          <a:bodyPr/>
          <a:lstStyle/>
          <a:p>
            <a:r>
              <a:rPr lang="fr-FR" sz="3600" noProof="0" dirty="0">
                <a:solidFill>
                  <a:srgbClr val="E62D74"/>
                </a:solidFill>
              </a:rPr>
              <a:t>Faits marquants sur le VIH dans la région 1/2</a:t>
            </a:r>
          </a:p>
        </p:txBody>
      </p:sp>
      <p:sp>
        <p:nvSpPr>
          <p:cNvPr id="3" name="Text Placeholder 2">
            <a:extLst>
              <a:ext uri="{FF2B5EF4-FFF2-40B4-BE49-F238E27FC236}">
                <a16:creationId xmlns:a16="http://schemas.microsoft.com/office/drawing/2014/main" id="{267FC627-7B93-4700-932D-8E8BCC0861ED}"/>
              </a:ext>
            </a:extLst>
          </p:cNvPr>
          <p:cNvSpPr>
            <a:spLocks noGrp="1"/>
          </p:cNvSpPr>
          <p:nvPr>
            <p:ph type="body" sz="quarter" idx="13"/>
          </p:nvPr>
        </p:nvSpPr>
        <p:spPr>
          <a:xfrm>
            <a:off x="311785" y="1570038"/>
            <a:ext cx="11574000" cy="4237638"/>
          </a:xfrm>
        </p:spPr>
        <p:txBody>
          <a:bodyPr numCol="1"/>
          <a:lstStyle/>
          <a:p>
            <a:r>
              <a:rPr lang="fr-FR" b="1" noProof="0" dirty="0"/>
              <a:t>Situation politique</a:t>
            </a:r>
            <a:endParaRPr lang="fr-FR" noProof="0" dirty="0"/>
          </a:p>
          <a:p>
            <a:pPr marL="285750" indent="-285750">
              <a:buClr>
                <a:srgbClr val="E62D74"/>
              </a:buClr>
              <a:buFont typeface="Wingdings" charset="2"/>
              <a:buChar char="Ø"/>
            </a:pPr>
            <a:r>
              <a:rPr lang="fr-FR" noProof="0" dirty="0"/>
              <a:t>21/25 pays en AOC ont une stratégie de prévention nationale visant à réduire les nouvelles infections chez les adolescentes, les jeunes femmes et leurs partenaires masculins.</a:t>
            </a:r>
          </a:p>
          <a:p>
            <a:pPr marL="285750" indent="-285750">
              <a:buClr>
                <a:srgbClr val="E62D74"/>
              </a:buClr>
              <a:buFont typeface="Wingdings" charset="2"/>
              <a:buChar char="Ø"/>
            </a:pPr>
            <a:r>
              <a:rPr lang="fr-FR" noProof="0" dirty="0"/>
              <a:t>20/22 pays ont adopté les Lignes directrices de 2016 de l’OMS concernant les populations clés intégrées à la politique ou au plan d’action national.</a:t>
            </a:r>
          </a:p>
          <a:p>
            <a:pPr marL="285750" indent="-285750">
              <a:buClr>
                <a:srgbClr val="58C3EB"/>
              </a:buClr>
              <a:buFont typeface="Wingdings" charset="2"/>
              <a:buChar char="Ø"/>
            </a:pPr>
            <a:endParaRPr lang="fr-FR" noProof="0" dirty="0"/>
          </a:p>
          <a:p>
            <a:r>
              <a:rPr lang="fr-FR" b="1" noProof="0" dirty="0"/>
              <a:t>Bien que la population générale vivant avec le VIH (PV/VIH) soit faible, les populations clés de la région continuent d'être touchées de manière disproportionnée.</a:t>
            </a:r>
            <a:r>
              <a:rPr lang="fr-FR" baseline="30000" noProof="0" dirty="0"/>
              <a:t>7</a:t>
            </a:r>
            <a:endParaRPr lang="fr-FR" b="1" noProof="0" dirty="0"/>
          </a:p>
          <a:p>
            <a:pPr marL="285750" indent="-285750">
              <a:buClr>
                <a:srgbClr val="E62D74"/>
              </a:buClr>
              <a:buFont typeface="Wingdings" charset="2"/>
              <a:buChar char="Ø"/>
            </a:pPr>
            <a:r>
              <a:rPr lang="fr-FR" noProof="0" dirty="0"/>
              <a:t>La prévalence du VIH chez les professionnelles du sexe dans les différents pays variait de 4 % à plus de 30 %, et dépassait 10 % dans neuf des 17 pays.</a:t>
            </a:r>
            <a:r>
              <a:rPr lang="fr-FR" baseline="30000" noProof="0" dirty="0"/>
              <a:t>8</a:t>
            </a:r>
          </a:p>
          <a:p>
            <a:pPr marL="285750" indent="-285750">
              <a:buClr>
                <a:srgbClr val="E62D74"/>
              </a:buClr>
              <a:buFont typeface="Wingdings" charset="2"/>
              <a:buChar char="Ø"/>
            </a:pPr>
            <a:r>
              <a:rPr lang="fr-FR" noProof="0" dirty="0"/>
              <a:t>Chez les hommes ayant des rapports sexuels avec des hommes (HSH), la prévalence médiane du VIH a été 13,7 % dans les 16 pays et supérieure à 20 % dans six pays.</a:t>
            </a:r>
            <a:r>
              <a:rPr lang="fr-FR" baseline="30000" noProof="0" dirty="0"/>
              <a:t>8</a:t>
            </a:r>
          </a:p>
        </p:txBody>
      </p:sp>
    </p:spTree>
    <p:extLst>
      <p:ext uri="{BB962C8B-B14F-4D97-AF65-F5344CB8AC3E}">
        <p14:creationId xmlns:p14="http://schemas.microsoft.com/office/powerpoint/2010/main" val="163459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360D-F85F-46CE-8D52-7C010F386032}"/>
              </a:ext>
            </a:extLst>
          </p:cNvPr>
          <p:cNvSpPr>
            <a:spLocks noGrp="1"/>
          </p:cNvSpPr>
          <p:nvPr>
            <p:ph type="title"/>
          </p:nvPr>
        </p:nvSpPr>
        <p:spPr>
          <a:xfrm>
            <a:off x="278130" y="725557"/>
            <a:ext cx="11635740" cy="556591"/>
          </a:xfrm>
        </p:spPr>
        <p:txBody>
          <a:bodyPr/>
          <a:lstStyle/>
          <a:p>
            <a:pPr algn="ctr"/>
            <a:r>
              <a:rPr lang="fr-FR" sz="3600" noProof="0" dirty="0">
                <a:solidFill>
                  <a:srgbClr val="E62D74"/>
                </a:solidFill>
              </a:rPr>
              <a:t>Faits marquants sur le VIH dans la région 2/2</a:t>
            </a:r>
          </a:p>
        </p:txBody>
      </p:sp>
      <p:sp>
        <p:nvSpPr>
          <p:cNvPr id="3" name="Text Placeholder 2">
            <a:extLst>
              <a:ext uri="{FF2B5EF4-FFF2-40B4-BE49-F238E27FC236}">
                <a16:creationId xmlns:a16="http://schemas.microsoft.com/office/drawing/2014/main" id="{267FC627-7B93-4700-932D-8E8BCC0861ED}"/>
              </a:ext>
            </a:extLst>
          </p:cNvPr>
          <p:cNvSpPr>
            <a:spLocks noGrp="1"/>
          </p:cNvSpPr>
          <p:nvPr>
            <p:ph type="body" sz="quarter" idx="13"/>
          </p:nvPr>
        </p:nvSpPr>
        <p:spPr>
          <a:xfrm>
            <a:off x="665707" y="1661530"/>
            <a:ext cx="10860586" cy="3856213"/>
          </a:xfrm>
        </p:spPr>
        <p:txBody>
          <a:bodyPr numCol="1"/>
          <a:lstStyle/>
          <a:p>
            <a:pPr lvl="0">
              <a:lnSpc>
                <a:spcPct val="100000"/>
              </a:lnSpc>
              <a:spcBef>
                <a:spcPts val="0"/>
              </a:spcBef>
              <a:buClrTx/>
              <a:defRPr/>
            </a:pPr>
            <a:endParaRPr lang="fr-FR" noProof="0" dirty="0"/>
          </a:p>
          <a:p>
            <a:pPr marL="285750" indent="-285750">
              <a:lnSpc>
                <a:spcPct val="150000"/>
              </a:lnSpc>
              <a:buClr>
                <a:srgbClr val="E62D74"/>
              </a:buClr>
              <a:buFont typeface="Wingdings" charset="2"/>
              <a:buChar char="Ø"/>
            </a:pPr>
            <a:r>
              <a:rPr lang="fr-FR" noProof="0" dirty="0"/>
              <a:t>En AOC, entre 2019 et 2021 le nombre de PV/VIH sous ARV est passé de 59 % à 78 %.</a:t>
            </a:r>
            <a:r>
              <a:rPr lang="fr-FR" baseline="30000" noProof="0" dirty="0"/>
              <a:t>7</a:t>
            </a:r>
            <a:endParaRPr lang="fr-FR" noProof="0" dirty="0"/>
          </a:p>
          <a:p>
            <a:pPr marL="285750" indent="-285750">
              <a:lnSpc>
                <a:spcPct val="150000"/>
              </a:lnSpc>
              <a:buClr>
                <a:srgbClr val="E62D74"/>
              </a:buClr>
              <a:buFont typeface="Wingdings" charset="2"/>
              <a:buChar char="Ø"/>
            </a:pPr>
            <a:r>
              <a:rPr lang="fr-FR" noProof="0" dirty="0"/>
              <a:t>Environ 78 % de toutes les PV/VIH en AOC ont accès à un traitement ARV. </a:t>
            </a:r>
          </a:p>
          <a:p>
            <a:pPr marL="285750" indent="-285750">
              <a:lnSpc>
                <a:spcPct val="150000"/>
              </a:lnSpc>
              <a:buClr>
                <a:srgbClr val="E62D74"/>
              </a:buClr>
              <a:buFont typeface="Wingdings" charset="2"/>
              <a:buChar char="Ø"/>
            </a:pPr>
            <a:r>
              <a:rPr lang="fr-FR" noProof="0" dirty="0"/>
              <a:t>Près de 60 % des femmes enceintes ont accès aux ARV pour la PTME.</a:t>
            </a:r>
          </a:p>
          <a:p>
            <a:pPr marL="285750" indent="-285750">
              <a:lnSpc>
                <a:spcPct val="150000"/>
              </a:lnSpc>
              <a:buClr>
                <a:srgbClr val="E62D74"/>
              </a:buClr>
              <a:buFont typeface="Wingdings" charset="2"/>
              <a:buChar char="Ø"/>
            </a:pPr>
            <a:r>
              <a:rPr lang="fr-FR" noProof="0" dirty="0"/>
              <a:t>Environ 82 % des adultes (15 ans et plus) vivant avec le VIH ont accès à un traitement ARV. </a:t>
            </a:r>
          </a:p>
          <a:p>
            <a:pPr marL="285750" indent="-285750">
              <a:lnSpc>
                <a:spcPct val="150000"/>
              </a:lnSpc>
              <a:buClr>
                <a:srgbClr val="E62D74"/>
              </a:buClr>
              <a:buFont typeface="Wingdings" charset="2"/>
              <a:buChar char="Ø"/>
            </a:pPr>
            <a:r>
              <a:rPr lang="fr-FR" noProof="0" dirty="0"/>
              <a:t>Plus de 35 % des enfants (0-14 ans) vivant avec le VIH ont accès au traitement ARV.</a:t>
            </a:r>
            <a:r>
              <a:rPr lang="fr-FR" baseline="30000" noProof="0" dirty="0"/>
              <a:t>6</a:t>
            </a:r>
          </a:p>
        </p:txBody>
      </p:sp>
    </p:spTree>
    <p:extLst>
      <p:ext uri="{BB962C8B-B14F-4D97-AF65-F5344CB8AC3E}">
        <p14:creationId xmlns:p14="http://schemas.microsoft.com/office/powerpoint/2010/main" val="675185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360D-F85F-46CE-8D52-7C010F386032}"/>
              </a:ext>
            </a:extLst>
          </p:cNvPr>
          <p:cNvSpPr>
            <a:spLocks noGrp="1"/>
          </p:cNvSpPr>
          <p:nvPr>
            <p:ph type="title"/>
          </p:nvPr>
        </p:nvSpPr>
        <p:spPr>
          <a:xfrm>
            <a:off x="833693" y="382657"/>
            <a:ext cx="10524614" cy="556591"/>
          </a:xfrm>
        </p:spPr>
        <p:txBody>
          <a:bodyPr anchor="b"/>
          <a:lstStyle/>
          <a:p>
            <a:pPr algn="ctr"/>
            <a:r>
              <a:rPr lang="fr-FR" sz="3600" noProof="0" dirty="0">
                <a:latin typeface="Arial Black" panose="020B0A04020102020204" pitchFamily="34" charset="0"/>
                <a:cs typeface="Arial"/>
              </a:rPr>
              <a:t>Défis régionaux 1/2 </a:t>
            </a:r>
            <a:r>
              <a:rPr lang="fr-FR" sz="2800" baseline="30000" noProof="0" dirty="0">
                <a:latin typeface="Arial"/>
                <a:cs typeface="Arial"/>
              </a:rPr>
              <a:t>9</a:t>
            </a:r>
          </a:p>
        </p:txBody>
      </p:sp>
      <p:sp>
        <p:nvSpPr>
          <p:cNvPr id="3" name="Text Placeholder 2">
            <a:extLst>
              <a:ext uri="{FF2B5EF4-FFF2-40B4-BE49-F238E27FC236}">
                <a16:creationId xmlns:a16="http://schemas.microsoft.com/office/drawing/2014/main" id="{267FC627-7B93-4700-932D-8E8BCC0861ED}"/>
              </a:ext>
            </a:extLst>
          </p:cNvPr>
          <p:cNvSpPr>
            <a:spLocks noGrp="1"/>
          </p:cNvSpPr>
          <p:nvPr>
            <p:ph type="body" sz="quarter" idx="13"/>
          </p:nvPr>
        </p:nvSpPr>
        <p:spPr>
          <a:xfrm>
            <a:off x="277495" y="960119"/>
            <a:ext cx="11559600" cy="5275193"/>
          </a:xfrm>
        </p:spPr>
        <p:txBody>
          <a:bodyPr numCol="1"/>
          <a:lstStyle/>
          <a:p>
            <a:pPr>
              <a:buClr>
                <a:srgbClr val="58C3EB"/>
              </a:buClr>
            </a:pPr>
            <a:r>
              <a:rPr lang="fr-FR" noProof="0" dirty="0"/>
              <a:t>Plusieurs obstacles freinent l’accès aux services dans la région. </a:t>
            </a:r>
          </a:p>
          <a:p>
            <a:endParaRPr lang="fr-FR" sz="1800" b="1" noProof="0" dirty="0">
              <a:solidFill>
                <a:srgbClr val="FF0000"/>
              </a:solidFill>
              <a:latin typeface="Calibri"/>
            </a:endParaRPr>
          </a:p>
          <a:p>
            <a:pPr marL="342900" lvl="1" indent="-342900">
              <a:buClr>
                <a:srgbClr val="58C3EB"/>
              </a:buClr>
            </a:pPr>
            <a:r>
              <a:rPr lang="fr-FR" b="1" noProof="0" dirty="0"/>
              <a:t>Un engagement politique, une appropriation, une coordination insuffisante ainsi que le faible niveau des financements nationaux : </a:t>
            </a:r>
            <a:r>
              <a:rPr lang="fr-FR" dirty="0"/>
              <a:t>s</a:t>
            </a:r>
            <a:r>
              <a:rPr lang="fr-FR" noProof="0" dirty="0"/>
              <a:t>ans un leadership politique solide et continue, difficile de préserver la dynamique du programme de lutte contre le VIH et d’augmenter les investissements nationaux. </a:t>
            </a:r>
          </a:p>
          <a:p>
            <a:pPr marL="342900" lvl="1" indent="-342900">
              <a:buClr>
                <a:srgbClr val="58C3EB"/>
              </a:buClr>
            </a:pPr>
            <a:endParaRPr lang="fr-FR" b="1" noProof="0" dirty="0"/>
          </a:p>
          <a:p>
            <a:pPr marL="342900" lvl="1" indent="-342900">
              <a:buClr>
                <a:srgbClr val="58C3EB"/>
              </a:buClr>
            </a:pPr>
            <a:r>
              <a:rPr lang="fr-FR" b="1" noProof="0" dirty="0"/>
              <a:t>Des systèmes de santé fragiles, notamment la surmédicalisation des prestations des services liés au VIH et une décentralisation inadaptée des services de santé.</a:t>
            </a:r>
            <a:br>
              <a:rPr lang="fr-FR" b="1" noProof="0" dirty="0"/>
            </a:br>
            <a:endParaRPr lang="fr-FR" noProof="0" dirty="0"/>
          </a:p>
          <a:p>
            <a:pPr marL="342900" lvl="1" indent="-342900">
              <a:buClr>
                <a:srgbClr val="58C3EB"/>
              </a:buClr>
            </a:pPr>
            <a:r>
              <a:rPr lang="fr-FR" noProof="0" dirty="0"/>
              <a:t>La politique largement répandue imposant aux </a:t>
            </a:r>
            <a:r>
              <a:rPr lang="fr-FR" b="1" noProof="0" dirty="0"/>
              <a:t>usagers de financer certains frais de santé </a:t>
            </a:r>
            <a:r>
              <a:rPr lang="fr-FR" noProof="0" dirty="0"/>
              <a:t>(médicaments, analyses et l’hospitalisation etc.) combinée à d’autres dépenses restant à la charge des patients.</a:t>
            </a:r>
            <a:br>
              <a:rPr lang="fr-FR" noProof="0" dirty="0"/>
            </a:br>
            <a:endParaRPr lang="fr-FR" sz="1800" noProof="0" dirty="0">
              <a:solidFill>
                <a:prstClr val="black"/>
              </a:solidFill>
              <a:latin typeface="Calibri"/>
            </a:endParaRPr>
          </a:p>
          <a:p>
            <a:pPr marL="342900" lvl="1" indent="-342900">
              <a:buClr>
                <a:srgbClr val="58C3EB"/>
              </a:buClr>
            </a:pPr>
            <a:r>
              <a:rPr lang="fr-FR" b="1" noProof="0" dirty="0"/>
              <a:t>Les niveaux élevés de stigmatisation et de discrimination, </a:t>
            </a:r>
            <a:r>
              <a:rPr lang="fr-FR" noProof="0" dirty="0"/>
              <a:t>violences fondées sur le genre (situations de conflit et d’urgence) ainsi que les inégalités de genre </a:t>
            </a:r>
            <a:r>
              <a:rPr lang="fr-FR" b="1" noProof="0" dirty="0"/>
              <a:t>limitent l’accès aux soins de santé et aux services liés au VIH. </a:t>
            </a:r>
            <a:endParaRPr lang="fr-FR" noProof="0" dirty="0"/>
          </a:p>
          <a:p>
            <a:pPr marL="342900" indent="-342900">
              <a:buFont typeface="Arial" panose="020B0604020202020204" pitchFamily="34" charset="0"/>
              <a:buChar char="•"/>
            </a:pPr>
            <a:endParaRPr lang="fr-FR" noProof="0" dirty="0"/>
          </a:p>
          <a:p>
            <a:pPr marL="342900" indent="-342900" algn="just">
              <a:buFont typeface="Arial" panose="020B0604020202020204" pitchFamily="34" charset="0"/>
              <a:buChar char="•"/>
            </a:pPr>
            <a:endParaRPr lang="fr-FR" noProof="0" dirty="0"/>
          </a:p>
        </p:txBody>
      </p:sp>
    </p:spTree>
    <p:extLst>
      <p:ext uri="{BB962C8B-B14F-4D97-AF65-F5344CB8AC3E}">
        <p14:creationId xmlns:p14="http://schemas.microsoft.com/office/powerpoint/2010/main" val="2109115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DD6CD4B-44D0-9BB1-55BC-5B8825222DBA}"/>
              </a:ext>
            </a:extLst>
          </p:cNvPr>
          <p:cNvSpPr>
            <a:spLocks noGrp="1"/>
          </p:cNvSpPr>
          <p:nvPr>
            <p:ph type="subTitle" idx="4294967295"/>
          </p:nvPr>
        </p:nvSpPr>
        <p:spPr>
          <a:xfrm>
            <a:off x="354330" y="1016953"/>
            <a:ext cx="11474450" cy="5837237"/>
          </a:xfrm>
          <a:prstGeom prst="rect">
            <a:avLst/>
          </a:prstGeom>
        </p:spPr>
        <p:txBody>
          <a:bodyPr/>
          <a:lstStyle/>
          <a:p>
            <a:pPr marL="0" marR="0" indent="0" defTabSz="457200" rtl="0" eaLnBrk="1" fontAlgn="auto" latinLnBrk="0" hangingPunct="1">
              <a:lnSpc>
                <a:spcPct val="100000"/>
              </a:lnSpc>
              <a:spcBef>
                <a:spcPts val="0"/>
              </a:spcBef>
              <a:spcAft>
                <a:spcPts val="0"/>
              </a:spcAft>
              <a:buClrTx/>
              <a:buSzTx/>
              <a:buFontTx/>
              <a:buNone/>
              <a:tabLst/>
              <a:defRPr/>
            </a:pPr>
            <a:r>
              <a:rPr lang="fr-FR" sz="1800" b="0" noProof="0" dirty="0"/>
              <a:t>L'analyse de la cascade test-traitement-retour du VIH dans les pays de l’AOC montre que le déficit de traitement résulte principalement d'un "déficit de dépistage", </a:t>
            </a:r>
            <a:r>
              <a:rPr lang="fr-FR" sz="1800" b="1" noProof="0" dirty="0"/>
              <a:t>plus de 20 % des personnes vivant avec le VIH ne connaissent pas leur statut et environ 27 % des PVVIH connue ne reçoive pas de traitement ARV.</a:t>
            </a:r>
            <a:r>
              <a:rPr lang="fr-FR" sz="1800" baseline="30000" noProof="0" dirty="0"/>
              <a:t>2</a:t>
            </a:r>
            <a:r>
              <a:rPr lang="fr-FR" sz="1800" b="0" noProof="0" dirty="0"/>
              <a:t> </a:t>
            </a:r>
          </a:p>
          <a:p>
            <a:pPr marL="0" marR="0" indent="0" defTabSz="457200" rtl="0" eaLnBrk="1" fontAlgn="auto" latinLnBrk="0" hangingPunct="1">
              <a:lnSpc>
                <a:spcPct val="100000"/>
              </a:lnSpc>
              <a:spcBef>
                <a:spcPts val="0"/>
              </a:spcBef>
              <a:spcAft>
                <a:spcPts val="0"/>
              </a:spcAft>
              <a:buClrTx/>
              <a:buSzTx/>
              <a:buFontTx/>
              <a:buNone/>
              <a:tabLst/>
              <a:defRPr/>
            </a:pPr>
            <a:endParaRPr lang="fr-FR" sz="1800" b="0" noProof="0" dirty="0"/>
          </a:p>
          <a:p>
            <a:pPr defTabSz="457200">
              <a:lnSpc>
                <a:spcPct val="100000"/>
              </a:lnSpc>
              <a:spcBef>
                <a:spcPts val="0"/>
              </a:spcBef>
              <a:defRPr/>
            </a:pPr>
            <a:r>
              <a:rPr lang="fr-FR" sz="1800" b="0" noProof="0" dirty="0"/>
              <a:t>Il existe des insuffisances dans la quantification de la couverture et des lacunes en matière de traitement des adolescents vivants avec le VIH en raison du manque de données pour cette tranche d'âge. </a:t>
            </a:r>
            <a:r>
              <a:rPr lang="fr-FR" sz="1800" dirty="0"/>
              <a:t>Toutefois, étant donné qu'il a été démontré que les enfants (0-14 ans) et les jeunes (15-24 ans) bénéficient d'une couverture de traitement du VIH inférieure à celle des adultes, il faut faire davantage pour garantir que les adolescents vivant avec le VIH aient un accès solide et équitable au traitement du VIH et aux services de soutien.</a:t>
            </a:r>
            <a:r>
              <a:rPr lang="fr-FR" sz="1800" baseline="30000" noProof="0" dirty="0"/>
              <a:t>10</a:t>
            </a:r>
            <a:r>
              <a:rPr lang="fr-FR" sz="1800" b="0" noProof="0" dirty="0"/>
              <a:t> </a:t>
            </a:r>
          </a:p>
          <a:p>
            <a:pPr marL="0" marR="0" indent="0" defTabSz="457200" rtl="0" eaLnBrk="1" fontAlgn="auto" latinLnBrk="0" hangingPunct="1">
              <a:lnSpc>
                <a:spcPct val="100000"/>
              </a:lnSpc>
              <a:spcBef>
                <a:spcPts val="0"/>
              </a:spcBef>
              <a:spcAft>
                <a:spcPts val="0"/>
              </a:spcAft>
              <a:buClrTx/>
              <a:buSzTx/>
              <a:buFontTx/>
              <a:buNone/>
              <a:tabLst/>
              <a:defRPr/>
            </a:pPr>
            <a:endParaRPr lang="fr-FR" sz="1800" b="0" noProof="0" dirty="0"/>
          </a:p>
          <a:p>
            <a:pPr>
              <a:lnSpc>
                <a:spcPct val="100000"/>
              </a:lnSpc>
            </a:pPr>
            <a:r>
              <a:rPr lang="fr-FR" sz="1800" b="0" noProof="0" dirty="0"/>
              <a:t>On s'inquiète du fait que les estimations du VIH ne sont pas très précises dans la plupart des pays de la région car :</a:t>
            </a:r>
          </a:p>
          <a:p>
            <a:pPr marL="285750" indent="-285750">
              <a:lnSpc>
                <a:spcPct val="100000"/>
              </a:lnSpc>
              <a:buClr>
                <a:srgbClr val="58C3EB"/>
              </a:buClr>
              <a:buFont typeface="Wingdings" panose="05000000000000000000" pitchFamily="2" charset="2"/>
              <a:buChar char="§"/>
            </a:pPr>
            <a:r>
              <a:rPr lang="fr-FR" sz="1800" b="0" noProof="0" dirty="0"/>
              <a:t>la méthode d'estimation de l'ONUSIDA n'est pas bien adaptée aux pays à faible prévalence (moins de 5 %);</a:t>
            </a:r>
          </a:p>
          <a:p>
            <a:pPr marL="285750" indent="-285750">
              <a:lnSpc>
                <a:spcPct val="100000"/>
              </a:lnSpc>
              <a:buClr>
                <a:srgbClr val="58C3EB"/>
              </a:buClr>
              <a:buFont typeface="Wingdings" panose="05000000000000000000" pitchFamily="2" charset="2"/>
              <a:buChar char="§"/>
            </a:pPr>
            <a:r>
              <a:rPr lang="fr-FR" sz="1800" b="0" noProof="0" dirty="0"/>
              <a:t>les données sur la taille et la prévalence du VIH parmi les populations clés dans de nombreux pays sont rares et pas toujours de bonne qualité. Pourtant, ces données sont essentielles pour une modélisation significative des épidémies de VIH.</a:t>
            </a:r>
            <a:r>
              <a:rPr lang="fr-FR" sz="1800" baseline="30000" noProof="0" dirty="0"/>
              <a:t>11</a:t>
            </a:r>
            <a:endParaRPr lang="fr-FR" sz="1800" b="0" noProof="0" dirty="0"/>
          </a:p>
        </p:txBody>
      </p:sp>
      <p:sp>
        <p:nvSpPr>
          <p:cNvPr id="2" name="Titre 1">
            <a:extLst>
              <a:ext uri="{FF2B5EF4-FFF2-40B4-BE49-F238E27FC236}">
                <a16:creationId xmlns:a16="http://schemas.microsoft.com/office/drawing/2014/main" id="{AD9096B0-1ECE-1C69-C7B9-08565E9EEFFA}"/>
              </a:ext>
            </a:extLst>
          </p:cNvPr>
          <p:cNvSpPr>
            <a:spLocks noGrp="1"/>
          </p:cNvSpPr>
          <p:nvPr>
            <p:ph type="ctrTitle" idx="4294967295"/>
          </p:nvPr>
        </p:nvSpPr>
        <p:spPr>
          <a:xfrm>
            <a:off x="1524000" y="312738"/>
            <a:ext cx="9144000" cy="617537"/>
          </a:xfrm>
          <a:prstGeom prst="rect">
            <a:avLst/>
          </a:prstGeom>
        </p:spPr>
        <p:txBody>
          <a:bodyPr/>
          <a:lstStyle/>
          <a:p>
            <a:pPr algn="ctr"/>
            <a:r>
              <a:rPr lang="fr-FR" sz="4000" noProof="0" dirty="0">
                <a:solidFill>
                  <a:srgbClr val="58C3EB"/>
                </a:solidFill>
                <a:latin typeface="Arial Black" panose="020B0A04020102020204" pitchFamily="34" charset="0"/>
                <a:cs typeface="Arial"/>
              </a:rPr>
              <a:t>Défis régionaux 2/2</a:t>
            </a:r>
            <a:endParaRPr lang="fr-FR" noProof="0" dirty="0">
              <a:solidFill>
                <a:srgbClr val="58C3EB"/>
              </a:solidFill>
              <a:latin typeface="Arial Black" panose="020B0A04020102020204" pitchFamily="34" charset="0"/>
            </a:endParaRPr>
          </a:p>
        </p:txBody>
      </p:sp>
    </p:spTree>
    <p:extLst>
      <p:ext uri="{BB962C8B-B14F-4D97-AF65-F5344CB8AC3E}">
        <p14:creationId xmlns:p14="http://schemas.microsoft.com/office/powerpoint/2010/main" val="929601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B5DBC8-3094-E344-AB15-80A69AE0C5EA}"/>
              </a:ext>
            </a:extLst>
          </p:cNvPr>
          <p:cNvSpPr>
            <a:spLocks noGrp="1"/>
          </p:cNvSpPr>
          <p:nvPr>
            <p:ph type="title" idx="4294967295"/>
          </p:nvPr>
        </p:nvSpPr>
        <p:spPr>
          <a:xfrm>
            <a:off x="0" y="268605"/>
            <a:ext cx="11518900" cy="879475"/>
          </a:xfrm>
          <a:prstGeom prst="rect">
            <a:avLst/>
          </a:prstGeom>
        </p:spPr>
        <p:txBody>
          <a:bodyPr anchor="b"/>
          <a:lstStyle/>
          <a:p>
            <a:pPr algn="ctr"/>
            <a:r>
              <a:rPr lang="fr-FR" sz="2800" noProof="0" dirty="0">
                <a:solidFill>
                  <a:srgbClr val="009CDE"/>
                </a:solidFill>
              </a:rPr>
              <a:t>INITIATIVE RÉGIONALE 1</a:t>
            </a:r>
            <a:br>
              <a:rPr lang="fr-FR" sz="2800" noProof="0" dirty="0">
                <a:solidFill>
                  <a:prstClr val="white"/>
                </a:solidFill>
              </a:rPr>
            </a:br>
            <a:r>
              <a:rPr lang="fr-FR" sz="2800" noProof="0" dirty="0"/>
              <a:t>Réseau Enfant et VIH en Afrique (EVA) 1/2 </a:t>
            </a:r>
            <a:r>
              <a:rPr lang="fr-FR" sz="2800" baseline="30000" noProof="0" dirty="0"/>
              <a:t>12</a:t>
            </a:r>
            <a:endParaRPr lang="fr-FR" sz="2800" baseline="30000" noProof="0" dirty="0">
              <a:solidFill>
                <a:prstClr val="white"/>
              </a:solidFill>
            </a:endParaRPr>
          </a:p>
        </p:txBody>
      </p:sp>
      <p:sp>
        <p:nvSpPr>
          <p:cNvPr id="3" name="Espace réservé du texte 2">
            <a:extLst>
              <a:ext uri="{FF2B5EF4-FFF2-40B4-BE49-F238E27FC236}">
                <a16:creationId xmlns:a16="http://schemas.microsoft.com/office/drawing/2014/main" id="{AC9F2833-40F8-AA4E-9CAC-2FAD65BC1EF8}"/>
              </a:ext>
            </a:extLst>
          </p:cNvPr>
          <p:cNvSpPr>
            <a:spLocks noGrp="1"/>
          </p:cNvSpPr>
          <p:nvPr>
            <p:ph type="body" sz="quarter" idx="4294967295"/>
          </p:nvPr>
        </p:nvSpPr>
        <p:spPr>
          <a:xfrm>
            <a:off x="4390390" y="1747203"/>
            <a:ext cx="7493000" cy="4036377"/>
          </a:xfrm>
          <a:prstGeom prst="rect">
            <a:avLst/>
          </a:prstGeom>
          <a:solidFill>
            <a:schemeClr val="bg1"/>
          </a:solidFill>
        </p:spPr>
        <p:txBody>
          <a:bodyPr numCol="1"/>
          <a:lstStyle/>
          <a:p>
            <a:pPr>
              <a:lnSpc>
                <a:spcPct val="100000"/>
              </a:lnSpc>
              <a:spcBef>
                <a:spcPts val="0"/>
              </a:spcBef>
              <a:spcAft>
                <a:spcPts val="600"/>
              </a:spcAft>
            </a:pPr>
            <a:r>
              <a:rPr lang="fr-FR" sz="1800" i="0" noProof="0" dirty="0">
                <a:solidFill>
                  <a:srgbClr val="232733"/>
                </a:solidFill>
                <a:effectLst/>
              </a:rPr>
              <a:t>Le Réseau pédiatrique EVA est né en 2010 à partir du partenariat du GIP ESTHER. </a:t>
            </a:r>
            <a:r>
              <a:rPr lang="fr-FR" sz="1800" noProof="0" dirty="0">
                <a:solidFill>
                  <a:srgbClr val="232733"/>
                </a:solidFill>
              </a:rPr>
              <a:t>R</a:t>
            </a:r>
            <a:r>
              <a:rPr lang="fr-FR" sz="1800" i="0" noProof="0" dirty="0">
                <a:solidFill>
                  <a:srgbClr val="232733"/>
                </a:solidFill>
                <a:effectLst/>
              </a:rPr>
              <a:t>egroupe les pédiatres de 16 des plus importants centres de pédiatrie dans 12 pays d’Afrique francophone de l’ouest et du centre. Le réseau est en partenariat avec : Hôpital Necker enfants malades, Hôpital Robert Debré et Hôpital Armand Trousseau.  </a:t>
            </a:r>
            <a:endParaRPr lang="fr-FR" sz="1800" i="0" noProof="0" dirty="0">
              <a:solidFill>
                <a:srgbClr val="09090F"/>
              </a:solidFill>
              <a:effectLst/>
            </a:endParaRPr>
          </a:p>
          <a:p>
            <a:pPr>
              <a:lnSpc>
                <a:spcPct val="100000"/>
              </a:lnSpc>
            </a:pPr>
            <a:r>
              <a:rPr lang="fr-FR" sz="1800" b="1" noProof="0" dirty="0">
                <a:solidFill>
                  <a:srgbClr val="232733"/>
                </a:solidFill>
              </a:rPr>
              <a:t>V</a:t>
            </a:r>
            <a:r>
              <a:rPr lang="fr-FR" sz="1800" b="1" i="0" noProof="0" dirty="0">
                <a:solidFill>
                  <a:srgbClr val="232733"/>
                </a:solidFill>
                <a:effectLst/>
              </a:rPr>
              <a:t>ision </a:t>
            </a:r>
            <a:r>
              <a:rPr lang="fr-FR" sz="1800" i="0" noProof="0" dirty="0">
                <a:solidFill>
                  <a:srgbClr val="232733"/>
                </a:solidFill>
                <a:effectLst/>
              </a:rPr>
              <a:t>: agir pour le bien-être et la qualité de vie des enfants et adolescents dans le contexte de l’épidémie à VIH. </a:t>
            </a:r>
          </a:p>
          <a:p>
            <a:pPr>
              <a:lnSpc>
                <a:spcPct val="100000"/>
              </a:lnSpc>
            </a:pPr>
            <a:r>
              <a:rPr lang="fr-FR" sz="1800" b="1" i="0" noProof="0" dirty="0">
                <a:solidFill>
                  <a:srgbClr val="232733"/>
                </a:solidFill>
                <a:effectLst/>
              </a:rPr>
              <a:t>Le soignant </a:t>
            </a:r>
            <a:r>
              <a:rPr lang="fr-FR" sz="1800" i="0" noProof="0" dirty="0">
                <a:solidFill>
                  <a:srgbClr val="232733"/>
                </a:solidFill>
                <a:effectLst/>
              </a:rPr>
              <a:t>: le rendre apte pour une meilleure prise en charge.</a:t>
            </a:r>
            <a:endParaRPr lang="fr-FR" sz="1800" i="0" noProof="0" dirty="0">
              <a:solidFill>
                <a:srgbClr val="09090F"/>
              </a:solidFill>
              <a:effectLst/>
            </a:endParaRPr>
          </a:p>
          <a:p>
            <a:pPr>
              <a:lnSpc>
                <a:spcPct val="100000"/>
              </a:lnSpc>
            </a:pPr>
            <a:r>
              <a:rPr lang="fr-FR" sz="1800" b="1" i="0" noProof="0" dirty="0">
                <a:solidFill>
                  <a:srgbClr val="232733"/>
                </a:solidFill>
                <a:effectLst/>
              </a:rPr>
              <a:t>Le soigné </a:t>
            </a:r>
            <a:r>
              <a:rPr lang="fr-FR" sz="1800" i="0" noProof="0" dirty="0">
                <a:solidFill>
                  <a:srgbClr val="232733"/>
                </a:solidFill>
                <a:effectLst/>
              </a:rPr>
              <a:t>: </a:t>
            </a:r>
            <a:r>
              <a:rPr lang="fr-FR" sz="1800" dirty="0">
                <a:solidFill>
                  <a:srgbClr val="232733"/>
                </a:solidFill>
              </a:rPr>
              <a:t>œuvrer </a:t>
            </a:r>
            <a:r>
              <a:rPr lang="fr-FR" sz="1800" i="0" noProof="0" dirty="0">
                <a:solidFill>
                  <a:srgbClr val="232733"/>
                </a:solidFill>
                <a:effectLst/>
              </a:rPr>
              <a:t>pour son bien-être. </a:t>
            </a:r>
            <a:endParaRPr lang="fr-FR" sz="1800" i="0" noProof="0" dirty="0">
              <a:solidFill>
                <a:srgbClr val="09090F"/>
              </a:solidFill>
              <a:effectLst/>
            </a:endParaRPr>
          </a:p>
          <a:p>
            <a:pPr>
              <a:lnSpc>
                <a:spcPct val="100000"/>
              </a:lnSpc>
            </a:pPr>
            <a:r>
              <a:rPr lang="fr-FR" sz="1800" b="1" i="0" noProof="0" dirty="0">
                <a:solidFill>
                  <a:srgbClr val="232733"/>
                </a:solidFill>
                <a:effectLst/>
              </a:rPr>
              <a:t>La communauté : </a:t>
            </a:r>
            <a:r>
              <a:rPr lang="fr-FR" sz="1800" i="0" noProof="0" dirty="0">
                <a:solidFill>
                  <a:srgbClr val="232733"/>
                </a:solidFill>
                <a:effectLst/>
              </a:rPr>
              <a:t>agir pour une meilleure intégration, meilleure interaction du soigné.</a:t>
            </a:r>
          </a:p>
          <a:p>
            <a:pPr marL="285750" indent="-285750">
              <a:buFontTx/>
              <a:buChar char="-"/>
            </a:pPr>
            <a:endParaRPr lang="fr-FR" sz="1600" i="0" noProof="0" dirty="0">
              <a:solidFill>
                <a:srgbClr val="09090F"/>
              </a:solidFill>
              <a:effectLst/>
            </a:endParaRPr>
          </a:p>
          <a:p>
            <a:endParaRPr lang="fr-FR" sz="1800" noProof="0" dirty="0">
              <a:solidFill>
                <a:prstClr val="black"/>
              </a:solidFill>
            </a:endParaRPr>
          </a:p>
        </p:txBody>
      </p:sp>
      <p:pic>
        <p:nvPicPr>
          <p:cNvPr id="6" name="Image 5">
            <a:extLst>
              <a:ext uri="{FF2B5EF4-FFF2-40B4-BE49-F238E27FC236}">
                <a16:creationId xmlns:a16="http://schemas.microsoft.com/office/drawing/2014/main" id="{2AEFD74E-C2EC-0100-9AC3-5F7C3792E29F}"/>
              </a:ext>
            </a:extLst>
          </p:cNvPr>
          <p:cNvPicPr>
            <a:picLocks noChangeAspect="1"/>
          </p:cNvPicPr>
          <p:nvPr/>
        </p:nvPicPr>
        <p:blipFill>
          <a:blip r:embed="rId3"/>
          <a:stretch>
            <a:fillRect/>
          </a:stretch>
        </p:blipFill>
        <p:spPr>
          <a:xfrm>
            <a:off x="406539" y="1427356"/>
            <a:ext cx="3423561" cy="4337824"/>
          </a:xfrm>
          <a:prstGeom prst="rect">
            <a:avLst/>
          </a:prstGeom>
        </p:spPr>
      </p:pic>
    </p:spTree>
    <p:extLst>
      <p:ext uri="{BB962C8B-B14F-4D97-AF65-F5344CB8AC3E}">
        <p14:creationId xmlns:p14="http://schemas.microsoft.com/office/powerpoint/2010/main" val="1374376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B5DBC8-3094-E344-AB15-80A69AE0C5EA}"/>
              </a:ext>
            </a:extLst>
          </p:cNvPr>
          <p:cNvSpPr>
            <a:spLocks noGrp="1"/>
          </p:cNvSpPr>
          <p:nvPr>
            <p:ph type="title" idx="4294967295"/>
          </p:nvPr>
        </p:nvSpPr>
        <p:spPr>
          <a:xfrm>
            <a:off x="0" y="314325"/>
            <a:ext cx="11518900" cy="879475"/>
          </a:xfrm>
          <a:prstGeom prst="rect">
            <a:avLst/>
          </a:prstGeom>
        </p:spPr>
        <p:txBody>
          <a:bodyPr anchor="b"/>
          <a:lstStyle/>
          <a:p>
            <a:pPr algn="ctr"/>
            <a:r>
              <a:rPr lang="fr-FR" sz="2800" noProof="0" dirty="0">
                <a:solidFill>
                  <a:srgbClr val="009CDE"/>
                </a:solidFill>
              </a:rPr>
              <a:t>INITIATIVE RÉGIONALE 1</a:t>
            </a:r>
            <a:br>
              <a:rPr lang="fr-FR" sz="2800" noProof="0" dirty="0">
                <a:solidFill>
                  <a:prstClr val="white"/>
                </a:solidFill>
              </a:rPr>
            </a:br>
            <a:r>
              <a:rPr lang="fr-FR" sz="2800" noProof="0" dirty="0"/>
              <a:t>Réseau Enfant et VIH en Afrique (EVA) 2/2 </a:t>
            </a:r>
            <a:r>
              <a:rPr lang="fr-FR" sz="2800" baseline="30000" noProof="0" dirty="0"/>
              <a:t>12</a:t>
            </a:r>
            <a:endParaRPr lang="fr-FR" sz="2800" baseline="30000" noProof="0" dirty="0">
              <a:solidFill>
                <a:prstClr val="white"/>
              </a:solidFill>
            </a:endParaRPr>
          </a:p>
        </p:txBody>
      </p:sp>
      <p:sp>
        <p:nvSpPr>
          <p:cNvPr id="3" name="Espace réservé du texte 2">
            <a:extLst>
              <a:ext uri="{FF2B5EF4-FFF2-40B4-BE49-F238E27FC236}">
                <a16:creationId xmlns:a16="http://schemas.microsoft.com/office/drawing/2014/main" id="{AC9F2833-40F8-AA4E-9CAC-2FAD65BC1EF8}"/>
              </a:ext>
            </a:extLst>
          </p:cNvPr>
          <p:cNvSpPr>
            <a:spLocks noGrp="1"/>
          </p:cNvSpPr>
          <p:nvPr>
            <p:ph type="body" sz="quarter" idx="4294967295"/>
          </p:nvPr>
        </p:nvSpPr>
        <p:spPr>
          <a:xfrm>
            <a:off x="5327650" y="1282700"/>
            <a:ext cx="6521450" cy="5260975"/>
          </a:xfrm>
          <a:prstGeom prst="rect">
            <a:avLst/>
          </a:prstGeom>
          <a:solidFill>
            <a:schemeClr val="bg1"/>
          </a:solidFill>
        </p:spPr>
        <p:txBody>
          <a:bodyPr numCol="1"/>
          <a:lstStyle/>
          <a:p>
            <a:pPr>
              <a:lnSpc>
                <a:spcPct val="100000"/>
              </a:lnSpc>
            </a:pPr>
            <a:r>
              <a:rPr lang="fr-FR" sz="1800" i="0" noProof="0" dirty="0">
                <a:solidFill>
                  <a:srgbClr val="232733"/>
                </a:solidFill>
                <a:effectLst/>
              </a:rPr>
              <a:t>La stratégie d’intervention 2022-2026 de EVA a pour but, de permettre aux enfants, adolescents et jeunes adultes vivant avec le VIH de vivre positivement, en bonne santé et en se « sentant bien ».</a:t>
            </a:r>
          </a:p>
          <a:p>
            <a:pPr>
              <a:lnSpc>
                <a:spcPct val="100000"/>
              </a:lnSpc>
            </a:pPr>
            <a:r>
              <a:rPr lang="fr-FR" sz="1800" noProof="0" dirty="0">
                <a:solidFill>
                  <a:srgbClr val="232733"/>
                </a:solidFill>
              </a:rPr>
              <a:t>Les axes d’interventions :</a:t>
            </a:r>
            <a:endParaRPr lang="fr-FR" sz="1800" i="0" noProof="0" dirty="0">
              <a:solidFill>
                <a:srgbClr val="828690"/>
              </a:solidFill>
              <a:effectLst/>
            </a:endParaRPr>
          </a:p>
          <a:p>
            <a:pPr>
              <a:buClr>
                <a:srgbClr val="009CDE"/>
              </a:buClr>
              <a:buFont typeface="+mj-lt"/>
              <a:buAutoNum type="arabicPeriod"/>
            </a:pPr>
            <a:r>
              <a:rPr lang="fr-FR" sz="1800" i="0" noProof="0" dirty="0">
                <a:solidFill>
                  <a:srgbClr val="232733"/>
                </a:solidFill>
                <a:effectLst/>
              </a:rPr>
              <a:t> Le plaidoyer au niveau des pays/régional pour une meilleure prise en compte du VIH pédiatrique, y compris les adolescents dans les plans stratégiques nationaux, la mobilisation de financements domestiques et les questions de formulations pédiatriques des ARV.</a:t>
            </a:r>
            <a:endParaRPr lang="fr-FR" sz="1800" i="0" noProof="0" dirty="0">
              <a:solidFill>
                <a:srgbClr val="828690"/>
              </a:solidFill>
              <a:effectLst/>
            </a:endParaRPr>
          </a:p>
          <a:p>
            <a:pPr>
              <a:buClr>
                <a:srgbClr val="009CDE"/>
              </a:buClr>
              <a:buFont typeface="+mj-lt"/>
              <a:buAutoNum type="arabicPeriod"/>
            </a:pPr>
            <a:r>
              <a:rPr lang="fr-FR" sz="1800" i="0" noProof="0" dirty="0">
                <a:solidFill>
                  <a:srgbClr val="232733"/>
                </a:solidFill>
                <a:effectLst/>
              </a:rPr>
              <a:t> Les études d’évaluations/recherche opérationnelle en vue de documenter les pratiques et mieux comprendre les observations et en faire des recommandations pratiques (guides pratiques, algorithmes…).</a:t>
            </a:r>
          </a:p>
          <a:p>
            <a:pPr>
              <a:buClr>
                <a:srgbClr val="009CDE"/>
              </a:buClr>
              <a:buFont typeface="+mj-lt"/>
              <a:buAutoNum type="arabicPeriod"/>
            </a:pPr>
            <a:r>
              <a:rPr lang="fr-FR" sz="1800" i="0" noProof="0" dirty="0">
                <a:solidFill>
                  <a:srgbClr val="232733"/>
                </a:solidFill>
                <a:effectLst/>
              </a:rPr>
              <a:t> Des activités communautaires d’éducation thérapeutique à l’intention des mères/personnes en charge des enfants en bas âge et des groupes d’auto-soutien pour les adolescents.</a:t>
            </a:r>
            <a:endParaRPr lang="fr-FR" sz="1800" i="0" noProof="0" dirty="0">
              <a:solidFill>
                <a:srgbClr val="828690"/>
              </a:solidFill>
              <a:effectLst/>
            </a:endParaRPr>
          </a:p>
          <a:p>
            <a:pPr marL="285750" indent="-285750">
              <a:buFontTx/>
              <a:buChar char="-"/>
            </a:pPr>
            <a:endParaRPr lang="fr-FR" sz="1600" i="0" noProof="0" dirty="0">
              <a:solidFill>
                <a:srgbClr val="09090F"/>
              </a:solidFill>
              <a:effectLst/>
            </a:endParaRPr>
          </a:p>
          <a:p>
            <a:endParaRPr lang="fr-FR" sz="1800" noProof="0" dirty="0">
              <a:solidFill>
                <a:prstClr val="black"/>
              </a:solidFill>
            </a:endParaRPr>
          </a:p>
        </p:txBody>
      </p:sp>
      <p:pic>
        <p:nvPicPr>
          <p:cNvPr id="5" name="Image 4">
            <a:extLst>
              <a:ext uri="{FF2B5EF4-FFF2-40B4-BE49-F238E27FC236}">
                <a16:creationId xmlns:a16="http://schemas.microsoft.com/office/drawing/2014/main" id="{05EBCE59-0A24-5592-E30A-D9488D914719}"/>
              </a:ext>
            </a:extLst>
          </p:cNvPr>
          <p:cNvPicPr>
            <a:picLocks noChangeAspect="1"/>
          </p:cNvPicPr>
          <p:nvPr/>
        </p:nvPicPr>
        <p:blipFill>
          <a:blip r:embed="rId3"/>
          <a:stretch>
            <a:fillRect/>
          </a:stretch>
        </p:blipFill>
        <p:spPr>
          <a:xfrm>
            <a:off x="406539" y="1193180"/>
            <a:ext cx="4756475" cy="4806175"/>
          </a:xfrm>
          <a:prstGeom prst="rect">
            <a:avLst/>
          </a:prstGeom>
        </p:spPr>
      </p:pic>
    </p:spTree>
    <p:extLst>
      <p:ext uri="{BB962C8B-B14F-4D97-AF65-F5344CB8AC3E}">
        <p14:creationId xmlns:p14="http://schemas.microsoft.com/office/powerpoint/2010/main" val="3270087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B5DBC8-3094-E344-AB15-80A69AE0C5EA}"/>
              </a:ext>
            </a:extLst>
          </p:cNvPr>
          <p:cNvSpPr>
            <a:spLocks noGrp="1"/>
          </p:cNvSpPr>
          <p:nvPr>
            <p:ph type="title"/>
          </p:nvPr>
        </p:nvSpPr>
        <p:spPr>
          <a:xfrm>
            <a:off x="421005" y="885577"/>
            <a:ext cx="11349990" cy="556591"/>
          </a:xfrm>
        </p:spPr>
        <p:txBody>
          <a:bodyPr anchor="b"/>
          <a:lstStyle/>
          <a:p>
            <a:pPr algn="ctr"/>
            <a:r>
              <a:rPr lang="fr-FR" sz="2400" noProof="0" dirty="0">
                <a:solidFill>
                  <a:srgbClr val="FF0000"/>
                </a:solidFill>
              </a:rPr>
              <a:t>INITIATIVE RÉGIONALE 2</a:t>
            </a:r>
            <a:br>
              <a:rPr lang="fr-FR" sz="2400" noProof="0" dirty="0">
                <a:solidFill>
                  <a:prstClr val="white"/>
                </a:solidFill>
              </a:rPr>
            </a:br>
            <a:r>
              <a:rPr lang="fr-FR" sz="2400" noProof="0" dirty="0"/>
              <a:t>PLAN DE RATTRAPAGE DE L’AFRIQUE DE L’OUEST ET DU CENTRE ACCÉLÉRER LE TRAITEMENT DU VIH D’ICI À 2018 </a:t>
            </a:r>
            <a:r>
              <a:rPr lang="fr-FR" sz="2400" baseline="30000" noProof="0" dirty="0"/>
              <a:t>13</a:t>
            </a:r>
          </a:p>
        </p:txBody>
      </p:sp>
      <p:sp>
        <p:nvSpPr>
          <p:cNvPr id="3" name="Espace réservé du texte 2">
            <a:extLst>
              <a:ext uri="{FF2B5EF4-FFF2-40B4-BE49-F238E27FC236}">
                <a16:creationId xmlns:a16="http://schemas.microsoft.com/office/drawing/2014/main" id="{AC9F2833-40F8-AA4E-9CAC-2FAD65BC1EF8}"/>
              </a:ext>
            </a:extLst>
          </p:cNvPr>
          <p:cNvSpPr>
            <a:spLocks noGrp="1"/>
          </p:cNvSpPr>
          <p:nvPr>
            <p:ph type="body" sz="quarter" idx="13"/>
          </p:nvPr>
        </p:nvSpPr>
        <p:spPr>
          <a:xfrm>
            <a:off x="346075" y="1752917"/>
            <a:ext cx="11520000" cy="4493825"/>
          </a:xfrm>
        </p:spPr>
        <p:txBody>
          <a:bodyPr numCol="1"/>
          <a:lstStyle/>
          <a:p>
            <a:pPr>
              <a:lnSpc>
                <a:spcPct val="100000"/>
              </a:lnSpc>
            </a:pPr>
            <a:r>
              <a:rPr lang="fr-FR" noProof="0" dirty="0"/>
              <a:t>Lancée en 2016, un instrument politique et un contrat entre pays et la communauté internationale (ONUSIDA, UNICEF). D’ici 2018, il prévoit un cadre de plaidoyer politique, d’accélération des mesures afin que les pays adoptent et généralisent des approches et des innovations efficaces en vue de réduire les écarts d’accès au traitement. </a:t>
            </a:r>
          </a:p>
          <a:p>
            <a:pPr>
              <a:lnSpc>
                <a:spcPct val="100000"/>
              </a:lnSpc>
            </a:pPr>
            <a:endParaRPr lang="fr-FR" noProof="0" dirty="0"/>
          </a:p>
          <a:p>
            <a:pPr>
              <a:lnSpc>
                <a:spcPct val="100000"/>
              </a:lnSpc>
            </a:pPr>
            <a:r>
              <a:rPr lang="fr-FR" sz="2400" b="1" noProof="0" dirty="0">
                <a:solidFill>
                  <a:srgbClr val="FF0000"/>
                </a:solidFill>
              </a:rPr>
              <a:t>Réalisations</a:t>
            </a:r>
          </a:p>
          <a:p>
            <a:pPr>
              <a:lnSpc>
                <a:spcPct val="100000"/>
              </a:lnSpc>
            </a:pPr>
            <a:r>
              <a:rPr lang="fr-FR" noProof="0" dirty="0"/>
              <a:t>En septembre 2017, 11 pays de la région mettaient en œuvre des plans opérationnels axés sur les actions prioritaires définies à l’aide du plan de rattrapage: le Bénin, le Burkina Faso, le Cameroun, la Côte d’Ivoire, la Guinée, le Libéria, le Nigéria, la République centrafricaine, la République démocratique du Congo, le Sénégal et la Sierra Leone.</a:t>
            </a:r>
          </a:p>
        </p:txBody>
      </p:sp>
    </p:spTree>
    <p:extLst>
      <p:ext uri="{BB962C8B-B14F-4D97-AF65-F5344CB8AC3E}">
        <p14:creationId xmlns:p14="http://schemas.microsoft.com/office/powerpoint/2010/main" val="1041634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B5DBC8-3094-E344-AB15-80A69AE0C5EA}"/>
              </a:ext>
            </a:extLst>
          </p:cNvPr>
          <p:cNvSpPr>
            <a:spLocks noGrp="1"/>
          </p:cNvSpPr>
          <p:nvPr>
            <p:ph type="title"/>
          </p:nvPr>
        </p:nvSpPr>
        <p:spPr>
          <a:xfrm>
            <a:off x="1427059" y="611257"/>
            <a:ext cx="9337882" cy="556591"/>
          </a:xfrm>
        </p:spPr>
        <p:txBody>
          <a:bodyPr anchor="b"/>
          <a:lstStyle/>
          <a:p>
            <a:pPr algn="ctr"/>
            <a:r>
              <a:rPr lang="fr-FR" sz="3200" noProof="0" dirty="0">
                <a:latin typeface="Arial Black" panose="020B0A04020102020204" pitchFamily="34" charset="0"/>
              </a:rPr>
              <a:t>OPPORTUNITÉS RÉGIONALES </a:t>
            </a:r>
            <a:r>
              <a:rPr lang="fr-FR" sz="3200" baseline="30000" noProof="0" dirty="0">
                <a:latin typeface="Arial Black" panose="020B0A04020102020204" pitchFamily="34" charset="0"/>
                <a:cs typeface="Arial"/>
              </a:rPr>
              <a:t>14</a:t>
            </a:r>
            <a:endParaRPr lang="fr-FR" sz="3200" noProof="0" dirty="0">
              <a:latin typeface="Arial Black" panose="020B0A04020102020204" pitchFamily="34" charset="0"/>
            </a:endParaRPr>
          </a:p>
        </p:txBody>
      </p:sp>
      <p:sp>
        <p:nvSpPr>
          <p:cNvPr id="3" name="Espace réservé du texte 2">
            <a:extLst>
              <a:ext uri="{FF2B5EF4-FFF2-40B4-BE49-F238E27FC236}">
                <a16:creationId xmlns:a16="http://schemas.microsoft.com/office/drawing/2014/main" id="{AC9F2833-40F8-AA4E-9CAC-2FAD65BC1EF8}"/>
              </a:ext>
            </a:extLst>
          </p:cNvPr>
          <p:cNvSpPr>
            <a:spLocks noGrp="1"/>
          </p:cNvSpPr>
          <p:nvPr>
            <p:ph type="body" sz="quarter" idx="13"/>
          </p:nvPr>
        </p:nvSpPr>
        <p:spPr>
          <a:xfrm>
            <a:off x="631825" y="1570038"/>
            <a:ext cx="10839600" cy="4237638"/>
          </a:xfrm>
        </p:spPr>
        <p:txBody>
          <a:bodyPr numCol="1"/>
          <a:lstStyle/>
          <a:p>
            <a:pPr marL="342900" indent="-342900">
              <a:spcBef>
                <a:spcPts val="0"/>
              </a:spcBef>
              <a:spcAft>
                <a:spcPts val="2400"/>
              </a:spcAft>
              <a:buClr>
                <a:srgbClr val="58C3EB"/>
              </a:buClr>
              <a:buFont typeface="Arial" panose="020B0604020202020204" pitchFamily="34" charset="0"/>
              <a:buChar char="•"/>
            </a:pPr>
            <a:r>
              <a:rPr lang="fr-FR" noProof="0" dirty="0"/>
              <a:t>Les synergies entre les programmes de lutte contre le VIH et la tuberculose sont connues. </a:t>
            </a:r>
          </a:p>
          <a:p>
            <a:pPr>
              <a:spcBef>
                <a:spcPts val="0"/>
              </a:spcBef>
              <a:spcAft>
                <a:spcPts val="2400"/>
              </a:spcAft>
            </a:pPr>
            <a:r>
              <a:rPr lang="fr-FR" noProof="0" dirty="0"/>
              <a:t>« Stratégie Régionale pour le VIH, la Tuberculose, les Hépatites B &amp; C et les Droits et Santé Sexuels et Reproductifs des Populations Clés de la CEDEAO »</a:t>
            </a:r>
          </a:p>
          <a:p>
            <a:pPr marL="342900" indent="-342900">
              <a:spcBef>
                <a:spcPts val="0"/>
              </a:spcBef>
              <a:spcAft>
                <a:spcPts val="2400"/>
              </a:spcAft>
              <a:buClr>
                <a:srgbClr val="58C3EB"/>
              </a:buClr>
              <a:buFont typeface="Arial" panose="020B0604020202020204" pitchFamily="34" charset="0"/>
              <a:buChar char="•"/>
            </a:pPr>
            <a:r>
              <a:rPr lang="fr-FR" noProof="0" dirty="0"/>
              <a:t>Des modèles existants pour la prestation de services au niveau communautaire et pour des soins et une prise en charge différenciés ont prouvé leur efficacité pour accélérer les actions. Ils nécessitent une implication accrue des agents de santé communautaires. </a:t>
            </a:r>
          </a:p>
          <a:p>
            <a:pPr marL="342900" indent="-342900">
              <a:spcBef>
                <a:spcPts val="0"/>
              </a:spcBef>
              <a:spcAft>
                <a:spcPts val="2400"/>
              </a:spcAft>
              <a:buClr>
                <a:srgbClr val="58C3EB"/>
              </a:buClr>
              <a:buFont typeface="Arial" panose="020B0604020202020204" pitchFamily="34" charset="0"/>
              <a:buChar char="•"/>
            </a:pPr>
            <a:r>
              <a:rPr lang="fr-FR" noProof="0" dirty="0"/>
              <a:t>Plusieurs modèles de dépistage innovants ont prouvé leur efficacité et leur acceptabilité, notamment l’auto-dépistage et le dépistage à base communautaire. </a:t>
            </a:r>
          </a:p>
        </p:txBody>
      </p:sp>
    </p:spTree>
    <p:extLst>
      <p:ext uri="{BB962C8B-B14F-4D97-AF65-F5344CB8AC3E}">
        <p14:creationId xmlns:p14="http://schemas.microsoft.com/office/powerpoint/2010/main" val="3774982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C2D080-8600-D24E-A1AA-9F63844E4FB8}"/>
              </a:ext>
            </a:extLst>
          </p:cNvPr>
          <p:cNvSpPr>
            <a:spLocks noGrp="1"/>
          </p:cNvSpPr>
          <p:nvPr>
            <p:ph type="title"/>
          </p:nvPr>
        </p:nvSpPr>
        <p:spPr>
          <a:xfrm>
            <a:off x="160020" y="2541061"/>
            <a:ext cx="3160459" cy="1144800"/>
          </a:xfrm>
        </p:spPr>
        <p:txBody>
          <a:bodyPr anchor="b"/>
          <a:lstStyle/>
          <a:p>
            <a:pPr algn="ctr"/>
            <a:r>
              <a:rPr lang="fr-FR" sz="3600" noProof="0" dirty="0">
                <a:latin typeface="Arial Black" panose="020B0A04020102020204" pitchFamily="34" charset="0"/>
                <a:cs typeface="Arial"/>
              </a:rPr>
              <a:t>MESSAGES CLÉS</a:t>
            </a:r>
          </a:p>
        </p:txBody>
      </p:sp>
      <p:sp>
        <p:nvSpPr>
          <p:cNvPr id="3" name="Espace réservé du texte 2">
            <a:extLst>
              <a:ext uri="{FF2B5EF4-FFF2-40B4-BE49-F238E27FC236}">
                <a16:creationId xmlns:a16="http://schemas.microsoft.com/office/drawing/2014/main" id="{D5F00CB6-75E0-6143-B4F5-330C3E7E3AAC}"/>
              </a:ext>
            </a:extLst>
          </p:cNvPr>
          <p:cNvSpPr>
            <a:spLocks noGrp="1"/>
          </p:cNvSpPr>
          <p:nvPr>
            <p:ph idx="1"/>
          </p:nvPr>
        </p:nvSpPr>
        <p:spPr>
          <a:xfrm>
            <a:off x="3211705" y="1020871"/>
            <a:ext cx="8549765" cy="5111572"/>
          </a:xfrm>
        </p:spPr>
        <p:txBody>
          <a:bodyPr numCol="1"/>
          <a:lstStyle/>
          <a:p>
            <a:pPr marL="342900" indent="-342900">
              <a:buClr>
                <a:srgbClr val="58C3EB"/>
              </a:buClr>
              <a:buFont typeface="Arial" panose="020B0604020202020204" pitchFamily="34" charset="0"/>
              <a:buChar char="•"/>
            </a:pPr>
            <a:r>
              <a:rPr lang="fr-FR" noProof="0" dirty="0"/>
              <a:t>En alignant les politiques publiques sur celles qui ont fait leurs preuves, il est possible de lutter efficacement contre </a:t>
            </a:r>
            <a:r>
              <a:rPr lang="fr-FR" dirty="0"/>
              <a:t>le</a:t>
            </a:r>
            <a:r>
              <a:rPr lang="fr-FR" noProof="0" dirty="0"/>
              <a:t> sida.</a:t>
            </a:r>
          </a:p>
          <a:p>
            <a:pPr marL="342900" indent="-342900">
              <a:buClr>
                <a:srgbClr val="58C3EB"/>
              </a:buClr>
              <a:buFont typeface="Arial" panose="020B0604020202020204" pitchFamily="34" charset="0"/>
              <a:buChar char="•"/>
            </a:pPr>
            <a:r>
              <a:rPr lang="fr-FR" noProof="0" dirty="0"/>
              <a:t>Les pays de la région doivent mettre en place un environnement propice à la pleine participation des adolescents en tant que partie-prenante pour la fourniture de services et de la réponse en santé publique. </a:t>
            </a:r>
          </a:p>
          <a:p>
            <a:pPr marL="342900" indent="-342900">
              <a:buClr>
                <a:srgbClr val="58C3EB"/>
              </a:buClr>
              <a:buFont typeface="Arial" panose="020B0604020202020204" pitchFamily="34" charset="0"/>
              <a:buChar char="•"/>
            </a:pPr>
            <a:r>
              <a:rPr lang="fr-FR" noProof="0" dirty="0"/>
              <a:t>L’accès aux traitements et aux soins présente des disparités. </a:t>
            </a:r>
          </a:p>
          <a:p>
            <a:pPr marL="342900" indent="-342900">
              <a:buClr>
                <a:srgbClr val="58C3EB"/>
              </a:buClr>
              <a:buFont typeface="Arial" panose="020B0604020202020204" pitchFamily="34" charset="0"/>
              <a:buChar char="•"/>
            </a:pPr>
            <a:r>
              <a:rPr lang="fr-FR" noProof="0" dirty="0"/>
              <a:t>Les pays doivent élaborer des stratégies en tenant compte des droits de la personne, de la violence basée sur le genre, de la stigmatisation et aussi de la mobilisation de fond domestique, c’est en cela que l’accès aux services de prévention et de traitement répondront aux besoins des adolescents, des jeunes femmes et des groupes clés. </a:t>
            </a:r>
          </a:p>
          <a:p>
            <a:pPr marL="0" indent="0">
              <a:buClr>
                <a:srgbClr val="58C3EB"/>
              </a:buClr>
              <a:buNone/>
            </a:pPr>
            <a:r>
              <a:rPr lang="fr-FR" sz="2400" b="1" i="1" noProof="0" dirty="0"/>
              <a:t>Mettre fin au sida est possible !!!!!</a:t>
            </a:r>
            <a:endParaRPr lang="fr-FR" noProof="0" dirty="0"/>
          </a:p>
        </p:txBody>
      </p:sp>
    </p:spTree>
    <p:extLst>
      <p:ext uri="{BB962C8B-B14F-4D97-AF65-F5344CB8AC3E}">
        <p14:creationId xmlns:p14="http://schemas.microsoft.com/office/powerpoint/2010/main" val="3095285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1533525" y="1503363"/>
            <a:ext cx="9144000" cy="2387600"/>
          </a:xfrm>
        </p:spPr>
        <p:txBody>
          <a:bodyPr/>
          <a:lstStyle/>
          <a:p>
            <a:r>
              <a:rPr lang="fr-FR" noProof="0" dirty="0"/>
              <a:t>RÉFÉRENCES</a:t>
            </a:r>
          </a:p>
        </p:txBody>
      </p:sp>
    </p:spTree>
    <p:extLst>
      <p:ext uri="{BB962C8B-B14F-4D97-AF65-F5344CB8AC3E}">
        <p14:creationId xmlns:p14="http://schemas.microsoft.com/office/powerpoint/2010/main" val="3180091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9D498-F753-9544-9976-76B64BD78343}"/>
              </a:ext>
            </a:extLst>
          </p:cNvPr>
          <p:cNvSpPr>
            <a:spLocks noGrp="1"/>
          </p:cNvSpPr>
          <p:nvPr>
            <p:ph type="title"/>
          </p:nvPr>
        </p:nvSpPr>
        <p:spPr/>
        <p:txBody>
          <a:bodyPr/>
          <a:lstStyle/>
          <a:p>
            <a:r>
              <a:rPr lang="fr-FR" noProof="0" dirty="0"/>
              <a:t>Plan du module</a:t>
            </a:r>
          </a:p>
        </p:txBody>
      </p:sp>
      <p:sp>
        <p:nvSpPr>
          <p:cNvPr id="2" name="Subtitle 1">
            <a:extLst>
              <a:ext uri="{FF2B5EF4-FFF2-40B4-BE49-F238E27FC236}">
                <a16:creationId xmlns:a16="http://schemas.microsoft.com/office/drawing/2014/main" id="{7D90C0A5-A684-5645-8E93-0DEA08F3B27C}"/>
              </a:ext>
            </a:extLst>
          </p:cNvPr>
          <p:cNvSpPr>
            <a:spLocks noGrp="1"/>
          </p:cNvSpPr>
          <p:nvPr>
            <p:ph type="body" sz="quarter" idx="13"/>
          </p:nvPr>
        </p:nvSpPr>
        <p:spPr/>
        <p:txBody>
          <a:bodyPr/>
          <a:lstStyle/>
          <a:p>
            <a:r>
              <a:rPr lang="fr-FR" sz="2400" b="1" noProof="0" dirty="0"/>
              <a:t>PERSPECTIVE GLOBALE</a:t>
            </a:r>
          </a:p>
          <a:p>
            <a:endParaRPr lang="fr-FR" sz="2400" b="1" noProof="0" dirty="0"/>
          </a:p>
          <a:p>
            <a:pPr lvl="1">
              <a:buClr>
                <a:srgbClr val="58C3EB"/>
              </a:buClr>
              <a:buFont typeface="Wingdings" panose="05000000000000000000" pitchFamily="2" charset="2"/>
              <a:buChar char="ü"/>
            </a:pPr>
            <a:r>
              <a:rPr lang="fr-FR" sz="2200" noProof="0" dirty="0"/>
              <a:t>Définition des concepts clés liés au VIH</a:t>
            </a:r>
          </a:p>
          <a:p>
            <a:pPr lvl="1">
              <a:buClr>
                <a:srgbClr val="58C3EB"/>
              </a:buClr>
              <a:buFont typeface="Wingdings" panose="05000000000000000000" pitchFamily="2" charset="2"/>
              <a:buChar char="ü"/>
            </a:pPr>
            <a:r>
              <a:rPr lang="fr-FR" sz="2200" noProof="0" dirty="0"/>
              <a:t>Rationnel en matière de prévention de l’infection à VIH</a:t>
            </a:r>
          </a:p>
          <a:p>
            <a:pPr lvl="1">
              <a:buClr>
                <a:srgbClr val="58C3EB"/>
              </a:buClr>
              <a:buFont typeface="Wingdings" panose="05000000000000000000" pitchFamily="2" charset="2"/>
              <a:buChar char="ü"/>
            </a:pPr>
            <a:r>
              <a:rPr lang="fr-FR" sz="2200" noProof="0" dirty="0"/>
              <a:t>Considérations d’ordre programmatique</a:t>
            </a:r>
          </a:p>
          <a:p>
            <a:pPr lvl="1">
              <a:buClr>
                <a:srgbClr val="58C3EB"/>
              </a:buClr>
              <a:buFont typeface="Wingdings" panose="05000000000000000000" pitchFamily="2" charset="2"/>
              <a:buChar char="ü"/>
            </a:pPr>
            <a:r>
              <a:rPr lang="fr-FR" sz="2200" noProof="0" dirty="0"/>
              <a:t>Lignes directrices en matière de prévention</a:t>
            </a:r>
            <a:endParaRPr lang="fr-FR" sz="2400" b="1" noProof="0" dirty="0"/>
          </a:p>
          <a:p>
            <a:endParaRPr lang="fr-FR" sz="2400" b="1" noProof="0" dirty="0"/>
          </a:p>
          <a:p>
            <a:r>
              <a:rPr lang="fr-FR" sz="2400" b="1" noProof="0" dirty="0"/>
              <a:t>PERSPECTIVES REGIONALES</a:t>
            </a:r>
          </a:p>
          <a:p>
            <a:endParaRPr lang="fr-FR" sz="2400" b="1" noProof="0" dirty="0"/>
          </a:p>
          <a:p>
            <a:pPr lvl="1">
              <a:buClr>
                <a:srgbClr val="58C3EB"/>
              </a:buClr>
              <a:buFont typeface="Wingdings" panose="05000000000000000000" pitchFamily="2" charset="2"/>
              <a:buChar char="ü"/>
            </a:pPr>
            <a:r>
              <a:rPr lang="fr-FR" sz="2200" noProof="0" dirty="0"/>
              <a:t>Contexte régional (pays francophones)</a:t>
            </a:r>
          </a:p>
          <a:p>
            <a:pPr lvl="1">
              <a:buClr>
                <a:srgbClr val="58C3EB"/>
              </a:buClr>
              <a:buFont typeface="Wingdings" panose="05000000000000000000" pitchFamily="2" charset="2"/>
              <a:buChar char="ü"/>
            </a:pPr>
            <a:r>
              <a:rPr lang="fr-FR" sz="2200" noProof="0" dirty="0"/>
              <a:t>Défis et initiatives régionales</a:t>
            </a:r>
          </a:p>
          <a:p>
            <a:pPr lvl="1">
              <a:buClr>
                <a:srgbClr val="58C3EB"/>
              </a:buClr>
              <a:buFont typeface="Wingdings" panose="05000000000000000000" pitchFamily="2" charset="2"/>
              <a:buChar char="ü"/>
            </a:pPr>
            <a:r>
              <a:rPr lang="fr-FR" sz="2200" noProof="0" dirty="0"/>
              <a:t>Principaux messages sur la prévention de l’infection à VIH</a:t>
            </a:r>
          </a:p>
          <a:p>
            <a:endParaRPr lang="fr-FR" noProof="0" dirty="0"/>
          </a:p>
        </p:txBody>
      </p:sp>
    </p:spTree>
    <p:extLst>
      <p:ext uri="{BB962C8B-B14F-4D97-AF65-F5344CB8AC3E}">
        <p14:creationId xmlns:p14="http://schemas.microsoft.com/office/powerpoint/2010/main" val="1834893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B6DE-D893-4B64-BB22-C49552397B6D}"/>
              </a:ext>
            </a:extLst>
          </p:cNvPr>
          <p:cNvSpPr>
            <a:spLocks noGrp="1"/>
          </p:cNvSpPr>
          <p:nvPr>
            <p:ph type="title"/>
          </p:nvPr>
        </p:nvSpPr>
        <p:spPr>
          <a:xfrm>
            <a:off x="631066" y="314077"/>
            <a:ext cx="9337882" cy="556591"/>
          </a:xfrm>
        </p:spPr>
        <p:txBody>
          <a:bodyPr/>
          <a:lstStyle/>
          <a:p>
            <a:r>
              <a:rPr lang="fr-FR" sz="3200" noProof="0" dirty="0"/>
              <a:t>Références</a:t>
            </a:r>
          </a:p>
        </p:txBody>
      </p:sp>
      <p:sp>
        <p:nvSpPr>
          <p:cNvPr id="3" name="Text Placeholder 2">
            <a:extLst>
              <a:ext uri="{FF2B5EF4-FFF2-40B4-BE49-F238E27FC236}">
                <a16:creationId xmlns:a16="http://schemas.microsoft.com/office/drawing/2014/main" id="{EAFCAA54-80E3-40B9-A8C5-BDAC04B71A02}"/>
              </a:ext>
            </a:extLst>
          </p:cNvPr>
          <p:cNvSpPr>
            <a:spLocks noGrp="1"/>
          </p:cNvSpPr>
          <p:nvPr>
            <p:ph type="body" sz="quarter" idx="13"/>
          </p:nvPr>
        </p:nvSpPr>
        <p:spPr>
          <a:xfrm>
            <a:off x="631825" y="975678"/>
            <a:ext cx="10860586" cy="4237638"/>
          </a:xfrm>
        </p:spPr>
        <p:txBody>
          <a:bodyPr numCol="1"/>
          <a:lstStyle/>
          <a:p>
            <a:pPr marL="342900" lvl="0" indent="-342900" rtl="0">
              <a:lnSpc>
                <a:spcPct val="107000"/>
              </a:lnSpc>
              <a:buClr>
                <a:srgbClr val="58C3EB"/>
              </a:buClr>
              <a:buFont typeface="+mj-lt"/>
              <a:buAutoNum type="arabicPeriod"/>
            </a:pPr>
            <a:r>
              <a:rPr lang="fr-FR" sz="1800" noProof="0" dirty="0">
                <a:effectLst/>
                <a:ea typeface="Calibri" panose="020F0502020204030204" pitchFamily="34" charset="0"/>
              </a:rPr>
              <a:t>Recommandations de l’OMS relatives à la santé et aux droits des adolescents en matière de sexualité et de reproduction [WHO </a:t>
            </a:r>
            <a:r>
              <a:rPr lang="fr-FR" sz="1800" noProof="0" dirty="0" err="1">
                <a:effectLst/>
                <a:ea typeface="Calibri" panose="020F0502020204030204" pitchFamily="34" charset="0"/>
              </a:rPr>
              <a:t>recommendations</a:t>
            </a:r>
            <a:r>
              <a:rPr lang="fr-FR" sz="1800" noProof="0" dirty="0">
                <a:effectLst/>
                <a:ea typeface="Calibri" panose="020F0502020204030204" pitchFamily="34" charset="0"/>
              </a:rPr>
              <a:t> on adolescent </a:t>
            </a:r>
            <a:r>
              <a:rPr lang="fr-FR" sz="1800" noProof="0" dirty="0" err="1">
                <a:effectLst/>
                <a:ea typeface="Calibri" panose="020F0502020204030204" pitchFamily="34" charset="0"/>
              </a:rPr>
              <a:t>sexual</a:t>
            </a:r>
            <a:r>
              <a:rPr lang="fr-FR" sz="1800" noProof="0" dirty="0">
                <a:effectLst/>
                <a:ea typeface="Calibri" panose="020F0502020204030204" pitchFamily="34" charset="0"/>
              </a:rPr>
              <a:t> and reproductive </a:t>
            </a:r>
            <a:r>
              <a:rPr lang="fr-FR" sz="1800" noProof="0" dirty="0" err="1">
                <a:effectLst/>
                <a:ea typeface="Calibri" panose="020F0502020204030204" pitchFamily="34" charset="0"/>
              </a:rPr>
              <a:t>health</a:t>
            </a:r>
            <a:r>
              <a:rPr lang="fr-FR" sz="1800" noProof="0" dirty="0">
                <a:effectLst/>
                <a:ea typeface="Calibri" panose="020F0502020204030204" pitchFamily="34" charset="0"/>
              </a:rPr>
              <a:t> and </a:t>
            </a:r>
            <a:r>
              <a:rPr lang="fr-FR" sz="1800" noProof="0" dirty="0" err="1">
                <a:effectLst/>
                <a:ea typeface="Calibri" panose="020F0502020204030204" pitchFamily="34" charset="0"/>
              </a:rPr>
              <a:t>rights</a:t>
            </a:r>
            <a:r>
              <a:rPr lang="fr-FR" sz="1800" noProof="0" dirty="0">
                <a:effectLst/>
                <a:ea typeface="Calibri" panose="020F0502020204030204" pitchFamily="34" charset="0"/>
              </a:rPr>
              <a:t>]. Genève, Organisation mondiale de la Santé, 2019. ISBN: 978 92 4 2514605. </a:t>
            </a:r>
            <a:r>
              <a:rPr lang="fr-FR" sz="1800" u="sng" noProof="0" dirty="0">
                <a:solidFill>
                  <a:srgbClr val="0563C1"/>
                </a:solidFill>
                <a:effectLst/>
                <a:ea typeface="Calibri" panose="020F0502020204030204" pitchFamily="34" charset="0"/>
                <a:hlinkClick r:id="rId2"/>
              </a:rPr>
              <a:t>https://apps.who.int/iris/bitstream/handle/10665/311413/9789242514605-fre.pdf?ua=1</a:t>
            </a:r>
            <a:endParaRPr lang="fr-FR" sz="1800" noProof="0" dirty="0">
              <a:effectLst/>
              <a:ea typeface="Calibri" panose="020F0502020204030204" pitchFamily="34" charset="0"/>
            </a:endParaRPr>
          </a:p>
          <a:p>
            <a:pPr marL="342900" lvl="0" indent="-342900">
              <a:lnSpc>
                <a:spcPct val="107000"/>
              </a:lnSpc>
              <a:buClr>
                <a:srgbClr val="58C3EB"/>
              </a:buClr>
              <a:buFont typeface="+mj-lt"/>
              <a:buAutoNum type="arabicPeriod"/>
            </a:pPr>
            <a:r>
              <a:rPr lang="fr-FR" sz="1800" noProof="0" dirty="0">
                <a:effectLst/>
                <a:ea typeface="Calibri" panose="020F0502020204030204" pitchFamily="34" charset="0"/>
              </a:rPr>
              <a:t>UNICEF Data. Adolescent HIV </a:t>
            </a:r>
            <a:r>
              <a:rPr lang="fr-FR" sz="1800" noProof="0" dirty="0" err="1">
                <a:effectLst/>
                <a:ea typeface="Calibri" panose="020F0502020204030204" pitchFamily="34" charset="0"/>
              </a:rPr>
              <a:t>treatment</a:t>
            </a:r>
            <a:r>
              <a:rPr lang="fr-FR" sz="1800" noProof="0" dirty="0">
                <a:effectLst/>
                <a:ea typeface="Calibri" panose="020F0502020204030204" pitchFamily="34" charset="0"/>
              </a:rPr>
              <a:t>. UNICEF, 2023 </a:t>
            </a:r>
            <a:r>
              <a:rPr lang="fr-FR" sz="1800" noProof="0" dirty="0" err="1">
                <a:effectLst/>
                <a:ea typeface="Calibri" panose="020F0502020204030204" pitchFamily="34" charset="0"/>
              </a:rPr>
              <a:t>Jul</a:t>
            </a:r>
            <a:r>
              <a:rPr lang="fr-FR" sz="1800" noProof="0" dirty="0">
                <a:effectLst/>
                <a:ea typeface="Calibri" panose="020F0502020204030204" pitchFamily="34" charset="0"/>
              </a:rPr>
              <a:t>. </a:t>
            </a:r>
            <a:r>
              <a:rPr lang="fr-FR" sz="1800" u="sng" noProof="0" dirty="0">
                <a:solidFill>
                  <a:srgbClr val="0563C1"/>
                </a:solidFill>
                <a:effectLst/>
                <a:ea typeface="Calibri" panose="020F0502020204030204" pitchFamily="34" charset="0"/>
                <a:hlinkClick r:id="rId3"/>
              </a:rPr>
              <a:t>https://data.unicef.org/topic/hivaids/adolescent-hiv-treatment/</a:t>
            </a:r>
            <a:endParaRPr lang="fr-FR" sz="1800" noProof="0" dirty="0">
              <a:effectLst/>
              <a:ea typeface="Calibri" panose="020F0502020204030204" pitchFamily="34" charset="0"/>
            </a:endParaRPr>
          </a:p>
          <a:p>
            <a:pPr marL="342900" lvl="0" indent="-342900">
              <a:lnSpc>
                <a:spcPct val="107000"/>
              </a:lnSpc>
              <a:buClr>
                <a:srgbClr val="58C3EB"/>
              </a:buClr>
              <a:buFont typeface="+mj-lt"/>
              <a:buAutoNum type="arabicPeriod"/>
            </a:pPr>
            <a:r>
              <a:rPr lang="fr-FR" sz="1800" noProof="0" dirty="0">
                <a:effectLst/>
                <a:ea typeface="Calibri" panose="020F0502020204030204" pitchFamily="34" charset="0"/>
              </a:rPr>
              <a:t>ONUSIDA. La réponse au VIH en Afrique occidentale et centrale. Programme commun des Nations Unies sur le VIH/sida (ONUSIDA), 2021.  </a:t>
            </a:r>
            <a:r>
              <a:rPr lang="fr-FR" sz="1800" u="sng" noProof="0" dirty="0">
                <a:solidFill>
                  <a:srgbClr val="0563C1"/>
                </a:solidFill>
                <a:effectLst/>
                <a:ea typeface="Calibri" panose="020F0502020204030204" pitchFamily="34" charset="0"/>
                <a:hlinkClick r:id="rId4"/>
              </a:rPr>
              <a:t>https://www.unaids.org/sites/default/files/media_asset/2021-response-to-hiv-in-western-central-africa_fr.pdf</a:t>
            </a:r>
            <a:endParaRPr lang="fr-FR" sz="1800" noProof="0" dirty="0">
              <a:effectLst/>
              <a:ea typeface="Calibri" panose="020F0502020204030204" pitchFamily="34" charset="0"/>
            </a:endParaRPr>
          </a:p>
          <a:p>
            <a:pPr marL="342900" lvl="0" indent="-342900">
              <a:lnSpc>
                <a:spcPct val="107000"/>
              </a:lnSpc>
              <a:buClr>
                <a:srgbClr val="58C3EB"/>
              </a:buClr>
              <a:buFont typeface="+mj-lt"/>
              <a:buAutoNum type="arabicPeriod"/>
            </a:pPr>
            <a:r>
              <a:rPr lang="en-GB" sz="1800" noProof="0" dirty="0">
                <a:effectLst/>
                <a:ea typeface="Calibri" panose="020F0502020204030204" pitchFamily="34" charset="0"/>
              </a:rPr>
              <a:t>Hereward M, </a:t>
            </a:r>
            <a:r>
              <a:rPr lang="en-GB" sz="1800" noProof="0" dirty="0" err="1">
                <a:effectLst/>
                <a:ea typeface="Calibri" panose="020F0502020204030204" pitchFamily="34" charset="0"/>
              </a:rPr>
              <a:t>Pandolfelli</a:t>
            </a:r>
            <a:r>
              <a:rPr lang="en-GB" sz="1800" noProof="0" dirty="0">
                <a:effectLst/>
                <a:ea typeface="Calibri" panose="020F0502020204030204" pitchFamily="34" charset="0"/>
              </a:rPr>
              <a:t> L. 6 ways the lives of girls are different today than they were a decade ago. UNICEF, 2022. </a:t>
            </a:r>
            <a:r>
              <a:rPr lang="en-GB" sz="1800" noProof="0" dirty="0">
                <a:effectLst/>
                <a:ea typeface="Calibri" panose="020F0502020204030204" pitchFamily="34" charset="0"/>
                <a:hlinkClick r:id="rId5"/>
              </a:rPr>
              <a:t>https://data.unicef.org/data-for-action/6-ways-the-lives-of-girls-are-different-today/</a:t>
            </a:r>
            <a:r>
              <a:rPr lang="en-GB" sz="1800" noProof="0" dirty="0">
                <a:effectLst/>
                <a:ea typeface="Calibri" panose="020F0502020204030204" pitchFamily="34" charset="0"/>
              </a:rPr>
              <a:t>  </a:t>
            </a:r>
            <a:endParaRPr lang="fr-FR" sz="1800" noProof="0" dirty="0">
              <a:effectLst/>
              <a:ea typeface="Calibri" panose="020F0502020204030204" pitchFamily="34" charset="0"/>
            </a:endParaRPr>
          </a:p>
          <a:p>
            <a:pPr marL="342900" lvl="0" indent="-342900">
              <a:lnSpc>
                <a:spcPct val="107000"/>
              </a:lnSpc>
              <a:buClr>
                <a:srgbClr val="58C3EB"/>
              </a:buClr>
              <a:buFont typeface="+mj-lt"/>
              <a:buAutoNum type="arabicPeriod"/>
            </a:pPr>
            <a:r>
              <a:rPr lang="fr-FR" sz="1800" noProof="0" dirty="0">
                <a:effectLst/>
                <a:ea typeface="Calibri" panose="020F0502020204030204" pitchFamily="34" charset="0"/>
              </a:rPr>
              <a:t>International HIV/AIDS Alliance. Programmation de la lutte contre le VIH pour les adolescents. READY-Nous voici! International HIV/AIDS Alliance, 2007. </a:t>
            </a:r>
            <a:r>
              <a:rPr lang="fr-FR" sz="1800" u="sng" noProof="0" dirty="0">
                <a:solidFill>
                  <a:srgbClr val="0563C1"/>
                </a:solidFill>
                <a:effectLst/>
                <a:ea typeface="Calibri" panose="020F0502020204030204" pitchFamily="34" charset="0"/>
                <a:hlinkClick r:id="rId6"/>
              </a:rPr>
              <a:t>https://www.childrenandaids.org/sites/default/files/2018-11/Programmation%20de%20la%20lutte%20contre%20le%20VIH%20pour%20les%20adolescents%20-%20READY%20Nous%20voici!%20Guide%20de%20bonnes%20pratiques.pdf</a:t>
            </a:r>
            <a:endParaRPr lang="fr-FR" sz="1800" noProof="0" dirty="0">
              <a:effectLst/>
              <a:ea typeface="Calibri" panose="020F0502020204030204" pitchFamily="34" charset="0"/>
            </a:endParaRPr>
          </a:p>
        </p:txBody>
      </p:sp>
    </p:spTree>
    <p:extLst>
      <p:ext uri="{BB962C8B-B14F-4D97-AF65-F5344CB8AC3E}">
        <p14:creationId xmlns:p14="http://schemas.microsoft.com/office/powerpoint/2010/main" val="4010710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B6DE-D893-4B64-BB22-C49552397B6D}"/>
              </a:ext>
            </a:extLst>
          </p:cNvPr>
          <p:cNvSpPr>
            <a:spLocks noGrp="1"/>
          </p:cNvSpPr>
          <p:nvPr>
            <p:ph type="title"/>
          </p:nvPr>
        </p:nvSpPr>
        <p:spPr>
          <a:xfrm>
            <a:off x="631066" y="359797"/>
            <a:ext cx="9337882" cy="556591"/>
          </a:xfrm>
        </p:spPr>
        <p:txBody>
          <a:bodyPr/>
          <a:lstStyle/>
          <a:p>
            <a:r>
              <a:rPr lang="fr-FR" sz="3200" noProof="0" dirty="0"/>
              <a:t>Références</a:t>
            </a:r>
          </a:p>
        </p:txBody>
      </p:sp>
      <p:sp>
        <p:nvSpPr>
          <p:cNvPr id="3" name="Text Placeholder 2">
            <a:extLst>
              <a:ext uri="{FF2B5EF4-FFF2-40B4-BE49-F238E27FC236}">
                <a16:creationId xmlns:a16="http://schemas.microsoft.com/office/drawing/2014/main" id="{EAFCAA54-80E3-40B9-A8C5-BDAC04B71A02}"/>
              </a:ext>
            </a:extLst>
          </p:cNvPr>
          <p:cNvSpPr>
            <a:spLocks noGrp="1"/>
          </p:cNvSpPr>
          <p:nvPr>
            <p:ph type="body" sz="quarter" idx="13"/>
          </p:nvPr>
        </p:nvSpPr>
        <p:spPr>
          <a:xfrm>
            <a:off x="631825" y="1089977"/>
            <a:ext cx="10860586" cy="5408225"/>
          </a:xfrm>
        </p:spPr>
        <p:txBody>
          <a:bodyPr numCol="1"/>
          <a:lstStyle/>
          <a:p>
            <a:pPr marL="342900" indent="-342900">
              <a:lnSpc>
                <a:spcPct val="107000"/>
              </a:lnSpc>
              <a:buClr>
                <a:srgbClr val="58C3EB"/>
              </a:buClr>
              <a:buFont typeface="+mj-lt"/>
              <a:buAutoNum type="arabicPeriod" startAt="6"/>
            </a:pPr>
            <a:r>
              <a:rPr lang="fr-FR" sz="1800" noProof="0" dirty="0">
                <a:effectLst/>
                <a:ea typeface="Calibri" panose="020F0502020204030204" pitchFamily="34" charset="0"/>
              </a:rPr>
              <a:t>ONUSIDA. Mettre fin à l'épidémie de SIDA : fiche d'information 2022. Estimations épidémiologiques de l'ONUSIDA 2022. ONUSIDA, 2022. </a:t>
            </a:r>
            <a:r>
              <a:rPr lang="fr-FR" sz="1800" u="sng" noProof="0" dirty="0">
                <a:solidFill>
                  <a:srgbClr val="0563C1"/>
                </a:solidFill>
                <a:effectLst/>
                <a:ea typeface="Calibri" panose="020F0502020204030204" pitchFamily="34" charset="0"/>
                <a:hlinkClick r:id="rId2"/>
              </a:rPr>
              <a:t>https://www.unaids.org/sites/default/files/media_asset/UNAIDS_FactSheet_fr.pdf</a:t>
            </a:r>
            <a:endParaRPr lang="fr-FR" sz="1800" noProof="0" dirty="0">
              <a:effectLst/>
              <a:ea typeface="Calibri" panose="020F0502020204030204" pitchFamily="34" charset="0"/>
            </a:endParaRPr>
          </a:p>
          <a:p>
            <a:pPr marL="342900" lvl="0" indent="-342900" rtl="0">
              <a:lnSpc>
                <a:spcPct val="107000"/>
              </a:lnSpc>
              <a:buClr>
                <a:srgbClr val="58C3EB"/>
              </a:buClr>
              <a:buFont typeface="+mj-lt"/>
              <a:buAutoNum type="arabicPeriod" startAt="6"/>
            </a:pPr>
            <a:r>
              <a:rPr lang="fr-FR" sz="1800" noProof="0" dirty="0">
                <a:effectLst/>
                <a:ea typeface="Calibri" panose="020F0502020204030204" pitchFamily="34" charset="0"/>
              </a:rPr>
              <a:t>UNAIDS. </a:t>
            </a:r>
            <a:r>
              <a:rPr lang="fr-FR" sz="1800" noProof="0" dirty="0" err="1">
                <a:effectLst/>
                <a:ea typeface="Calibri" panose="020F0502020204030204" pitchFamily="34" charset="0"/>
              </a:rPr>
              <a:t>AIDSinfo</a:t>
            </a:r>
            <a:r>
              <a:rPr lang="fr-FR" sz="1800" noProof="0" dirty="0">
                <a:effectLst/>
                <a:ea typeface="Calibri" panose="020F0502020204030204" pitchFamily="34" charset="0"/>
              </a:rPr>
              <a:t>. UNAIDS, c2020- 2022. </a:t>
            </a:r>
            <a:r>
              <a:rPr lang="fr-FR" sz="1800" u="sng" noProof="0" dirty="0">
                <a:solidFill>
                  <a:srgbClr val="0563C1"/>
                </a:solidFill>
                <a:effectLst/>
                <a:ea typeface="Calibri" panose="020F0502020204030204" pitchFamily="34" charset="0"/>
                <a:hlinkClick r:id="rId3"/>
              </a:rPr>
              <a:t>https://aidsinfo.unaids.org</a:t>
            </a:r>
            <a:endParaRPr lang="fr-FR" sz="1800" noProof="0" dirty="0">
              <a:effectLst/>
              <a:ea typeface="Calibri" panose="020F0502020204030204" pitchFamily="34" charset="0"/>
            </a:endParaRPr>
          </a:p>
          <a:p>
            <a:pPr marL="342900" lvl="0" indent="-342900">
              <a:lnSpc>
                <a:spcPct val="107000"/>
              </a:lnSpc>
              <a:buClr>
                <a:srgbClr val="58C3EB"/>
              </a:buClr>
              <a:buFont typeface="+mj-lt"/>
              <a:buAutoNum type="arabicPeriod" startAt="6"/>
            </a:pPr>
            <a:r>
              <a:rPr lang="fr-FR" sz="1800" noProof="0" dirty="0">
                <a:effectLst/>
                <a:ea typeface="Calibri" panose="020F0502020204030204" pitchFamily="34" charset="0"/>
              </a:rPr>
              <a:t>ONUSIDA. Les communautés concernées la réponse au VIH en Afrique occidentale et centrale. ONUSIDA, 2019. </a:t>
            </a:r>
            <a:r>
              <a:rPr lang="fr-FR" sz="1800" u="sng" noProof="0" dirty="0">
                <a:solidFill>
                  <a:srgbClr val="0563C1"/>
                </a:solidFill>
                <a:effectLst/>
                <a:ea typeface="Calibri" panose="020F0502020204030204" pitchFamily="34" charset="0"/>
                <a:hlinkClick r:id="rId4"/>
              </a:rPr>
              <a:t>https://www.unaids.org/sites/default/files/media_asset/2019_global-aids-report_western-and-central-africa_fr.pdf</a:t>
            </a:r>
            <a:endParaRPr lang="fr-FR" sz="1800" noProof="0" dirty="0">
              <a:effectLst/>
              <a:ea typeface="Calibri" panose="020F0502020204030204" pitchFamily="34" charset="0"/>
            </a:endParaRPr>
          </a:p>
          <a:p>
            <a:pPr marL="342900" lvl="0" indent="-342900">
              <a:lnSpc>
                <a:spcPct val="107000"/>
              </a:lnSpc>
              <a:buClr>
                <a:srgbClr val="58C3EB"/>
              </a:buClr>
              <a:buFont typeface="+mj-lt"/>
              <a:buAutoNum type="arabicPeriod" startAt="6"/>
            </a:pPr>
            <a:r>
              <a:rPr lang="fr-FR" sz="1800" noProof="0" dirty="0">
                <a:effectLst/>
                <a:ea typeface="Calibri" panose="020F0502020204030204" pitchFamily="34" charset="0"/>
              </a:rPr>
              <a:t>ONUSIDA. Plan de rattrapage de l’Afrique de l’Ouest et du Centre – Accélérer le traitement du VIH d’ici à 2018. ONUSIDA, 2017. </a:t>
            </a:r>
            <a:r>
              <a:rPr lang="fr-FR" sz="1800" u="sng" noProof="0" dirty="0">
                <a:solidFill>
                  <a:srgbClr val="0563C1"/>
                </a:solidFill>
                <a:effectLst/>
                <a:ea typeface="Calibri" panose="020F0502020204030204" pitchFamily="34" charset="0"/>
                <a:hlinkClick r:id="rId5"/>
              </a:rPr>
              <a:t>https://www.unaids.org/sites/default/files/media_asset/WCA-catch-up-plan_fr.pdf</a:t>
            </a:r>
            <a:endParaRPr lang="fr-FR" sz="1800" noProof="0" dirty="0">
              <a:effectLst/>
              <a:ea typeface="Calibri" panose="020F0502020204030204" pitchFamily="34" charset="0"/>
            </a:endParaRPr>
          </a:p>
          <a:p>
            <a:pPr marL="342900" lvl="0" indent="-342900">
              <a:lnSpc>
                <a:spcPct val="107000"/>
              </a:lnSpc>
              <a:buClr>
                <a:srgbClr val="58C3EB"/>
              </a:buClr>
              <a:buFont typeface="+mj-lt"/>
              <a:buAutoNum type="arabicPeriod" startAt="6"/>
            </a:pPr>
            <a:r>
              <a:rPr lang="fr-FR" sz="1800" noProof="0" dirty="0">
                <a:effectLst/>
                <a:ea typeface="Calibri" panose="020F0502020204030204" pitchFamily="34" charset="0"/>
              </a:rPr>
              <a:t>ONUSIDA. Examen des données : mise en œuvre de la stratégie 2016-2021 de l’ONUSIDA : accélérer l’éradication du sida. ONUSIDA, 2020. </a:t>
            </a:r>
            <a:r>
              <a:rPr lang="fr-FR" sz="1800" u="sng" noProof="0" dirty="0">
                <a:solidFill>
                  <a:srgbClr val="0563C1"/>
                </a:solidFill>
                <a:effectLst/>
                <a:ea typeface="Calibri" panose="020F0502020204030204" pitchFamily="34" charset="0"/>
                <a:hlinkClick r:id="rId6"/>
              </a:rPr>
              <a:t>https://www.unaids.org/sites/default/files/media_asset/PCB47_Review_UNAIDS_Strategy_2016-2021_Fr.pdf</a:t>
            </a:r>
            <a:endParaRPr lang="fr-FR" sz="1800" noProof="0" dirty="0">
              <a:effectLst/>
              <a:ea typeface="Calibri" panose="020F0502020204030204" pitchFamily="34" charset="0"/>
            </a:endParaRPr>
          </a:p>
        </p:txBody>
      </p:sp>
    </p:spTree>
    <p:extLst>
      <p:ext uri="{BB962C8B-B14F-4D97-AF65-F5344CB8AC3E}">
        <p14:creationId xmlns:p14="http://schemas.microsoft.com/office/powerpoint/2010/main" val="2460844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B6DE-D893-4B64-BB22-C49552397B6D}"/>
              </a:ext>
            </a:extLst>
          </p:cNvPr>
          <p:cNvSpPr>
            <a:spLocks noGrp="1"/>
          </p:cNvSpPr>
          <p:nvPr>
            <p:ph type="title"/>
          </p:nvPr>
        </p:nvSpPr>
        <p:spPr>
          <a:xfrm>
            <a:off x="631066" y="348367"/>
            <a:ext cx="9337882" cy="556591"/>
          </a:xfrm>
        </p:spPr>
        <p:txBody>
          <a:bodyPr/>
          <a:lstStyle/>
          <a:p>
            <a:r>
              <a:rPr lang="fr-FR" sz="3200" noProof="0" dirty="0"/>
              <a:t>Références</a:t>
            </a:r>
          </a:p>
        </p:txBody>
      </p:sp>
      <p:sp>
        <p:nvSpPr>
          <p:cNvPr id="3" name="Text Placeholder 2">
            <a:extLst>
              <a:ext uri="{FF2B5EF4-FFF2-40B4-BE49-F238E27FC236}">
                <a16:creationId xmlns:a16="http://schemas.microsoft.com/office/drawing/2014/main" id="{EAFCAA54-80E3-40B9-A8C5-BDAC04B71A02}"/>
              </a:ext>
            </a:extLst>
          </p:cNvPr>
          <p:cNvSpPr>
            <a:spLocks noGrp="1"/>
          </p:cNvSpPr>
          <p:nvPr>
            <p:ph type="body" sz="quarter" idx="13"/>
          </p:nvPr>
        </p:nvSpPr>
        <p:spPr/>
        <p:txBody>
          <a:bodyPr numCol="1"/>
          <a:lstStyle/>
          <a:p>
            <a:pPr marL="342900" indent="-342900">
              <a:lnSpc>
                <a:spcPct val="107000"/>
              </a:lnSpc>
              <a:buClr>
                <a:srgbClr val="58C3EB"/>
              </a:buClr>
              <a:buFont typeface="+mj-lt"/>
              <a:buAutoNum type="arabicPeriod" startAt="11"/>
            </a:pPr>
            <a:r>
              <a:rPr lang="fr-FR" sz="1800" noProof="0" dirty="0">
                <a:effectLst/>
                <a:ea typeface="Calibri" panose="020F0502020204030204" pitchFamily="34" charset="0"/>
              </a:rPr>
              <a:t>ONUSIDA. Amélioration des estimations ONUSIDA relatives au VIH chez les enfants et les adolescents. ONUSIDA, 2018. </a:t>
            </a:r>
            <a:r>
              <a:rPr lang="fr-FR" sz="1800" u="sng" noProof="0" dirty="0">
                <a:solidFill>
                  <a:srgbClr val="0563C1"/>
                </a:solidFill>
                <a:effectLst/>
                <a:ea typeface="Calibri" panose="020F0502020204030204" pitchFamily="34" charset="0"/>
                <a:hlinkClick r:id="rId2"/>
              </a:rPr>
              <a:t>https://www.unaids.org/sites/default/files/media_asset/improving-unaids-paediatric-and-adolescent-estimates_fr.pdf</a:t>
            </a:r>
            <a:endParaRPr lang="fr-FR" sz="1800" noProof="0" dirty="0">
              <a:effectLst/>
              <a:ea typeface="Calibri" panose="020F0502020204030204" pitchFamily="34" charset="0"/>
            </a:endParaRPr>
          </a:p>
          <a:p>
            <a:pPr marL="342900" indent="-342900">
              <a:lnSpc>
                <a:spcPct val="107000"/>
              </a:lnSpc>
              <a:buClr>
                <a:srgbClr val="58C3EB"/>
              </a:buClr>
              <a:buFont typeface="+mj-lt"/>
              <a:buAutoNum type="arabicPeriod" startAt="11"/>
            </a:pPr>
            <a:r>
              <a:rPr lang="fr-FR" sz="1800" noProof="0" dirty="0">
                <a:effectLst/>
                <a:ea typeface="Calibri" panose="020F0502020204030204" pitchFamily="34" charset="0"/>
              </a:rPr>
              <a:t>Réseau Enfant et VIH en Afrique (EVA). </a:t>
            </a:r>
            <a:r>
              <a:rPr lang="fr-FR" sz="1800" noProof="0" dirty="0">
                <a:effectLst/>
                <a:ea typeface="Calibri" panose="020F0502020204030204" pitchFamily="34" charset="0"/>
                <a:hlinkClick r:id="rId3"/>
              </a:rPr>
              <a:t>https://reseaueva.net/index.php/propos-de-nous</a:t>
            </a:r>
            <a:r>
              <a:rPr lang="fr-FR" sz="1800" noProof="0" dirty="0">
                <a:effectLst/>
                <a:ea typeface="Calibri" panose="020F0502020204030204" pitchFamily="34" charset="0"/>
              </a:rPr>
              <a:t> </a:t>
            </a:r>
          </a:p>
          <a:p>
            <a:pPr marL="342900" lvl="0" indent="-342900" rtl="0">
              <a:lnSpc>
                <a:spcPct val="107000"/>
              </a:lnSpc>
              <a:buClr>
                <a:srgbClr val="58C3EB"/>
              </a:buClr>
              <a:buFont typeface="+mj-lt"/>
              <a:buAutoNum type="arabicPeriod" startAt="11"/>
            </a:pPr>
            <a:r>
              <a:rPr lang="fr-FR" sz="1800" noProof="0" dirty="0">
                <a:effectLst/>
                <a:ea typeface="Calibri" panose="020F0502020204030204" pitchFamily="34" charset="0"/>
              </a:rPr>
              <a:t>Fonds des Nations Unies pour l’enfance et Programme commun des Nations Unies sur le VIH/sida. Accélérer la cadence : Vers une génération sans sida en Afrique de l’Ouest et du Centre. Dakar : Bureau </a:t>
            </a:r>
            <a:r>
              <a:rPr lang="fr-FR" sz="1800" noProof="0" dirty="0" err="1">
                <a:effectLst/>
                <a:ea typeface="Calibri" panose="020F0502020204030204" pitchFamily="34" charset="0"/>
              </a:rPr>
              <a:t>régional</a:t>
            </a:r>
            <a:r>
              <a:rPr lang="fr-FR" sz="1800" noProof="0" dirty="0">
                <a:effectLst/>
                <a:ea typeface="Calibri" panose="020F0502020204030204" pitchFamily="34" charset="0"/>
              </a:rPr>
              <a:t> de l’UNICEF pour l’Afrique de l’Ouest et du Centre et </a:t>
            </a:r>
            <a:r>
              <a:rPr lang="fr-FR" sz="1800" noProof="0" dirty="0" err="1">
                <a:effectLst/>
                <a:ea typeface="Calibri" panose="020F0502020204030204" pitchFamily="34" charset="0"/>
              </a:rPr>
              <a:t>Équipe</a:t>
            </a:r>
            <a:r>
              <a:rPr lang="fr-FR" sz="1800" noProof="0" dirty="0">
                <a:effectLst/>
                <a:ea typeface="Calibri" panose="020F0502020204030204" pitchFamily="34" charset="0"/>
              </a:rPr>
              <a:t> d’appui aux </a:t>
            </a:r>
            <a:r>
              <a:rPr lang="fr-FR" sz="1800" noProof="0" dirty="0" err="1">
                <a:effectLst/>
                <a:ea typeface="Calibri" panose="020F0502020204030204" pitchFamily="34" charset="0"/>
              </a:rPr>
              <a:t>régions</a:t>
            </a:r>
            <a:r>
              <a:rPr lang="fr-FR" sz="1800" noProof="0" dirty="0">
                <a:effectLst/>
                <a:ea typeface="Calibri" panose="020F0502020204030204" pitchFamily="34" charset="0"/>
              </a:rPr>
              <a:t> de l’ONUSIDA en Afrique de l’Ouest et du Centre, 2017. </a:t>
            </a:r>
            <a:r>
              <a:rPr lang="fr-FR" sz="1800" u="sng" noProof="0" dirty="0">
                <a:solidFill>
                  <a:srgbClr val="0563C1"/>
                </a:solidFill>
                <a:effectLst/>
                <a:ea typeface="Calibri" panose="020F0502020204030204" pitchFamily="34" charset="0"/>
                <a:hlinkClick r:id="rId4"/>
              </a:rPr>
              <a:t>https://www.unicef.org/media/48661/file/Step_Up_the_Pace_West_and_Central_Africa_FR.pdf</a:t>
            </a:r>
            <a:endParaRPr lang="fr-FR" sz="1800" noProof="0" dirty="0">
              <a:effectLst/>
              <a:ea typeface="Calibri" panose="020F0502020204030204" pitchFamily="34" charset="0"/>
            </a:endParaRPr>
          </a:p>
          <a:p>
            <a:pPr marL="342900" lvl="0" indent="-342900">
              <a:lnSpc>
                <a:spcPct val="107000"/>
              </a:lnSpc>
              <a:spcAft>
                <a:spcPts val="800"/>
              </a:spcAft>
              <a:buClr>
                <a:srgbClr val="58C3EB"/>
              </a:buClr>
              <a:buFont typeface="+mj-lt"/>
              <a:buAutoNum type="arabicPeriod" startAt="11"/>
            </a:pPr>
            <a:r>
              <a:rPr lang="fr-FR" sz="1800" noProof="0" dirty="0">
                <a:effectLst/>
                <a:ea typeface="Calibri" panose="020F0502020204030204" pitchFamily="34" charset="0"/>
              </a:rPr>
              <a:t>Stratégie Régionale pour le VIH, la Tuberculose, les Hépatites B &amp; C et les Droits et Santé Sexuels et Reproductifs des Populations Clés de la CEDEAO. CEDAO, 2020.</a:t>
            </a:r>
            <a:r>
              <a:rPr lang="fr-FR" sz="1800" u="sng" noProof="0" dirty="0">
                <a:effectLst/>
                <a:ea typeface="Calibri" panose="020F0502020204030204" pitchFamily="34" charset="0"/>
              </a:rPr>
              <a:t> </a:t>
            </a:r>
            <a:r>
              <a:rPr lang="fr-FR" sz="1800" u="sng" noProof="0" dirty="0">
                <a:solidFill>
                  <a:srgbClr val="0563C1"/>
                </a:solidFill>
                <a:effectLst/>
                <a:ea typeface="Calibri" panose="020F0502020204030204" pitchFamily="34" charset="0"/>
                <a:hlinkClick r:id="rId5"/>
              </a:rPr>
              <a:t>https://www.ilo.org/dyn/natlex/docs/ELECTRONIC/111676/139295/F1471666421/INT-111676.pdf</a:t>
            </a:r>
            <a:endParaRPr lang="fr-FR" sz="1800" noProof="0" dirty="0">
              <a:effectLst/>
              <a:ea typeface="Calibri" panose="020F0502020204030204" pitchFamily="34" charset="0"/>
            </a:endParaRPr>
          </a:p>
          <a:p>
            <a:pPr marL="457200" lvl="0" indent="-457200">
              <a:lnSpc>
                <a:spcPct val="100000"/>
              </a:lnSpc>
              <a:buClr>
                <a:srgbClr val="58C3EB"/>
              </a:buClr>
              <a:buFont typeface="+mj-lt"/>
              <a:buAutoNum type="arabicPeriod" startAt="11"/>
            </a:pPr>
            <a:endParaRPr lang="fr-FR" sz="1800" noProof="0" dirty="0"/>
          </a:p>
          <a:p>
            <a:pPr marL="457200" lvl="0" indent="-457200">
              <a:lnSpc>
                <a:spcPct val="100000"/>
              </a:lnSpc>
              <a:buClr>
                <a:srgbClr val="58C3EB"/>
              </a:buClr>
              <a:buFont typeface="+mj-lt"/>
              <a:buAutoNum type="arabicPeriod" startAt="11"/>
            </a:pPr>
            <a:endParaRPr lang="fr-FR" sz="1800" noProof="0" dirty="0"/>
          </a:p>
          <a:p>
            <a:pPr marL="457200" lvl="0" indent="-457200">
              <a:buClr>
                <a:srgbClr val="58C3EB"/>
              </a:buClr>
              <a:buFont typeface="+mj-lt"/>
              <a:buAutoNum type="arabicPeriod" startAt="11"/>
            </a:pPr>
            <a:endParaRPr lang="fr-FR" b="1" noProof="0" dirty="0"/>
          </a:p>
        </p:txBody>
      </p:sp>
    </p:spTree>
    <p:extLst>
      <p:ext uri="{BB962C8B-B14F-4D97-AF65-F5344CB8AC3E}">
        <p14:creationId xmlns:p14="http://schemas.microsoft.com/office/powerpoint/2010/main" val="955746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B6DE-D893-4B64-BB22-C49552397B6D}"/>
              </a:ext>
            </a:extLst>
          </p:cNvPr>
          <p:cNvSpPr>
            <a:spLocks noGrp="1"/>
          </p:cNvSpPr>
          <p:nvPr>
            <p:ph type="title"/>
          </p:nvPr>
        </p:nvSpPr>
        <p:spPr>
          <a:xfrm>
            <a:off x="631066" y="348367"/>
            <a:ext cx="9337882" cy="556591"/>
          </a:xfrm>
        </p:spPr>
        <p:txBody>
          <a:bodyPr/>
          <a:lstStyle/>
          <a:p>
            <a:r>
              <a:rPr lang="fr-FR" sz="3200" noProof="0" dirty="0"/>
              <a:t>Lecture complémentaire</a:t>
            </a:r>
          </a:p>
        </p:txBody>
      </p:sp>
      <p:sp>
        <p:nvSpPr>
          <p:cNvPr id="3" name="Text Placeholder 2">
            <a:extLst>
              <a:ext uri="{FF2B5EF4-FFF2-40B4-BE49-F238E27FC236}">
                <a16:creationId xmlns:a16="http://schemas.microsoft.com/office/drawing/2014/main" id="{EAFCAA54-80E3-40B9-A8C5-BDAC04B71A02}"/>
              </a:ext>
            </a:extLst>
          </p:cNvPr>
          <p:cNvSpPr>
            <a:spLocks noGrp="1"/>
          </p:cNvSpPr>
          <p:nvPr>
            <p:ph type="body" sz="quarter" idx="13"/>
          </p:nvPr>
        </p:nvSpPr>
        <p:spPr>
          <a:xfrm>
            <a:off x="593262" y="987108"/>
            <a:ext cx="11099627" cy="5813742"/>
          </a:xfrm>
        </p:spPr>
        <p:txBody>
          <a:bodyPr numCol="1"/>
          <a:lstStyle/>
          <a:p>
            <a:pPr marL="400050" indent="-400050">
              <a:lnSpc>
                <a:spcPct val="107000"/>
              </a:lnSpc>
              <a:spcAft>
                <a:spcPts val="800"/>
              </a:spcAft>
              <a:buClr>
                <a:srgbClr val="58C3EB"/>
              </a:buClr>
              <a:buFont typeface="+mj-lt"/>
              <a:buAutoNum type="romanUcPeriod"/>
            </a:pPr>
            <a:r>
              <a:rPr lang="fr-FR" sz="1800" noProof="0" dirty="0">
                <a:effectLst/>
                <a:ea typeface="Calibri" panose="020F0502020204030204" pitchFamily="34" charset="0"/>
              </a:rPr>
              <a:t>Institut National de la Statistique – INS/Congo. Enquête par grappes à indicateurs multiples, 2017-18, rapport de résultats de l’enquête. Kinshasa : </a:t>
            </a:r>
            <a:r>
              <a:rPr lang="fr-FR" sz="1800" noProof="0" dirty="0" err="1">
                <a:effectLst/>
                <a:ea typeface="Calibri" panose="020F0502020204030204" pitchFamily="34" charset="0"/>
              </a:rPr>
              <a:t>Republique</a:t>
            </a:r>
            <a:r>
              <a:rPr lang="fr-FR" sz="1800" noProof="0" dirty="0">
                <a:effectLst/>
                <a:ea typeface="Calibri" panose="020F0502020204030204" pitchFamily="34" charset="0"/>
              </a:rPr>
              <a:t> Démocratique du Congo, 2019. </a:t>
            </a:r>
          </a:p>
          <a:p>
            <a:pPr marL="400050" indent="-400050">
              <a:lnSpc>
                <a:spcPct val="107000"/>
              </a:lnSpc>
              <a:spcAft>
                <a:spcPts val="800"/>
              </a:spcAft>
              <a:buClr>
                <a:srgbClr val="58C3EB"/>
              </a:buClr>
              <a:buFont typeface="+mj-lt"/>
              <a:buAutoNum type="romanUcPeriod"/>
            </a:pPr>
            <a:r>
              <a:rPr lang="fr-FR" sz="1800" noProof="0" dirty="0">
                <a:effectLst/>
                <a:ea typeface="Calibri" panose="020F0502020204030204" pitchFamily="34" charset="0"/>
              </a:rPr>
              <a:t>Institut National de la Statistique (INS) et ICF. Enquête Démographique et de Santé en Guinée 2018. Conakry, Guinée, et Rockville, Maryland, USA: INS et ICF, 2018.</a:t>
            </a:r>
          </a:p>
          <a:p>
            <a:pPr marL="400050" indent="-400050">
              <a:lnSpc>
                <a:spcPct val="107000"/>
              </a:lnSpc>
              <a:spcAft>
                <a:spcPts val="800"/>
              </a:spcAft>
              <a:buClr>
                <a:srgbClr val="58C3EB"/>
              </a:buClr>
              <a:buFont typeface="+mj-lt"/>
              <a:buAutoNum type="romanUcPeriod"/>
            </a:pPr>
            <a:r>
              <a:rPr lang="fr-FR" sz="1800" noProof="0" dirty="0">
                <a:effectLst/>
                <a:ea typeface="Calibri" panose="020F0502020204030204" pitchFamily="34" charset="0"/>
              </a:rPr>
              <a:t>Institut National de la Statistique - INS/Niger and ICF International. Enquête Démographique et de Santé et à Indicateurs Multiples du Niger 2012. </a:t>
            </a:r>
            <a:r>
              <a:rPr lang="fr-FR" sz="1800" noProof="0" dirty="0" err="1">
                <a:effectLst/>
                <a:ea typeface="Calibri" panose="020F0502020204030204" pitchFamily="34" charset="0"/>
              </a:rPr>
              <a:t>Calverton</a:t>
            </a:r>
            <a:r>
              <a:rPr lang="fr-FR" sz="1800" noProof="0" dirty="0">
                <a:effectLst/>
                <a:ea typeface="Calibri" panose="020F0502020204030204" pitchFamily="34" charset="0"/>
              </a:rPr>
              <a:t>, Maryland, USA: INS/Niger and ICF International, 2013.</a:t>
            </a:r>
          </a:p>
          <a:p>
            <a:pPr marL="400050" indent="-400050">
              <a:lnSpc>
                <a:spcPct val="107000"/>
              </a:lnSpc>
              <a:spcAft>
                <a:spcPts val="800"/>
              </a:spcAft>
              <a:buClr>
                <a:srgbClr val="58C3EB"/>
              </a:buClr>
              <a:buFont typeface="+mj-lt"/>
              <a:buAutoNum type="romanUcPeriod"/>
            </a:pPr>
            <a:r>
              <a:rPr lang="fr-FR" sz="1800" noProof="0" dirty="0">
                <a:effectLst/>
                <a:ea typeface="Calibri" panose="020F0502020204030204" pitchFamily="34" charset="0"/>
              </a:rPr>
              <a:t>OMS. Orientations sur les aspects éthiques à prendre en considération pour planifier et examiner des recherches sur la santé sexuelle et reproductive des adolescents [Guidance on </a:t>
            </a:r>
            <a:r>
              <a:rPr lang="fr-FR" sz="1800" noProof="0" dirty="0" err="1">
                <a:effectLst/>
                <a:ea typeface="Calibri" panose="020F0502020204030204" pitchFamily="34" charset="0"/>
              </a:rPr>
              <a:t>ethical</a:t>
            </a:r>
            <a:r>
              <a:rPr lang="fr-FR" sz="1800" noProof="0" dirty="0">
                <a:effectLst/>
                <a:ea typeface="Calibri" panose="020F0502020204030204" pitchFamily="34" charset="0"/>
              </a:rPr>
              <a:t> </a:t>
            </a:r>
            <a:r>
              <a:rPr lang="fr-FR" sz="1800" noProof="0" dirty="0" err="1">
                <a:effectLst/>
                <a:ea typeface="Calibri" panose="020F0502020204030204" pitchFamily="34" charset="0"/>
              </a:rPr>
              <a:t>considerations</a:t>
            </a:r>
            <a:r>
              <a:rPr lang="fr-FR" sz="1800" noProof="0" dirty="0">
                <a:effectLst/>
                <a:ea typeface="Calibri" panose="020F0502020204030204" pitchFamily="34" charset="0"/>
              </a:rPr>
              <a:t> in planning and </a:t>
            </a:r>
            <a:r>
              <a:rPr lang="fr-FR" sz="1800" noProof="0" dirty="0" err="1">
                <a:effectLst/>
                <a:ea typeface="Calibri" panose="020F0502020204030204" pitchFamily="34" charset="0"/>
              </a:rPr>
              <a:t>reviewing</a:t>
            </a:r>
            <a:r>
              <a:rPr lang="fr-FR" sz="1800" noProof="0" dirty="0">
                <a:effectLst/>
                <a:ea typeface="Calibri" panose="020F0502020204030204" pitchFamily="34" charset="0"/>
              </a:rPr>
              <a:t> </a:t>
            </a:r>
            <a:r>
              <a:rPr lang="fr-FR" sz="1800" noProof="0" dirty="0" err="1">
                <a:effectLst/>
                <a:ea typeface="Calibri" panose="020F0502020204030204" pitchFamily="34" charset="0"/>
              </a:rPr>
              <a:t>research</a:t>
            </a:r>
            <a:r>
              <a:rPr lang="fr-FR" sz="1800" noProof="0" dirty="0">
                <a:effectLst/>
                <a:ea typeface="Calibri" panose="020F0502020204030204" pitchFamily="34" charset="0"/>
              </a:rPr>
              <a:t> </a:t>
            </a:r>
            <a:r>
              <a:rPr lang="fr-FR" sz="1800" noProof="0" dirty="0" err="1">
                <a:effectLst/>
                <a:ea typeface="Calibri" panose="020F0502020204030204" pitchFamily="34" charset="0"/>
              </a:rPr>
              <a:t>studies</a:t>
            </a:r>
            <a:r>
              <a:rPr lang="fr-FR" sz="1800" noProof="0" dirty="0">
                <a:effectLst/>
                <a:ea typeface="Calibri" panose="020F0502020204030204" pitchFamily="34" charset="0"/>
              </a:rPr>
              <a:t> on </a:t>
            </a:r>
            <a:r>
              <a:rPr lang="fr-FR" sz="1800" noProof="0" dirty="0" err="1">
                <a:effectLst/>
                <a:ea typeface="Calibri" panose="020F0502020204030204" pitchFamily="34" charset="0"/>
              </a:rPr>
              <a:t>sexual</a:t>
            </a:r>
            <a:r>
              <a:rPr lang="fr-FR" sz="1800" noProof="0" dirty="0">
                <a:effectLst/>
                <a:ea typeface="Calibri" panose="020F0502020204030204" pitchFamily="34" charset="0"/>
              </a:rPr>
              <a:t> and reproductive </a:t>
            </a:r>
            <a:r>
              <a:rPr lang="fr-FR" sz="1800" noProof="0" dirty="0" err="1">
                <a:effectLst/>
                <a:ea typeface="Calibri" panose="020F0502020204030204" pitchFamily="34" charset="0"/>
              </a:rPr>
              <a:t>health</a:t>
            </a:r>
            <a:r>
              <a:rPr lang="fr-FR" sz="1800" noProof="0" dirty="0">
                <a:effectLst/>
                <a:ea typeface="Calibri" panose="020F0502020204030204" pitchFamily="34" charset="0"/>
              </a:rPr>
              <a:t> in adolescents]. Genève : Organisation mondiale de la Santé ; 2019. Licence : CC BY-NC-SA 3.0 IGO. Disponible a : </a:t>
            </a:r>
            <a:r>
              <a:rPr lang="fr-FR" sz="1800" u="sng" noProof="0" dirty="0">
                <a:solidFill>
                  <a:srgbClr val="0563C1"/>
                </a:solidFill>
                <a:effectLst/>
                <a:ea typeface="Calibri" panose="020F0502020204030204" pitchFamily="34" charset="0"/>
                <a:hlinkClick r:id="rId2"/>
              </a:rPr>
              <a:t>https://apps.who.int/iris/handle/10665/280148</a:t>
            </a:r>
            <a:endParaRPr lang="fr-FR" sz="1800" noProof="0" dirty="0">
              <a:effectLst/>
              <a:ea typeface="Calibri" panose="020F0502020204030204" pitchFamily="34" charset="0"/>
            </a:endParaRPr>
          </a:p>
          <a:p>
            <a:pPr marL="400050" indent="-400050">
              <a:lnSpc>
                <a:spcPct val="107000"/>
              </a:lnSpc>
              <a:spcAft>
                <a:spcPts val="800"/>
              </a:spcAft>
              <a:buClr>
                <a:srgbClr val="58C3EB"/>
              </a:buClr>
              <a:buFont typeface="+mj-lt"/>
              <a:buAutoNum type="romanUcPeriod"/>
            </a:pPr>
            <a:r>
              <a:rPr lang="fr-FR" sz="1800" noProof="0" dirty="0">
                <a:effectLst/>
                <a:ea typeface="Calibri" panose="020F0502020204030204" pitchFamily="34" charset="0"/>
              </a:rPr>
              <a:t>UNICEF. Le VIH et le SIDA chez les adolescents : Pour inverser le cours de la lutte contre le sida, il faudra se concentrer davantage sur les adolescents et les jeunes [HIV and AIDS in adolescents: </a:t>
            </a:r>
            <a:r>
              <a:rPr lang="fr-FR" sz="1800" noProof="0" dirty="0" err="1">
                <a:effectLst/>
                <a:ea typeface="Calibri" panose="020F0502020204030204" pitchFamily="34" charset="0"/>
              </a:rPr>
              <a:t>Turning</a:t>
            </a:r>
            <a:r>
              <a:rPr lang="fr-FR" sz="1800" noProof="0" dirty="0">
                <a:effectLst/>
                <a:ea typeface="Calibri" panose="020F0502020204030204" pitchFamily="34" charset="0"/>
              </a:rPr>
              <a:t> the </a:t>
            </a:r>
            <a:r>
              <a:rPr lang="fr-FR" sz="1800" noProof="0" dirty="0" err="1">
                <a:effectLst/>
                <a:ea typeface="Calibri" panose="020F0502020204030204" pitchFamily="34" charset="0"/>
              </a:rPr>
              <a:t>tide</a:t>
            </a:r>
            <a:r>
              <a:rPr lang="fr-FR" sz="1800" noProof="0" dirty="0">
                <a:effectLst/>
                <a:ea typeface="Calibri" panose="020F0502020204030204" pitchFamily="34" charset="0"/>
              </a:rPr>
              <a:t> </a:t>
            </a:r>
            <a:r>
              <a:rPr lang="fr-FR" sz="1800" noProof="0" dirty="0" err="1">
                <a:effectLst/>
                <a:ea typeface="Calibri" panose="020F0502020204030204" pitchFamily="34" charset="0"/>
              </a:rPr>
              <a:t>against</a:t>
            </a:r>
            <a:r>
              <a:rPr lang="fr-FR" sz="1800" noProof="0" dirty="0">
                <a:effectLst/>
                <a:ea typeface="Calibri" panose="020F0502020204030204" pitchFamily="34" charset="0"/>
              </a:rPr>
              <a:t> AIDS </a:t>
            </a:r>
            <a:r>
              <a:rPr lang="fr-FR" sz="1800" noProof="0" dirty="0" err="1">
                <a:effectLst/>
                <a:ea typeface="Calibri" panose="020F0502020204030204" pitchFamily="34" charset="0"/>
              </a:rPr>
              <a:t>will</a:t>
            </a:r>
            <a:r>
              <a:rPr lang="fr-FR" sz="1800" noProof="0" dirty="0">
                <a:effectLst/>
                <a:ea typeface="Calibri" panose="020F0502020204030204" pitchFamily="34" charset="0"/>
              </a:rPr>
              <a:t> </a:t>
            </a:r>
            <a:r>
              <a:rPr lang="fr-FR" sz="1800" noProof="0" dirty="0" err="1">
                <a:effectLst/>
                <a:ea typeface="Calibri" panose="020F0502020204030204" pitchFamily="34" charset="0"/>
              </a:rPr>
              <a:t>require</a:t>
            </a:r>
            <a:r>
              <a:rPr lang="fr-FR" sz="1800" noProof="0" dirty="0">
                <a:effectLst/>
                <a:ea typeface="Calibri" panose="020F0502020204030204" pitchFamily="34" charset="0"/>
              </a:rPr>
              <a:t> more </a:t>
            </a:r>
            <a:r>
              <a:rPr lang="fr-FR" sz="1800" noProof="0" dirty="0" err="1">
                <a:effectLst/>
                <a:ea typeface="Calibri" panose="020F0502020204030204" pitchFamily="34" charset="0"/>
              </a:rPr>
              <a:t>concentrated</a:t>
            </a:r>
            <a:r>
              <a:rPr lang="fr-FR" sz="1800" noProof="0" dirty="0">
                <a:effectLst/>
                <a:ea typeface="Calibri" panose="020F0502020204030204" pitchFamily="34" charset="0"/>
              </a:rPr>
              <a:t> focus on adolescents and </a:t>
            </a:r>
            <a:r>
              <a:rPr lang="fr-FR" sz="1800" noProof="0" dirty="0" err="1">
                <a:effectLst/>
                <a:ea typeface="Calibri" panose="020F0502020204030204" pitchFamily="34" charset="0"/>
              </a:rPr>
              <a:t>young</a:t>
            </a:r>
            <a:r>
              <a:rPr lang="fr-FR" sz="1800" noProof="0" dirty="0">
                <a:effectLst/>
                <a:ea typeface="Calibri" panose="020F0502020204030204" pitchFamily="34" charset="0"/>
              </a:rPr>
              <a:t> people]. UNICEF, 2021 </a:t>
            </a:r>
            <a:r>
              <a:rPr lang="fr-FR" sz="1800" noProof="0" dirty="0" err="1">
                <a:effectLst/>
                <a:ea typeface="Calibri" panose="020F0502020204030204" pitchFamily="34" charset="0"/>
              </a:rPr>
              <a:t>Jul</a:t>
            </a:r>
            <a:r>
              <a:rPr lang="fr-FR" sz="1800" noProof="0" dirty="0">
                <a:effectLst/>
                <a:ea typeface="Calibri" panose="020F0502020204030204" pitchFamily="34" charset="0"/>
              </a:rPr>
              <a:t>. </a:t>
            </a:r>
            <a:r>
              <a:rPr lang="fr-FR" sz="1800" u="sng" noProof="0" dirty="0">
                <a:solidFill>
                  <a:srgbClr val="0563C1"/>
                </a:solidFill>
                <a:effectLst/>
                <a:ea typeface="Calibri" panose="020F0502020204030204" pitchFamily="34" charset="0"/>
                <a:hlinkClick r:id="rId3"/>
              </a:rPr>
              <a:t> https://data.unicef.org/topic/adolescents/hiv-aids/ </a:t>
            </a:r>
            <a:endParaRPr lang="fr-FR" sz="1800" noProof="0" dirty="0">
              <a:effectLst/>
              <a:ea typeface="Calibri" panose="020F0502020204030204" pitchFamily="34" charset="0"/>
            </a:endParaRPr>
          </a:p>
        </p:txBody>
      </p:sp>
    </p:spTree>
    <p:extLst>
      <p:ext uri="{BB962C8B-B14F-4D97-AF65-F5344CB8AC3E}">
        <p14:creationId xmlns:p14="http://schemas.microsoft.com/office/powerpoint/2010/main" val="888819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7">
            <a:extLst>
              <a:ext uri="{FF2B5EF4-FFF2-40B4-BE49-F238E27FC236}">
                <a16:creationId xmlns:a16="http://schemas.microsoft.com/office/drawing/2014/main" id="{DF7A28AA-913D-1D2F-866D-D0FA9C5D1453}"/>
              </a:ext>
            </a:extLst>
          </p:cNvPr>
          <p:cNvPicPr>
            <a:picLocks noChangeAspect="1"/>
          </p:cNvPicPr>
          <p:nvPr/>
        </p:nvPicPr>
        <p:blipFill>
          <a:blip r:embed="rId3">
            <a:extLst>
              <a:ext uri="{28A0092B-C50C-407E-A947-70E740481C1C}">
                <a14:useLocalDpi xmlns:a14="http://schemas.microsoft.com/office/drawing/2010/main"/>
              </a:ext>
            </a:extLst>
          </a:blip>
          <a:srcRect l="5531" r="5531"/>
          <a:stretch>
            <a:fillRect/>
          </a:stretch>
        </p:blipFill>
        <p:spPr>
          <a:xfrm>
            <a:off x="219456" y="275890"/>
            <a:ext cx="11825826" cy="5741043"/>
          </a:xfrm>
          <a:prstGeom prst="rect">
            <a:avLst/>
          </a:prstGeom>
        </p:spPr>
      </p:pic>
      <p:sp>
        <p:nvSpPr>
          <p:cNvPr id="5" name="ZoneTexte 4">
            <a:extLst>
              <a:ext uri="{FF2B5EF4-FFF2-40B4-BE49-F238E27FC236}">
                <a16:creationId xmlns:a16="http://schemas.microsoft.com/office/drawing/2014/main" id="{1C5C4FD6-57DD-C14A-0E1E-E4755F41BCB6}"/>
              </a:ext>
            </a:extLst>
          </p:cNvPr>
          <p:cNvSpPr txBox="1"/>
          <p:nvPr/>
        </p:nvSpPr>
        <p:spPr>
          <a:xfrm>
            <a:off x="4622105" y="1960507"/>
            <a:ext cx="3382028" cy="1200329"/>
          </a:xfrm>
          <a:prstGeom prst="rect">
            <a:avLst/>
          </a:prstGeom>
          <a:noFill/>
        </p:spPr>
        <p:txBody>
          <a:bodyPr wrap="square">
            <a:spAutoFit/>
          </a:bodyPr>
          <a:lstStyle/>
          <a:p>
            <a:pPr algn="ctr" defTabSz="685800"/>
            <a:r>
              <a:rPr lang="en-US" sz="7200" b="1" dirty="0">
                <a:solidFill>
                  <a:srgbClr val="FFFF00"/>
                </a:solidFill>
                <a:latin typeface="Calibri"/>
              </a:rPr>
              <a:t>MERCI</a:t>
            </a:r>
          </a:p>
        </p:txBody>
      </p:sp>
    </p:spTree>
    <p:extLst>
      <p:ext uri="{BB962C8B-B14F-4D97-AF65-F5344CB8AC3E}">
        <p14:creationId xmlns:p14="http://schemas.microsoft.com/office/powerpoint/2010/main" val="1319513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1533525" y="1960563"/>
            <a:ext cx="9144000" cy="2387600"/>
          </a:xfrm>
        </p:spPr>
        <p:txBody>
          <a:bodyPr/>
          <a:lstStyle/>
          <a:p>
            <a:r>
              <a:rPr lang="fr-FR" dirty="0"/>
              <a:t>À</a:t>
            </a:r>
            <a:r>
              <a:rPr lang="fr-FR" noProof="0" dirty="0"/>
              <a:t> L’ÉCHELLE MONDIALE</a:t>
            </a:r>
          </a:p>
        </p:txBody>
      </p:sp>
    </p:spTree>
    <p:extLst>
      <p:ext uri="{BB962C8B-B14F-4D97-AF65-F5344CB8AC3E}">
        <p14:creationId xmlns:p14="http://schemas.microsoft.com/office/powerpoint/2010/main" val="3799547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65249" y="2586720"/>
            <a:ext cx="3584177" cy="1821720"/>
          </a:xfrm>
        </p:spPr>
        <p:txBody>
          <a:bodyPr/>
          <a:lstStyle/>
          <a:p>
            <a:r>
              <a:rPr lang="fr-FR" sz="3600" noProof="0" dirty="0"/>
              <a:t>DÉFINITION </a:t>
            </a:r>
          </a:p>
        </p:txBody>
      </p:sp>
      <p:sp>
        <p:nvSpPr>
          <p:cNvPr id="7" name="Content Placeholder 2">
            <a:extLst>
              <a:ext uri="{FF2B5EF4-FFF2-40B4-BE49-F238E27FC236}">
                <a16:creationId xmlns:a16="http://schemas.microsoft.com/office/drawing/2014/main" id="{40B7EDD3-C663-2C46-BA96-A17FA04B1976}"/>
              </a:ext>
            </a:extLst>
          </p:cNvPr>
          <p:cNvSpPr>
            <a:spLocks noGrp="1"/>
          </p:cNvSpPr>
          <p:nvPr>
            <p:ph idx="1"/>
          </p:nvPr>
        </p:nvSpPr>
        <p:spPr>
          <a:xfrm>
            <a:off x="3326005" y="792270"/>
            <a:ext cx="8427600" cy="5551379"/>
          </a:xfrm>
        </p:spPr>
        <p:txBody>
          <a:bodyPr>
            <a:normAutofit lnSpcReduction="10000"/>
          </a:bodyPr>
          <a:lstStyle/>
          <a:p>
            <a:pPr>
              <a:lnSpc>
                <a:spcPct val="110000"/>
              </a:lnSpc>
              <a:buClr>
                <a:srgbClr val="58C3EB"/>
              </a:buClr>
            </a:pPr>
            <a:r>
              <a:rPr lang="fr-FR" b="1" noProof="0" dirty="0"/>
              <a:t>Virus de l'immunodéficience humaine (VIH) : </a:t>
            </a:r>
            <a:r>
              <a:rPr lang="fr-FR" dirty="0"/>
              <a:t>u</a:t>
            </a:r>
            <a:r>
              <a:rPr lang="fr-FR" noProof="0" dirty="0"/>
              <a:t>n virus qui cible le système immunitaire et affaiblit le système de défense de l'organisme contre les infections.</a:t>
            </a:r>
            <a:r>
              <a:rPr lang="fr-FR" baseline="30000" noProof="0" dirty="0"/>
              <a:t>1</a:t>
            </a:r>
            <a:r>
              <a:rPr lang="fr-FR" noProof="0" dirty="0"/>
              <a:t> </a:t>
            </a:r>
          </a:p>
          <a:p>
            <a:pPr>
              <a:lnSpc>
                <a:spcPct val="110000"/>
              </a:lnSpc>
              <a:buClr>
                <a:srgbClr val="58C3EB"/>
              </a:buClr>
            </a:pPr>
            <a:endParaRPr lang="fr-FR" noProof="0" dirty="0"/>
          </a:p>
          <a:p>
            <a:pPr>
              <a:lnSpc>
                <a:spcPct val="110000"/>
              </a:lnSpc>
              <a:buClr>
                <a:srgbClr val="58C3EB"/>
              </a:buClr>
            </a:pPr>
            <a:r>
              <a:rPr lang="fr-FR" b="1" noProof="0" dirty="0"/>
              <a:t>Les médicaments antirétroviraux (ARV) : </a:t>
            </a:r>
            <a:r>
              <a:rPr lang="fr-FR" dirty="0"/>
              <a:t>c</a:t>
            </a:r>
            <a:r>
              <a:rPr lang="fr-FR" noProof="0" dirty="0"/>
              <a:t>e sont des médicaments utilisés pour traiter le VIH. Ils peuvent être utilisés en prophylaxie post-exposition (traitement à court terme commencé dès que possible) et en prophylaxie préexposition (pour les personnes dont le test de dépistage du VIH est négatif mais qui présentent un risque élevé d'infection).</a:t>
            </a:r>
            <a:r>
              <a:rPr lang="fr-FR" baseline="30000" noProof="0" dirty="0"/>
              <a:t>1</a:t>
            </a:r>
            <a:r>
              <a:rPr lang="fr-FR" noProof="0" dirty="0"/>
              <a:t> </a:t>
            </a:r>
          </a:p>
          <a:p>
            <a:pPr>
              <a:lnSpc>
                <a:spcPct val="110000"/>
              </a:lnSpc>
              <a:buClr>
                <a:srgbClr val="58C3EB"/>
              </a:buClr>
            </a:pPr>
            <a:endParaRPr lang="fr-FR" noProof="0" dirty="0"/>
          </a:p>
          <a:p>
            <a:pPr>
              <a:lnSpc>
                <a:spcPct val="110000"/>
              </a:lnSpc>
              <a:buClr>
                <a:srgbClr val="58C3EB"/>
              </a:buClr>
            </a:pPr>
            <a:r>
              <a:rPr lang="fr-FR" b="1" noProof="0" dirty="0"/>
              <a:t>Thérapie antirétrovirale : </a:t>
            </a:r>
            <a:r>
              <a:rPr lang="fr-FR" noProof="0" dirty="0"/>
              <a:t>également appelée </a:t>
            </a:r>
            <a:r>
              <a:rPr lang="fr-FR" i="1" noProof="0" dirty="0"/>
              <a:t>thérapie antirétrovirale combinée </a:t>
            </a:r>
            <a:r>
              <a:rPr lang="fr-FR" noProof="0" dirty="0"/>
              <a:t>ou </a:t>
            </a:r>
            <a:r>
              <a:rPr lang="fr-FR" i="1" noProof="0" dirty="0"/>
              <a:t>thérapie antirétrovirale hautement active</a:t>
            </a:r>
            <a:r>
              <a:rPr lang="fr-FR" noProof="0" dirty="0"/>
              <a:t>, elle consiste à utiliser une combinaison de trois médicaments antirétroviraux ou plus pour traiter l'infection par le VIH. Elle implique un traitement à vie.</a:t>
            </a:r>
            <a:r>
              <a:rPr lang="fr-FR" baseline="30000" noProof="0" dirty="0"/>
              <a:t>1</a:t>
            </a:r>
            <a:r>
              <a:rPr lang="fr-FR" noProof="0" dirty="0"/>
              <a:t> </a:t>
            </a:r>
          </a:p>
        </p:txBody>
      </p:sp>
    </p:spTree>
    <p:extLst>
      <p:ext uri="{BB962C8B-B14F-4D97-AF65-F5344CB8AC3E}">
        <p14:creationId xmlns:p14="http://schemas.microsoft.com/office/powerpoint/2010/main" val="2278988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8444" y="2431213"/>
            <a:ext cx="3584177" cy="1821720"/>
          </a:xfrm>
        </p:spPr>
        <p:txBody>
          <a:bodyPr/>
          <a:lstStyle/>
          <a:p>
            <a:pPr algn="ctr"/>
            <a:r>
              <a:rPr lang="fr-FR" sz="3200" noProof="0" dirty="0"/>
              <a:t>RATIONNEL 1/2</a:t>
            </a:r>
          </a:p>
        </p:txBody>
      </p:sp>
      <p:sp>
        <p:nvSpPr>
          <p:cNvPr id="7" name="Content Placeholder 2">
            <a:extLst>
              <a:ext uri="{FF2B5EF4-FFF2-40B4-BE49-F238E27FC236}">
                <a16:creationId xmlns:a16="http://schemas.microsoft.com/office/drawing/2014/main" id="{40B7EDD3-C663-2C46-BA96-A17FA04B1976}"/>
              </a:ext>
            </a:extLst>
          </p:cNvPr>
          <p:cNvSpPr>
            <a:spLocks noGrp="1"/>
          </p:cNvSpPr>
          <p:nvPr>
            <p:ph idx="1"/>
          </p:nvPr>
        </p:nvSpPr>
        <p:spPr>
          <a:xfrm>
            <a:off x="3258170" y="792271"/>
            <a:ext cx="8640459" cy="5561028"/>
          </a:xfrm>
        </p:spPr>
        <p:txBody>
          <a:bodyPr>
            <a:normAutofit/>
          </a:bodyPr>
          <a:lstStyle/>
          <a:p>
            <a:pPr>
              <a:lnSpc>
                <a:spcPct val="100000"/>
              </a:lnSpc>
              <a:buClr>
                <a:srgbClr val="58C3EB"/>
              </a:buClr>
            </a:pPr>
            <a:r>
              <a:rPr lang="fr-FR" b="1" noProof="0" dirty="0"/>
              <a:t>Le VIH chez les adolescents est un problème important, en particulier en Afrique subsaharienne </a:t>
            </a:r>
            <a:r>
              <a:rPr lang="fr-FR" noProof="0" dirty="0"/>
              <a:t>: </a:t>
            </a:r>
          </a:p>
          <a:p>
            <a:pPr lvl="1">
              <a:lnSpc>
                <a:spcPct val="100000"/>
              </a:lnSpc>
              <a:buClr>
                <a:srgbClr val="58C3EB"/>
              </a:buClr>
            </a:pPr>
            <a:r>
              <a:rPr lang="fr-FR" sz="2000" noProof="0" dirty="0"/>
              <a:t>parmi les 1,7 million d'adolescents vivant avec le VIH dans le monde, 20 % vivent en Afrique de l’Ouest et du Centre (AOC);</a:t>
            </a:r>
            <a:r>
              <a:rPr lang="fr-FR" sz="2000" baseline="30000" noProof="0" dirty="0"/>
              <a:t>2</a:t>
            </a:r>
          </a:p>
          <a:p>
            <a:pPr lvl="1">
              <a:lnSpc>
                <a:spcPct val="100000"/>
              </a:lnSpc>
              <a:buClr>
                <a:srgbClr val="58C3EB"/>
              </a:buClr>
            </a:pPr>
            <a:r>
              <a:rPr lang="fr-FR" sz="2000" noProof="0" dirty="0"/>
              <a:t>chaque semaine, plus de 1000 adolescentes et jeunes femmes âgées de 15 à 24 ans sont infectées par le VIH en AOC.</a:t>
            </a:r>
            <a:r>
              <a:rPr lang="fr-FR" sz="2000" baseline="30000" noProof="0" dirty="0"/>
              <a:t>3</a:t>
            </a:r>
          </a:p>
          <a:p>
            <a:pPr>
              <a:lnSpc>
                <a:spcPct val="100000"/>
              </a:lnSpc>
              <a:buClr>
                <a:srgbClr val="58C3EB"/>
              </a:buClr>
            </a:pPr>
            <a:endParaRPr lang="fr-FR" noProof="0" dirty="0"/>
          </a:p>
          <a:p>
            <a:pPr>
              <a:lnSpc>
                <a:spcPct val="100000"/>
              </a:lnSpc>
              <a:buClr>
                <a:srgbClr val="58C3EB"/>
              </a:buClr>
            </a:pPr>
            <a:r>
              <a:rPr lang="fr-FR" b="1" noProof="0" dirty="0"/>
              <a:t>L’influence des interventions sur le VIH chez les adolescents </a:t>
            </a:r>
            <a:r>
              <a:rPr lang="fr-FR" noProof="0" dirty="0"/>
              <a:t>: </a:t>
            </a:r>
          </a:p>
          <a:p>
            <a:pPr lvl="1">
              <a:lnSpc>
                <a:spcPct val="100000"/>
              </a:lnSpc>
              <a:buClr>
                <a:srgbClr val="58C3EB"/>
              </a:buClr>
            </a:pPr>
            <a:r>
              <a:rPr lang="fr-FR" sz="2000" noProof="0" dirty="0"/>
              <a:t>les décès liés au sida ont diminué chez les 10-14 ans, en grande partie grâce à l'impact de la prévention de la transmission mère-enfant (PTME);</a:t>
            </a:r>
            <a:r>
              <a:rPr lang="fr-FR" sz="2000" baseline="30000" noProof="0" dirty="0"/>
              <a:t>1</a:t>
            </a:r>
          </a:p>
          <a:p>
            <a:pPr lvl="1">
              <a:lnSpc>
                <a:spcPct val="100000"/>
              </a:lnSpc>
              <a:buClr>
                <a:srgbClr val="58C3EB"/>
              </a:buClr>
            </a:pPr>
            <a:r>
              <a:rPr lang="fr-FR" sz="2000" noProof="0" dirty="0"/>
              <a:t>dans le monde, la proportion de nouvelles infections à VIH chez les adolescents a chuté au cours de la dernière décennie, mais la plupart des nouvelles infections chez les adolescentes se produisent encore chez les filles.</a:t>
            </a:r>
            <a:r>
              <a:rPr lang="fr-FR" sz="2000" baseline="30000" noProof="0" dirty="0"/>
              <a:t>4</a:t>
            </a:r>
          </a:p>
          <a:p>
            <a:pPr marL="0" indent="0">
              <a:buClr>
                <a:srgbClr val="58C3EB"/>
              </a:buClr>
              <a:buNone/>
            </a:pPr>
            <a:endParaRPr lang="fr-FR" noProof="0" dirty="0"/>
          </a:p>
        </p:txBody>
      </p:sp>
    </p:spTree>
    <p:extLst>
      <p:ext uri="{BB962C8B-B14F-4D97-AF65-F5344CB8AC3E}">
        <p14:creationId xmlns:p14="http://schemas.microsoft.com/office/powerpoint/2010/main" val="436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76679" y="2449621"/>
            <a:ext cx="3584177" cy="1821720"/>
          </a:xfrm>
        </p:spPr>
        <p:txBody>
          <a:bodyPr/>
          <a:lstStyle/>
          <a:p>
            <a:pPr algn="ctr"/>
            <a:r>
              <a:rPr lang="fr-FR" sz="4000" noProof="0" dirty="0"/>
              <a:t>RATIONNEL 2/2</a:t>
            </a:r>
            <a:endParaRPr lang="fr-FR" sz="4000" baseline="30000" noProof="0" dirty="0"/>
          </a:p>
        </p:txBody>
      </p:sp>
      <p:sp>
        <p:nvSpPr>
          <p:cNvPr id="6" name="Content Placeholder 2">
            <a:extLst>
              <a:ext uri="{FF2B5EF4-FFF2-40B4-BE49-F238E27FC236}">
                <a16:creationId xmlns:a16="http://schemas.microsoft.com/office/drawing/2014/main" id="{FEE67F0D-65B3-E646-9E05-5714ECA04698}"/>
              </a:ext>
            </a:extLst>
          </p:cNvPr>
          <p:cNvSpPr>
            <a:spLocks noGrp="1"/>
          </p:cNvSpPr>
          <p:nvPr>
            <p:ph idx="1"/>
          </p:nvPr>
        </p:nvSpPr>
        <p:spPr>
          <a:xfrm>
            <a:off x="3828925" y="860850"/>
            <a:ext cx="7891200" cy="5414219"/>
          </a:xfrm>
        </p:spPr>
        <p:txBody>
          <a:bodyPr>
            <a:normAutofit/>
          </a:bodyPr>
          <a:lstStyle/>
          <a:p>
            <a:pPr>
              <a:lnSpc>
                <a:spcPct val="100000"/>
              </a:lnSpc>
              <a:buClr>
                <a:srgbClr val="58C3EB"/>
              </a:buClr>
            </a:pPr>
            <a:endParaRPr lang="fr-FR" b="1" noProof="0" dirty="0"/>
          </a:p>
          <a:p>
            <a:pPr>
              <a:lnSpc>
                <a:spcPct val="100000"/>
              </a:lnSpc>
              <a:buClr>
                <a:srgbClr val="58C3EB"/>
              </a:buClr>
            </a:pPr>
            <a:r>
              <a:rPr lang="fr-FR" b="1" noProof="0" dirty="0"/>
              <a:t>L'efficacité des services de prévention et de gestion du VIH a été démontrée </a:t>
            </a:r>
            <a:r>
              <a:rPr lang="fr-FR" noProof="0" dirty="0"/>
              <a:t>: des ensembles d'interventions efficaces sont disponibles pour la prévention du VIH chez les adolescents et les jeunes, et pour les populations clés au sein des groupes d'âge. Des ensembles similaires d'interventions efficaces sont disponibles pour le traitement et les soins.</a:t>
            </a:r>
            <a:r>
              <a:rPr lang="fr-FR" baseline="30000" noProof="0" dirty="0"/>
              <a:t>3</a:t>
            </a:r>
          </a:p>
          <a:p>
            <a:pPr>
              <a:lnSpc>
                <a:spcPct val="100000"/>
              </a:lnSpc>
              <a:buClr>
                <a:srgbClr val="58C3EB"/>
              </a:buClr>
            </a:pPr>
            <a:endParaRPr lang="fr-FR" noProof="0" dirty="0"/>
          </a:p>
          <a:p>
            <a:pPr>
              <a:lnSpc>
                <a:spcPct val="100000"/>
              </a:lnSpc>
              <a:buClr>
                <a:srgbClr val="58C3EB"/>
              </a:buClr>
            </a:pPr>
            <a:r>
              <a:rPr lang="fr-FR" b="1" noProof="0" dirty="0"/>
              <a:t>Les stratégies de prévention et leur mise en œuvre, ainsi que l'accès à des services de haute qualité doivent faire l'objet d'une attention particulière </a:t>
            </a:r>
            <a:r>
              <a:rPr lang="fr-FR" noProof="0" dirty="0"/>
              <a:t>: ces interventions efficaces n'atteignent pas les nombreux adolescents qui en ont besoin.</a:t>
            </a:r>
            <a:r>
              <a:rPr lang="fr-FR" baseline="30000" noProof="0" dirty="0"/>
              <a:t>3</a:t>
            </a:r>
            <a:r>
              <a:rPr lang="fr-FR" noProof="0" dirty="0"/>
              <a:t> </a:t>
            </a:r>
          </a:p>
          <a:p>
            <a:pPr marL="0" indent="0">
              <a:buNone/>
            </a:pPr>
            <a:endParaRPr lang="fr-FR" noProof="0" dirty="0"/>
          </a:p>
        </p:txBody>
      </p:sp>
    </p:spTree>
    <p:extLst>
      <p:ext uri="{BB962C8B-B14F-4D97-AF65-F5344CB8AC3E}">
        <p14:creationId xmlns:p14="http://schemas.microsoft.com/office/powerpoint/2010/main" val="3383756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116658" y="2083861"/>
            <a:ext cx="4089600" cy="1821720"/>
          </a:xfrm>
        </p:spPr>
        <p:txBody>
          <a:bodyPr/>
          <a:lstStyle/>
          <a:p>
            <a:pPr algn="ctr"/>
            <a:r>
              <a:rPr lang="fr-FR" sz="3600" noProof="0" dirty="0"/>
              <a:t>OBLIGATIONS EN MATIÈRE DE DROITS DE L'HOMME</a:t>
            </a:r>
          </a:p>
        </p:txBody>
      </p:sp>
      <p:sp>
        <p:nvSpPr>
          <p:cNvPr id="7" name="Content Placeholder 2">
            <a:extLst>
              <a:ext uri="{FF2B5EF4-FFF2-40B4-BE49-F238E27FC236}">
                <a16:creationId xmlns:a16="http://schemas.microsoft.com/office/drawing/2014/main" id="{F4348FFA-7E7D-D643-91BF-A52AB4BE0F1C}"/>
              </a:ext>
            </a:extLst>
          </p:cNvPr>
          <p:cNvSpPr>
            <a:spLocks noGrp="1"/>
          </p:cNvSpPr>
          <p:nvPr>
            <p:ph idx="1"/>
          </p:nvPr>
        </p:nvSpPr>
        <p:spPr>
          <a:xfrm>
            <a:off x="4171824" y="1215181"/>
            <a:ext cx="7674917" cy="5111572"/>
          </a:xfrm>
        </p:spPr>
        <p:txBody>
          <a:bodyPr>
            <a:normAutofit/>
          </a:bodyPr>
          <a:lstStyle/>
          <a:p>
            <a:pPr marL="0" indent="0">
              <a:lnSpc>
                <a:spcPct val="100000"/>
              </a:lnSpc>
              <a:buNone/>
            </a:pPr>
            <a:r>
              <a:rPr lang="fr-FR" b="1" noProof="0" dirty="0"/>
              <a:t>Les États sont tenus de :</a:t>
            </a:r>
          </a:p>
          <a:p>
            <a:pPr>
              <a:lnSpc>
                <a:spcPct val="100000"/>
              </a:lnSpc>
              <a:buClr>
                <a:srgbClr val="58C3EB"/>
              </a:buClr>
              <a:buFont typeface="Wingdings" panose="05000000000000000000" pitchFamily="2" charset="2"/>
              <a:buChar char="ü"/>
            </a:pPr>
            <a:r>
              <a:rPr lang="fr-FR" noProof="0" dirty="0"/>
              <a:t>veiller à ce que les adolescents aient accès à des services confidentiels de conseil et de dépistage du VIH, ainsi qu'à des programmes de prévention et de traitement du VIH fondés sur des données probantes;</a:t>
            </a:r>
          </a:p>
          <a:p>
            <a:pPr>
              <a:lnSpc>
                <a:spcPct val="100000"/>
              </a:lnSpc>
              <a:buClr>
                <a:srgbClr val="58C3EB"/>
              </a:buClr>
              <a:buFont typeface="Wingdings" panose="05000000000000000000" pitchFamily="2" charset="2"/>
              <a:buChar char="ü"/>
            </a:pPr>
            <a:r>
              <a:rPr lang="fr-FR" noProof="0" dirty="0"/>
              <a:t>veiller à ce que le droit à la santé ne soit pas compromis par la discrimination, notamment en raison de leur statut VIH;</a:t>
            </a:r>
          </a:p>
          <a:p>
            <a:pPr>
              <a:lnSpc>
                <a:spcPct val="100000"/>
              </a:lnSpc>
              <a:buClr>
                <a:srgbClr val="58C3EB"/>
              </a:buClr>
              <a:buFont typeface="Wingdings" panose="05000000000000000000" pitchFamily="2" charset="2"/>
              <a:buChar char="ü"/>
            </a:pPr>
            <a:r>
              <a:rPr lang="fr-FR" noProof="0" dirty="0"/>
              <a:t>supprimer les obstacles à l'accès, tels que les exigences de consentement des tiers.</a:t>
            </a:r>
            <a:endParaRPr lang="fr-FR" sz="2400" noProof="0" dirty="0"/>
          </a:p>
        </p:txBody>
      </p:sp>
    </p:spTree>
    <p:extLst>
      <p:ext uri="{BB962C8B-B14F-4D97-AF65-F5344CB8AC3E}">
        <p14:creationId xmlns:p14="http://schemas.microsoft.com/office/powerpoint/2010/main" val="1992467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88108" y="2460057"/>
            <a:ext cx="3632400" cy="1393200"/>
          </a:xfrm>
        </p:spPr>
        <p:txBody>
          <a:bodyPr/>
          <a:lstStyle/>
          <a:p>
            <a:pPr algn="ctr"/>
            <a:r>
              <a:rPr lang="fr-FR" sz="2400" noProof="0" dirty="0"/>
              <a:t>CONSIDÉRATIONS D’ORDRE PROGRAMMATIQUE 5</a:t>
            </a:r>
          </a:p>
        </p:txBody>
      </p:sp>
      <p:sp>
        <p:nvSpPr>
          <p:cNvPr id="6" name="Content Placeholder 2">
            <a:extLst>
              <a:ext uri="{FF2B5EF4-FFF2-40B4-BE49-F238E27FC236}">
                <a16:creationId xmlns:a16="http://schemas.microsoft.com/office/drawing/2014/main" id="{F638F5AB-918F-6D48-B2FA-FA258EBE69EA}"/>
              </a:ext>
            </a:extLst>
          </p:cNvPr>
          <p:cNvSpPr>
            <a:spLocks noGrp="1"/>
          </p:cNvSpPr>
          <p:nvPr>
            <p:ph idx="1"/>
          </p:nvPr>
        </p:nvSpPr>
        <p:spPr>
          <a:xfrm>
            <a:off x="3714625" y="792270"/>
            <a:ext cx="8042400" cy="5539949"/>
          </a:xfrm>
        </p:spPr>
        <p:txBody>
          <a:bodyPr>
            <a:normAutofit lnSpcReduction="10000"/>
          </a:bodyPr>
          <a:lstStyle/>
          <a:p>
            <a:pPr>
              <a:buClr>
                <a:srgbClr val="58C3EB"/>
              </a:buClr>
            </a:pPr>
            <a:r>
              <a:rPr lang="fr-FR" noProof="0" dirty="0"/>
              <a:t>De nombreux adolescents ne savent pas comment prévenir le VIH ni où accéder aux services de prévention.</a:t>
            </a:r>
          </a:p>
          <a:p>
            <a:pPr>
              <a:buClr>
                <a:srgbClr val="58C3EB"/>
              </a:buClr>
            </a:pPr>
            <a:r>
              <a:rPr lang="fr-FR" noProof="0" dirty="0"/>
              <a:t>De nombreux adolescents, en particulier ceux des populations clés, ne connaissent pas leur statut VIH.</a:t>
            </a:r>
          </a:p>
          <a:p>
            <a:pPr>
              <a:buClr>
                <a:srgbClr val="58C3EB"/>
              </a:buClr>
            </a:pPr>
            <a:r>
              <a:rPr lang="fr-FR" noProof="0" dirty="0"/>
              <a:t>Les adolescents ont des difficultés à atteindre et à obtenir des services de prévention et de soins du VIH.</a:t>
            </a:r>
          </a:p>
          <a:p>
            <a:pPr>
              <a:buClr>
                <a:srgbClr val="58C3EB"/>
              </a:buClr>
            </a:pPr>
            <a:r>
              <a:rPr lang="fr-FR" noProof="0" dirty="0"/>
              <a:t>Les services de prévention et de soins du VIH ne sont souvent pas adaptés aux adolescents.</a:t>
            </a:r>
          </a:p>
          <a:p>
            <a:pPr marL="742950" lvl="1" indent="-400050">
              <a:lnSpc>
                <a:spcPct val="100000"/>
              </a:lnSpc>
              <a:buClr>
                <a:srgbClr val="58C3EB"/>
              </a:buClr>
              <a:buFont typeface="+mj-lt"/>
              <a:buAutoNum type="romanLcPeriod"/>
            </a:pPr>
            <a:r>
              <a:rPr lang="fr-FR" noProof="0" dirty="0"/>
              <a:t>Le diagnostic, le conseil post-test, recevoir des informations sur l'exposition potentielle au VIH peut être plus difficile pour les adolescents. </a:t>
            </a:r>
          </a:p>
          <a:p>
            <a:pPr marL="742950" lvl="1" indent="-400050">
              <a:lnSpc>
                <a:spcPct val="100000"/>
              </a:lnSpc>
              <a:buClr>
                <a:srgbClr val="58C3EB"/>
              </a:buClr>
              <a:buFont typeface="+mj-lt"/>
              <a:buAutoNum type="romanLcPeriod"/>
            </a:pPr>
            <a:r>
              <a:rPr lang="fr-FR" noProof="0" dirty="0"/>
              <a:t>Le traitement, les visites fréquentes dans les cliniques, le temps passé à attendre les services et le fait de devoir manquer l'école découragent l'engagement dans les soins.</a:t>
            </a:r>
          </a:p>
          <a:p>
            <a:pPr marL="742950" lvl="1" indent="-400050">
              <a:lnSpc>
                <a:spcPct val="100000"/>
              </a:lnSpc>
              <a:buClr>
                <a:srgbClr val="58C3EB"/>
              </a:buClr>
              <a:buFont typeface="+mj-lt"/>
              <a:buAutoNum type="romanLcPeriod"/>
            </a:pPr>
            <a:r>
              <a:rPr lang="fr-FR" noProof="0" dirty="0"/>
              <a:t>La divulgation, perte potentielle de soutien social ou économique ou la perte d'un partenaire peut être particulièrement difficile pour les adolescents, notamment si le partenaire est plus âgé ou a plus de pouvoir dans la relation.  </a:t>
            </a:r>
          </a:p>
        </p:txBody>
      </p:sp>
    </p:spTree>
    <p:extLst>
      <p:ext uri="{BB962C8B-B14F-4D97-AF65-F5344CB8AC3E}">
        <p14:creationId xmlns:p14="http://schemas.microsoft.com/office/powerpoint/2010/main" val="1811948432"/>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5325</Words>
  <Application>Microsoft Office PowerPoint</Application>
  <PresentationFormat>Widescreen</PresentationFormat>
  <Paragraphs>261</Paragraphs>
  <Slides>34</Slides>
  <Notes>29</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34</vt:i4>
      </vt:variant>
    </vt:vector>
  </HeadingPairs>
  <TitlesOfParts>
    <vt:vector size="42" baseType="lpstr">
      <vt:lpstr>Arial</vt:lpstr>
      <vt:lpstr>Arial Black</vt:lpstr>
      <vt:lpstr>Calibri</vt:lpstr>
      <vt:lpstr>Wingdings</vt:lpstr>
      <vt:lpstr>3_Office Theme</vt:lpstr>
      <vt:lpstr>5_Office Theme</vt:lpstr>
      <vt:lpstr>4_Office Theme</vt:lpstr>
      <vt:lpstr>2_Office Theme</vt:lpstr>
      <vt:lpstr>VIRUS DE L'IMMUNODÉFICIENCE HUMAINE (VIH)  PRÉVENTION ET SOINS</vt:lpstr>
      <vt:lpstr>Objectifs du module</vt:lpstr>
      <vt:lpstr>Plan du module</vt:lpstr>
      <vt:lpstr>À L’ÉCHELLE MONDIALE</vt:lpstr>
      <vt:lpstr>DÉFINITION </vt:lpstr>
      <vt:lpstr>RATIONNEL 1/2</vt:lpstr>
      <vt:lpstr>RATIONNEL 2/2</vt:lpstr>
      <vt:lpstr>OBLIGATIONS EN MATIÈRE DE DROITS DE L'HOMME</vt:lpstr>
      <vt:lpstr>CONSIDÉRATIONS D’ORDRE PROGRAMMATIQUE 5</vt:lpstr>
      <vt:lpstr>LIGNES DIRECTRICES DE L’OMS   1/2</vt:lpstr>
      <vt:lpstr>LIGNES DIRECTRICES DE L’OMS   2/2</vt:lpstr>
      <vt:lpstr>PUBLICATIONS COMPLÉMENTAIRES AUX GUIDES DE L'OMS </vt:lpstr>
      <vt:lpstr>PowerPoint Presentation</vt:lpstr>
      <vt:lpstr>PERSPECTIVE RÉGIONALE</vt:lpstr>
      <vt:lpstr>Faits marquants sur le VIH dans la région 6</vt:lpstr>
      <vt:lpstr>DONNÉES RÉGIONALES ET SOUS-RÉGIONALES 1/2</vt:lpstr>
      <vt:lpstr>DONNÉES RÉGIONALES ET SOUS-RÉGIONALES 2/2</vt:lpstr>
      <vt:lpstr>DONNÉES NATIONALES SUR LA PRÉVENTION ET LES SOINS DU VIH  1/2</vt:lpstr>
      <vt:lpstr>DONNÉES NATIONALES SUR LA PRÉVENTION  ET LES SOINS DU VIH  2/2</vt:lpstr>
      <vt:lpstr>Faits marquants sur le VIH dans la région 1/2</vt:lpstr>
      <vt:lpstr>Faits marquants sur le VIH dans la région 2/2</vt:lpstr>
      <vt:lpstr>Défis régionaux 1/2 9</vt:lpstr>
      <vt:lpstr>Défis régionaux 2/2</vt:lpstr>
      <vt:lpstr>INITIATIVE RÉGIONALE 1 Réseau Enfant et VIH en Afrique (EVA) 1/2 12</vt:lpstr>
      <vt:lpstr>INITIATIVE RÉGIONALE 1 Réseau Enfant et VIH en Afrique (EVA) 2/2 12</vt:lpstr>
      <vt:lpstr>INITIATIVE RÉGIONALE 2 PLAN DE RATTRAPAGE DE L’AFRIQUE DE L’OUEST ET DU CENTRE ACCÉLÉRER LE TRAITEMENT DU VIH D’ICI À 2018 13</vt:lpstr>
      <vt:lpstr>OPPORTUNITÉS RÉGIONALES 14</vt:lpstr>
      <vt:lpstr>MESSAGES CLÉS</vt:lpstr>
      <vt:lpstr>RÉFÉRENCES</vt:lpstr>
      <vt:lpstr>Références</vt:lpstr>
      <vt:lpstr>Références</vt:lpstr>
      <vt:lpstr>Références</vt:lpstr>
      <vt:lpstr>Lecture complémentaire</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Virus de l'immunodéficience humaine (VIH) : prévention et soins - Venkatraman Chandra-Mouli, Wole Ameyan, Ousmane Sylla</dc:title>
  <dc:creator>Venkatraman Chandra-Mouli, Wole Ameyan, Ousmane Sylla</dc:creator>
  <cp:lastModifiedBy>Aldo Campana</cp:lastModifiedBy>
  <cp:revision>144</cp:revision>
  <dcterms:created xsi:type="dcterms:W3CDTF">2021-11-27T17:57:02Z</dcterms:created>
  <dcterms:modified xsi:type="dcterms:W3CDTF">2023-06-26T08:06:39Z</dcterms:modified>
</cp:coreProperties>
</file>