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 id="2147483724" r:id="rId2"/>
    <p:sldMasterId id="2147483718" r:id="rId3"/>
    <p:sldMasterId id="2147483694" r:id="rId4"/>
  </p:sldMasterIdLst>
  <p:notesMasterIdLst>
    <p:notesMasterId r:id="rId41"/>
  </p:notesMasterIdLst>
  <p:handoutMasterIdLst>
    <p:handoutMasterId r:id="rId42"/>
  </p:handoutMasterIdLst>
  <p:sldIdLst>
    <p:sldId id="710" r:id="rId5"/>
    <p:sldId id="693" r:id="rId6"/>
    <p:sldId id="694" r:id="rId7"/>
    <p:sldId id="268" r:id="rId8"/>
    <p:sldId id="695" r:id="rId9"/>
    <p:sldId id="696" r:id="rId10"/>
    <p:sldId id="697" r:id="rId11"/>
    <p:sldId id="698" r:id="rId12"/>
    <p:sldId id="699" r:id="rId13"/>
    <p:sldId id="700" r:id="rId14"/>
    <p:sldId id="701" r:id="rId15"/>
    <p:sldId id="294" r:id="rId16"/>
    <p:sldId id="298" r:id="rId17"/>
    <p:sldId id="338" r:id="rId18"/>
    <p:sldId id="376" r:id="rId19"/>
    <p:sldId id="371" r:id="rId20"/>
    <p:sldId id="702" r:id="rId21"/>
    <p:sldId id="703" r:id="rId22"/>
    <p:sldId id="691" r:id="rId23"/>
    <p:sldId id="306" r:id="rId24"/>
    <p:sldId id="711" r:id="rId25"/>
    <p:sldId id="704" r:id="rId26"/>
    <p:sldId id="343" r:id="rId27"/>
    <p:sldId id="705" r:id="rId28"/>
    <p:sldId id="706" r:id="rId29"/>
    <p:sldId id="333" r:id="rId30"/>
    <p:sldId id="692" r:id="rId31"/>
    <p:sldId id="707" r:id="rId32"/>
    <p:sldId id="708" r:id="rId33"/>
    <p:sldId id="709" r:id="rId34"/>
    <p:sldId id="280" r:id="rId35"/>
    <p:sldId id="339" r:id="rId36"/>
    <p:sldId id="281" r:id="rId37"/>
    <p:sldId id="340" r:id="rId38"/>
    <p:sldId id="341" r:id="rId39"/>
    <p:sldId id="31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nette Hounkanrin" initials="GH" lastIdx="1" clrIdx="0">
    <p:extLst>
      <p:ext uri="{19B8F6BF-5375-455C-9EA6-DF929625EA0E}">
        <p15:presenceInfo xmlns:p15="http://schemas.microsoft.com/office/powerpoint/2012/main" userId="S::ghounkanrin@e2aproject.org::9b48b288-8afb-4105-a78d-4b4f280d5863" providerId="AD"/>
      </p:ext>
    </p:extLst>
  </p:cmAuthor>
  <p:cmAuthor id="2" name="bassarag1@gmail.com" initials="b" lastIdx="6" clrIdx="1">
    <p:extLst>
      <p:ext uri="{19B8F6BF-5375-455C-9EA6-DF929625EA0E}">
        <p15:presenceInfo xmlns:p15="http://schemas.microsoft.com/office/powerpoint/2012/main" userId="e685dbc336d63e2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C3EB"/>
    <a:srgbClr val="E62D74"/>
    <a:srgbClr val="FFFFFF"/>
    <a:srgbClr val="E62D5B"/>
    <a:srgbClr val="08149A"/>
    <a:srgbClr val="009C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70" autoAdjust="0"/>
    <p:restoredTop sz="78229" autoAdjust="0"/>
  </p:normalViewPr>
  <p:slideViewPr>
    <p:cSldViewPr snapToGrid="0" snapToObjects="1">
      <p:cViewPr varScale="1">
        <p:scale>
          <a:sx n="95" d="100"/>
          <a:sy n="95" d="100"/>
        </p:scale>
        <p:origin x="948"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34890"/>
    </p:cViewPr>
  </p:sorterViewPr>
  <p:notesViewPr>
    <p:cSldViewPr snapToGrid="0" snapToObjects="1">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0AEE1E-CDBC-7B44-96AB-26CB8306A3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46F8399-6732-A14A-9B0E-8B41CFAA40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369472-1EFB-0643-B7E2-8FC918FAF5D0}" type="datetimeFigureOut">
              <a:rPr lang="en-US" smtClean="0"/>
              <a:t>6/26/2023</a:t>
            </a:fld>
            <a:endParaRPr lang="en-US"/>
          </a:p>
        </p:txBody>
      </p:sp>
      <p:sp>
        <p:nvSpPr>
          <p:cNvPr id="4" name="Footer Placeholder 3">
            <a:extLst>
              <a:ext uri="{FF2B5EF4-FFF2-40B4-BE49-F238E27FC236}">
                <a16:creationId xmlns:a16="http://schemas.microsoft.com/office/drawing/2014/main" id="{D3F73660-14FE-F448-8DEA-68B23FABFE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01EF15C-0DEB-084B-A802-1ECBE90EDBA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C8B1F7-7C69-884E-8787-89B3B15DFCE5}" type="slidenum">
              <a:rPr lang="en-US" smtClean="0"/>
              <a:t>‹#›</a:t>
            </a:fld>
            <a:endParaRPr lang="en-US"/>
          </a:p>
        </p:txBody>
      </p:sp>
    </p:spTree>
    <p:extLst>
      <p:ext uri="{BB962C8B-B14F-4D97-AF65-F5344CB8AC3E}">
        <p14:creationId xmlns:p14="http://schemas.microsoft.com/office/powerpoint/2010/main" val="1936499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766BEB-6A14-E640-9CDE-72784EC9A459}" type="datetimeFigureOut">
              <a:rPr lang="fr-FR" smtClean="0"/>
              <a:t>26/06/2023</a:t>
            </a:fld>
            <a:endParaRPr lang="fr-FR"/>
          </a:p>
        </p:txBody>
      </p:sp>
      <p:sp>
        <p:nvSpPr>
          <p:cNvPr id="4" name="Espace réservé de l'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B97BA-727B-BD4E-A137-2D72EC1C64DE}" type="slidenum">
              <a:rPr lang="fr-FR" smtClean="0"/>
              <a:t>‹#›</a:t>
            </a:fld>
            <a:endParaRPr lang="fr-FR"/>
          </a:p>
        </p:txBody>
      </p:sp>
    </p:spTree>
    <p:extLst>
      <p:ext uri="{BB962C8B-B14F-4D97-AF65-F5344CB8AC3E}">
        <p14:creationId xmlns:p14="http://schemas.microsoft.com/office/powerpoint/2010/main" val="2419600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apps.who.int/iris/bitstream/handle/10665/332890/WHO-RHR-18.19-fre.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pps.who.int/iris/bitstream/handle/10665/332890/WHO-RHR-18.19-fre.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Je m'appelle Chandra </a:t>
            </a:r>
            <a:r>
              <a:rPr lang="fr-FR" dirty="0" err="1"/>
              <a:t>Mouli</a:t>
            </a:r>
            <a:r>
              <a:rPr lang="fr-FR" dirty="0"/>
              <a:t>. Je dirige les travaux sur la santé et les droits sexuels et génésiques des adolescents au sein du département de la santé sexuelle et génésique et de la recherche de l'Organisation mondiale de la santé.</a:t>
            </a:r>
          </a:p>
          <a:p>
            <a:r>
              <a:rPr lang="fr-FR" dirty="0"/>
              <a:t>J'ai le plaisir de vous présenter un bref aperçu sur la prévention et la réponse à la violence à l'égard des filles et des jeunes femmes.</a:t>
            </a:r>
            <a:endParaRPr lang="en-US" dirty="0"/>
          </a:p>
        </p:txBody>
      </p:sp>
      <p:sp>
        <p:nvSpPr>
          <p:cNvPr id="4" name="Slide Number Placeholder 3"/>
          <p:cNvSpPr>
            <a:spLocks noGrp="1"/>
          </p:cNvSpPr>
          <p:nvPr>
            <p:ph type="sldNum" sz="quarter" idx="5"/>
          </p:nvPr>
        </p:nvSpPr>
        <p:spPr/>
        <p:txBody>
          <a:bodyPr/>
          <a:lstStyle/>
          <a:p>
            <a:fld id="{652B97BA-727B-BD4E-A137-2D72EC1C64DE}" type="slidenum">
              <a:rPr lang="fr-FR" smtClean="0"/>
              <a:t>1</a:t>
            </a:fld>
            <a:endParaRPr lang="fr-FR"/>
          </a:p>
        </p:txBody>
      </p:sp>
    </p:spTree>
    <p:extLst>
      <p:ext uri="{BB962C8B-B14F-4D97-AF65-F5344CB8AC3E}">
        <p14:creationId xmlns:p14="http://schemas.microsoft.com/office/powerpoint/2010/main" val="3848382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Cette diapositive rappelle les obligations des états pour mettre fin à la violence fondée sur le genre à l'encontre des filles et des jeunes femmes. </a:t>
            </a:r>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10</a:t>
            </a:fld>
            <a:endParaRPr lang="fr-FR"/>
          </a:p>
        </p:txBody>
      </p:sp>
    </p:spTree>
    <p:extLst>
      <p:ext uri="{BB962C8B-B14F-4D97-AF65-F5344CB8AC3E}">
        <p14:creationId xmlns:p14="http://schemas.microsoft.com/office/powerpoint/2010/main" val="2586644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Ici nous avons les défis en termes de lutte contre les violences faites aux femmes et aux filles. Ces défis sont d’ordre de financement soutenu des programmes, de formation des prestataires de services mais aussi de la connaissance des adolescent(es) victimes pour chercher les services dont ils ou elles ont besoins.</a:t>
            </a:r>
            <a:endParaRPr lang="en-US" dirty="0"/>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11</a:t>
            </a:fld>
            <a:endParaRPr lang="fr-FR"/>
          </a:p>
        </p:txBody>
      </p:sp>
    </p:spTree>
    <p:extLst>
      <p:ext uri="{BB962C8B-B14F-4D97-AF65-F5344CB8AC3E}">
        <p14:creationId xmlns:p14="http://schemas.microsoft.com/office/powerpoint/2010/main" val="810066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Juste un rappelle des multiples directives élaborées par l’OMS pour adresser la question de la violence contre les adolescents.</a:t>
            </a:r>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12</a:t>
            </a:fld>
            <a:endParaRPr lang="fr-FR"/>
          </a:p>
        </p:txBody>
      </p:sp>
    </p:spTree>
    <p:extLst>
      <p:ext uri="{BB962C8B-B14F-4D97-AF65-F5344CB8AC3E}">
        <p14:creationId xmlns:p14="http://schemas.microsoft.com/office/powerpoint/2010/main" val="2213288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gsw-FR" noProof="0" dirty="0"/>
              <a:t>Cette diapositive nous enseigne qu’au dela des lignes directrices de l’OMS, il existe d’autres documents très importants qui traitent la violence contre les femmes et les filles.</a:t>
            </a:r>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13</a:t>
            </a:fld>
            <a:endParaRPr lang="fr-FR"/>
          </a:p>
        </p:txBody>
      </p:sp>
    </p:spTree>
    <p:extLst>
      <p:ext uri="{BB962C8B-B14F-4D97-AF65-F5344CB8AC3E}">
        <p14:creationId xmlns:p14="http://schemas.microsoft.com/office/powerpoint/2010/main" val="2980637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Cette diapositive contient une autre série de documents utiles.</a:t>
            </a:r>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14</a:t>
            </a:fld>
            <a:endParaRPr lang="fr-FR"/>
          </a:p>
        </p:txBody>
      </p:sp>
    </p:spTree>
    <p:extLst>
      <p:ext uri="{BB962C8B-B14F-4D97-AF65-F5344CB8AC3E}">
        <p14:creationId xmlns:p14="http://schemas.microsoft.com/office/powerpoint/2010/main" val="3341726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L'OMS a mis au point une approche fondée sur des données probantes pour prévenir la violence à l'égard des femmes et des filles.</a:t>
            </a:r>
          </a:p>
          <a:p>
            <a:endParaRPr lang="fr-FR" dirty="0"/>
          </a:p>
          <a:p>
            <a:r>
              <a:rPr lang="fr-CH"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RESPECTEZ les femmes : Prévenir la violence faite aux femmes. Genève : Organisation mondiale de la Santé ; 2019 (WHO/RHR/18.19). Licence : CC BY-MC-SA 3.0 IGO.</a:t>
            </a:r>
            <a:br>
              <a:rPr lang="fr-CH" sz="1800" dirty="0">
                <a:effectLst/>
                <a:latin typeface="Calibri" panose="020F0502020204030204" pitchFamily="34" charset="0"/>
                <a:ea typeface="Calibri" panose="020F0502020204030204" pitchFamily="34" charset="0"/>
                <a:cs typeface="Arial" panose="020B0604020202020204" pitchFamily="34" charset="0"/>
              </a:rPr>
            </a:br>
            <a:r>
              <a:rPr lang="en-GB"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https://apps.who.int/iris/bitstream/handle/10665/332890/WHO-RHR-18.19-fre.pdf</a:t>
            </a:r>
            <a:endParaRPr lang="en-US"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6173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Cette approche est basée sur des preuves solides.</a:t>
            </a:r>
          </a:p>
          <a:p>
            <a:endParaRPr lang="fr-FR" dirty="0"/>
          </a:p>
          <a:p>
            <a:r>
              <a:rPr lang="fr-CH"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RESPECTEZ les femmes : Prévenir la violence faite aux femmes. Genève : Organisation mondiale de la Santé ; 2019 (WHO/RHR/18.19). Licence : CC BY-MC-SA 3.0 IGO.</a:t>
            </a:r>
            <a:br>
              <a:rPr lang="fr-CH" sz="1800" dirty="0">
                <a:effectLst/>
                <a:latin typeface="Calibri" panose="020F0502020204030204" pitchFamily="34" charset="0"/>
                <a:ea typeface="Calibri" panose="020F0502020204030204" pitchFamily="34" charset="0"/>
                <a:cs typeface="Arial" panose="020B0604020202020204" pitchFamily="34" charset="0"/>
              </a:rPr>
            </a:br>
            <a:r>
              <a:rPr lang="en-GB"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https://apps.who.int/iris/bitstream/handle/10665/332890/WHO-RHR-18.19-fre.pdf</a:t>
            </a:r>
            <a:r>
              <a:rPr lang="fr-FR" dirty="0"/>
              <a:t> </a:t>
            </a:r>
            <a:endParaRPr lang="en-US"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1751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aseline="0" dirty="0"/>
              <a:t>Pour guider la réponse des systèmes de santé, l'OMS a élaboré des lignes directrices pour répondre à la violence conjugale et à la violence sexuelle et répondre aux abus sexuels sur les enfants et les adolescents.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aseline="0" dirty="0"/>
              <a:t>Pour aider à mettre en œuvre ces directives, il a été également développé des outils plus pratiques - des outils de travail qui fournissent aux prestataires de soins de santé des conseils plus pratiques - un manuel clinique et également pour les responsables de la santé sur la façon de renforcer les systèmes de santé pour répondre à la violence.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aseline="0" dirty="0"/>
              <a:t>Ces outils pratiques sont utiles pour renforcer les capacités des prestataires de soins de santé de première ligne et des gestionnaires de la santé sur la manière de fournir des soins de qualité et de concevoir, planifier, gérer et surveiller les services.</a:t>
            </a:r>
            <a:endParaRPr lang="en-GB" sz="120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AACDD6-F47E-4FDD-AE12-C999F3C25DA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5708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 </a:t>
            </a:r>
            <a:r>
              <a:rPr lang="fr-FR" b="1" dirty="0"/>
              <a:t>soutien de la première ligne est plus que important</a:t>
            </a:r>
            <a:r>
              <a:rPr lang="fr-FR" dirty="0"/>
              <a:t>, car mieux appliquer, il permet de contenir le problème avant que cela ne soit compliqué, sa mise en œuvre est résumée par le mot « LIVES » et comment les fournir.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https://www.who.int/images/default-source/wpro/infographics/gender-based-violence/16-days-campaign-06.jpg?sfvrsn=2657b00c_3</a:t>
            </a:r>
            <a:r>
              <a:rPr lang="fr-FR"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2D55F8-74B9-B944-BD48-CDD90851A09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801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PlaceHolder 1"/>
          <p:cNvSpPr>
            <a:spLocks noGrp="1" noRot="1" noChangeAspect="1"/>
          </p:cNvSpPr>
          <p:nvPr>
            <p:ph type="sldImg"/>
          </p:nvPr>
        </p:nvSpPr>
        <p:spPr>
          <a:xfrm>
            <a:off x="342900" y="696913"/>
            <a:ext cx="6196013" cy="3486150"/>
          </a:xfrm>
          <a:prstGeom prst="rect">
            <a:avLst/>
          </a:prstGeom>
        </p:spPr>
      </p:sp>
      <p:sp>
        <p:nvSpPr>
          <p:cNvPr id="291" name="PlaceHolder 2"/>
          <p:cNvSpPr>
            <a:spLocks noGrp="1"/>
          </p:cNvSpPr>
          <p:nvPr>
            <p:ph type="body"/>
          </p:nvPr>
        </p:nvSpPr>
        <p:spPr>
          <a:xfrm>
            <a:off x="688181" y="4415790"/>
            <a:ext cx="5505089" cy="4183014"/>
          </a:xfrm>
          <a:prstGeom prst="rect">
            <a:avLst/>
          </a:prstGeom>
        </p:spPr>
        <p:txBody>
          <a:bodyPr/>
          <a:lstStyle/>
          <a:p>
            <a:r>
              <a:rPr lang="fr-FR" sz="2000" spc="-1" dirty="0">
                <a:latin typeface="Arial"/>
              </a:rPr>
              <a:t>Cette slide couvre les deux éléments restants du support de la  première ligne LIVES - Améliorer la sécurité et fournir un support. (OMS)</a:t>
            </a:r>
          </a:p>
          <a:p>
            <a:endParaRPr lang="fr-FR" sz="2000" spc="-1" dirty="0">
              <a:latin typeface="Arial"/>
            </a:endParaRPr>
          </a:p>
        </p:txBody>
      </p:sp>
      <p:sp>
        <p:nvSpPr>
          <p:cNvPr id="292" name="TextShape 3"/>
          <p:cNvSpPr txBox="1"/>
          <p:nvPr/>
        </p:nvSpPr>
        <p:spPr>
          <a:xfrm>
            <a:off x="3898249" y="8830116"/>
            <a:ext cx="2981758" cy="464454"/>
          </a:xfrm>
          <a:prstGeom prst="rect">
            <a:avLst/>
          </a:prstGeom>
          <a:noFill/>
          <a:ln>
            <a:noFill/>
          </a:ln>
        </p:spPr>
        <p:txBody>
          <a:bodyPr lIns="92446" tIns="46223" rIns="92446" bIns="46223" anchor="b"/>
          <a:lstStyle/>
          <a:p>
            <a:pPr marL="0" marR="0" lvl="0" indent="0" algn="r" defTabSz="914400" rtl="0" eaLnBrk="1" fontAlgn="auto" latinLnBrk="0" hangingPunct="1">
              <a:lnSpc>
                <a:spcPct val="100000"/>
              </a:lnSpc>
              <a:spcBef>
                <a:spcPts val="0"/>
              </a:spcBef>
              <a:spcAft>
                <a:spcPts val="0"/>
              </a:spcAft>
              <a:buClrTx/>
              <a:buSzTx/>
              <a:buFontTx/>
              <a:buNone/>
              <a:tabLst/>
              <a:defRPr/>
            </a:pPr>
            <a:fld id="{0F1F87E2-5675-428D-8E69-6D8607C69D56}" type="slidenum">
              <a:rPr kumimoji="0" lang="en-GB" sz="1200" b="0" i="0" u="none" strike="noStrike" kern="1200" cap="none" spc="-1"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1"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3808950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Cette diapositive met en lumière ce qui est attendu en termes de renforcement de capacités c’est-à-dire de ce que chaque auditeur doit être capable à la fin du module. </a:t>
            </a:r>
          </a:p>
          <a:p>
            <a:endParaRPr lang="fr-FR" dirty="0"/>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2</a:t>
            </a:fld>
            <a:endParaRPr lang="fr-FR"/>
          </a:p>
        </p:txBody>
      </p:sp>
    </p:spTree>
    <p:extLst>
      <p:ext uri="{BB962C8B-B14F-4D97-AF65-F5344CB8AC3E}">
        <p14:creationId xmlns:p14="http://schemas.microsoft.com/office/powerpoint/2010/main" val="34678531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endParaRPr lang="fr-CA" sz="1200" kern="1200" dirty="0">
              <a:solidFill>
                <a:schemeClr val="tx1"/>
              </a:solidFill>
              <a:effectLst/>
              <a:latin typeface="+mn-lt"/>
              <a:ea typeface="+mn-ea"/>
              <a:cs typeface="+mn-cs"/>
            </a:endParaRPr>
          </a:p>
          <a:p>
            <a:pPr marL="0" indent="0">
              <a:buNone/>
            </a:pPr>
            <a:r>
              <a:rPr lang="fr-FR" sz="1200" kern="1200" dirty="0">
                <a:solidFill>
                  <a:schemeClr val="tx1"/>
                </a:solidFill>
                <a:effectLst/>
                <a:latin typeface="+mn-lt"/>
                <a:ea typeface="+mn-ea"/>
                <a:cs typeface="+mn-cs"/>
              </a:rPr>
              <a:t>Dans les situations d'urgence sanitaire ou environnementale, et en particulier en période de conflit, la probabilité de violence à l'encontre des femmes et des filles, ainsi que des garçons, est plus élevée. Il est important de garder cela à l'esprit et de mettre en place des stratégies.</a:t>
            </a:r>
            <a:endParaRPr lang="fr-CA"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20</a:t>
            </a:fld>
            <a:endParaRPr lang="fr-FR"/>
          </a:p>
        </p:txBody>
      </p:sp>
    </p:spTree>
    <p:extLst>
      <p:ext uri="{BB962C8B-B14F-4D97-AF65-F5344CB8AC3E}">
        <p14:creationId xmlns:p14="http://schemas.microsoft.com/office/powerpoint/2010/main" val="8234397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La discussion sur la préparation aux situations d'urgence se poursuit dans cette diapositive.</a:t>
            </a:r>
            <a:endParaRPr lang="fr-CA"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21</a:t>
            </a:fld>
            <a:endParaRPr lang="fr-FR"/>
          </a:p>
        </p:txBody>
      </p:sp>
    </p:spTree>
    <p:extLst>
      <p:ext uri="{BB962C8B-B14F-4D97-AF65-F5344CB8AC3E}">
        <p14:creationId xmlns:p14="http://schemas.microsoft.com/office/powerpoint/2010/main" val="32724185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2B97BA-727B-BD4E-A137-2D72EC1C64DE}" type="slidenum">
              <a:rPr lang="fr-FR" smtClean="0"/>
              <a:t>22</a:t>
            </a:fld>
            <a:endParaRPr lang="fr-FR"/>
          </a:p>
        </p:txBody>
      </p:sp>
    </p:spTree>
    <p:extLst>
      <p:ext uri="{BB962C8B-B14F-4D97-AF65-F5344CB8AC3E}">
        <p14:creationId xmlns:p14="http://schemas.microsoft.com/office/powerpoint/2010/main" val="26527751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Cette diapositive donne l’ampleur de la violence  a l’égard des adolescentes en Afrique de l’Ouest et du Centre. Cette violence peut revêtir plusieurs formes.</a:t>
            </a:r>
          </a:p>
          <a:p>
            <a:endParaRPr lang="fr-FR" dirty="0"/>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23</a:t>
            </a:fld>
            <a:endParaRPr lang="fr-FR"/>
          </a:p>
        </p:txBody>
      </p:sp>
    </p:spTree>
    <p:extLst>
      <p:ext uri="{BB962C8B-B14F-4D97-AF65-F5344CB8AC3E}">
        <p14:creationId xmlns:p14="http://schemas.microsoft.com/office/powerpoint/2010/main" val="17276602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Cette diapositive donne encore l’ampleur de la violence chez les adolescentes en Afrique de l’Ouest et du Centre. Cette violence peut avoir plusieurs formes. Considérant que cette violence devait être a une tolérance zéro, avoir des % si énorme est écœurant et nous interpelle tous et toutes.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24</a:t>
            </a:fld>
            <a:endParaRPr lang="fr-FR"/>
          </a:p>
        </p:txBody>
      </p:sp>
    </p:spTree>
    <p:extLst>
      <p:ext uri="{BB962C8B-B14F-4D97-AF65-F5344CB8AC3E}">
        <p14:creationId xmlns:p14="http://schemas.microsoft.com/office/powerpoint/2010/main" val="1242846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spcBef>
                <a:spcPts val="0"/>
              </a:spcBef>
              <a:spcAft>
                <a:spcPts val="1800"/>
              </a:spcAft>
            </a:pPr>
            <a:r>
              <a:rPr lang="fr-FR" dirty="0"/>
              <a:t>Les statistiques sur l’ampleur des différentes formes de violence sont souvent difficile à obtenir, surtout en période de crise.</a:t>
            </a:r>
          </a:p>
          <a:p>
            <a:pPr algn="l">
              <a:spcBef>
                <a:spcPts val="0"/>
              </a:spcBef>
              <a:spcAft>
                <a:spcPts val="1800"/>
              </a:spcAft>
            </a:pPr>
            <a:r>
              <a:rPr lang="fr-FR" dirty="0"/>
              <a:t>Cependant, des données récentes montrent que la violence du partenaire intime et la violence sexuelle sont malheureusement des événements courants. </a:t>
            </a:r>
            <a:endParaRPr lang="en-US" b="1" dirty="0"/>
          </a:p>
          <a:p>
            <a:pPr algn="l"/>
            <a:endParaRPr lang="fr-FR" dirty="0"/>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25</a:t>
            </a:fld>
            <a:endParaRPr lang="fr-FR"/>
          </a:p>
        </p:txBody>
      </p:sp>
    </p:spTree>
    <p:extLst>
      <p:ext uri="{BB962C8B-B14F-4D97-AF65-F5344CB8AC3E}">
        <p14:creationId xmlns:p14="http://schemas.microsoft.com/office/powerpoint/2010/main" val="38120064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Une initiative sous-régionale de lutte contre les violences sexuelles et basées sur le genre, elle intervient dans trois pays, le Burundi, le Rwanda et la RDC.</a:t>
            </a:r>
          </a:p>
          <a:p>
            <a:endParaRPr lang="fr-FR" dirty="0"/>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26</a:t>
            </a:fld>
            <a:endParaRPr lang="fr-FR"/>
          </a:p>
        </p:txBody>
      </p:sp>
    </p:spTree>
    <p:extLst>
      <p:ext uri="{BB962C8B-B14F-4D97-AF65-F5344CB8AC3E}">
        <p14:creationId xmlns:p14="http://schemas.microsoft.com/office/powerpoint/2010/main" val="1428049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a:t>
            </a:r>
            <a:r>
              <a:rPr lang="fr-CA" b="1" dirty="0">
                <a:solidFill>
                  <a:srgbClr val="FFFF00"/>
                </a:solidFill>
              </a:rPr>
              <a:t>COCAFEM/GL </a:t>
            </a:r>
            <a:r>
              <a:rPr lang="fr-CA" dirty="0"/>
              <a:t>avec l'accompagnement du CECI et l’appui financier d’Affaire Mondiale Canada a pu réaliser des résultats encourageants la lutte contre les violences faites aux femmes et aux filles dans la région du grand lac, qui est surtout reconnue pour les multiples crises sécuritaires et humanitaires.</a:t>
            </a:r>
            <a:endParaRPr lang="en-US" dirty="0">
              <a:solidFill>
                <a:prstClr val="black"/>
              </a:solidFill>
            </a:endParaRP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27</a:t>
            </a:fld>
            <a:endParaRPr lang="fr-FR"/>
          </a:p>
        </p:txBody>
      </p:sp>
    </p:spTree>
    <p:extLst>
      <p:ext uri="{BB962C8B-B14F-4D97-AF65-F5344CB8AC3E}">
        <p14:creationId xmlns:p14="http://schemas.microsoft.com/office/powerpoint/2010/main" val="11278112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Une initiative de lutte contre les violences en République de Côte d’Ivoire.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en-US" dirty="0"/>
          </a:p>
        </p:txBody>
      </p:sp>
      <p:sp>
        <p:nvSpPr>
          <p:cNvPr id="4" name="Slide Number Placeholder 3"/>
          <p:cNvSpPr>
            <a:spLocks noGrp="1"/>
          </p:cNvSpPr>
          <p:nvPr>
            <p:ph type="sldNum" sz="quarter" idx="5"/>
          </p:nvPr>
        </p:nvSpPr>
        <p:spPr/>
        <p:txBody>
          <a:bodyPr/>
          <a:lstStyle/>
          <a:p>
            <a:fld id="{652B97BA-727B-BD4E-A137-2D72EC1C64DE}" type="slidenum">
              <a:rPr lang="fr-FR" smtClean="0"/>
              <a:t>28</a:t>
            </a:fld>
            <a:endParaRPr lang="fr-FR"/>
          </a:p>
        </p:txBody>
      </p:sp>
    </p:spTree>
    <p:extLst>
      <p:ext uri="{BB962C8B-B14F-4D97-AF65-F5344CB8AC3E}">
        <p14:creationId xmlns:p14="http://schemas.microsoft.com/office/powerpoint/2010/main" val="37220906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a:p>
            <a:r>
              <a:rPr lang="gsw-FR" noProof="0" dirty="0"/>
              <a:t>Avec ses maigres moyens l’OFACI arrive à atteindre des résultats énormes, entre autres :  la mis en place de plusieurs observatoires, une cellule d’écoute et d’orientation des victimes de violences etc.</a:t>
            </a:r>
          </a:p>
        </p:txBody>
      </p:sp>
      <p:sp>
        <p:nvSpPr>
          <p:cNvPr id="4" name="Slide Number Placeholder 3"/>
          <p:cNvSpPr>
            <a:spLocks noGrp="1"/>
          </p:cNvSpPr>
          <p:nvPr>
            <p:ph type="sldNum" sz="quarter" idx="5"/>
          </p:nvPr>
        </p:nvSpPr>
        <p:spPr/>
        <p:txBody>
          <a:bodyPr/>
          <a:lstStyle/>
          <a:p>
            <a:fld id="{652B97BA-727B-BD4E-A137-2D72EC1C64DE}" type="slidenum">
              <a:rPr lang="fr-FR" smtClean="0"/>
              <a:t>29</a:t>
            </a:fld>
            <a:endParaRPr lang="fr-FR"/>
          </a:p>
        </p:txBody>
      </p:sp>
    </p:spTree>
    <p:extLst>
      <p:ext uri="{BB962C8B-B14F-4D97-AF65-F5344CB8AC3E}">
        <p14:creationId xmlns:p14="http://schemas.microsoft.com/office/powerpoint/2010/main" val="3317262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Nous avons la vision du cours sur le plan global c’est-à-dire la situation dans le monde mais aussi, nous avons le contexte régional qui est plus spécifique pour </a:t>
            </a:r>
            <a:r>
              <a:rPr lang="fr-FR" noProof="0" dirty="0"/>
              <a:t>l'Afrique subsaharienne et plus particulièrement l'Afrique de l'Ouest, l'Afrique centrale et l'Afrique du Nord francophones.</a:t>
            </a:r>
          </a:p>
          <a:p>
            <a:endParaRPr lang="en-US" dirty="0"/>
          </a:p>
        </p:txBody>
      </p:sp>
      <p:sp>
        <p:nvSpPr>
          <p:cNvPr id="4" name="Slide Number Placeholder 3"/>
          <p:cNvSpPr>
            <a:spLocks noGrp="1"/>
          </p:cNvSpPr>
          <p:nvPr>
            <p:ph type="sldNum" sz="quarter" idx="5"/>
          </p:nvPr>
        </p:nvSpPr>
        <p:spPr/>
        <p:txBody>
          <a:bodyPr/>
          <a:lstStyle/>
          <a:p>
            <a:fld id="{652B97BA-727B-BD4E-A137-2D72EC1C64DE}" type="slidenum">
              <a:rPr lang="fr-FR" smtClean="0"/>
              <a:t>3</a:t>
            </a:fld>
            <a:endParaRPr lang="fr-FR"/>
          </a:p>
        </p:txBody>
      </p:sp>
    </p:spTree>
    <p:extLst>
      <p:ext uri="{BB962C8B-B14F-4D97-AF65-F5344CB8AC3E}">
        <p14:creationId xmlns:p14="http://schemas.microsoft.com/office/powerpoint/2010/main" val="40059336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Nous ne pourrons lutter efficacement contre les violences faites aux adolescent(es) tant que nous n’agissons pas de manière complémentaire et synergique.</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28025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2B97BA-727B-BD4E-A137-2D72EC1C64DE}" type="slidenum">
              <a:rPr lang="fr-FR" smtClean="0"/>
              <a:t>35</a:t>
            </a:fld>
            <a:endParaRPr lang="fr-FR"/>
          </a:p>
        </p:txBody>
      </p:sp>
    </p:spTree>
    <p:extLst>
      <p:ext uri="{BB962C8B-B14F-4D97-AF65-F5344CB8AC3E}">
        <p14:creationId xmlns:p14="http://schemas.microsoft.com/office/powerpoint/2010/main" val="1280135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Commençons par une perspective globale.</a:t>
            </a:r>
            <a:endParaRPr lang="en-US" dirty="0"/>
          </a:p>
        </p:txBody>
      </p:sp>
      <p:sp>
        <p:nvSpPr>
          <p:cNvPr id="4" name="Slide Number Placeholder 3"/>
          <p:cNvSpPr>
            <a:spLocks noGrp="1"/>
          </p:cNvSpPr>
          <p:nvPr>
            <p:ph type="sldNum" sz="quarter" idx="5"/>
          </p:nvPr>
        </p:nvSpPr>
        <p:spPr/>
        <p:txBody>
          <a:bodyPr/>
          <a:lstStyle/>
          <a:p>
            <a:fld id="{652B97BA-727B-BD4E-A137-2D72EC1C64DE}" type="slidenum">
              <a:rPr lang="fr-FR" smtClean="0"/>
              <a:t>4</a:t>
            </a:fld>
            <a:endParaRPr lang="fr-FR"/>
          </a:p>
        </p:txBody>
      </p:sp>
    </p:spTree>
    <p:extLst>
      <p:ext uri="{BB962C8B-B14F-4D97-AF65-F5344CB8AC3E}">
        <p14:creationId xmlns:p14="http://schemas.microsoft.com/office/powerpoint/2010/main" val="2985229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chemeClr val="tx1"/>
                </a:solidFill>
                <a:latin typeface="Arial" panose="020B0604020202020204" pitchFamily="34" charset="0"/>
                <a:cs typeface="Arial" panose="020B0604020202020204" pitchFamily="34" charset="0"/>
              </a:rPr>
              <a:t>Ici nous avons la définition de la violence à l’égard des femmes et filles. Veuillez noter que dans le contexte médical, le mot victime est utilisé. En revanche, dans le contexte social, le mot "survivant" est utilisé pour indiquer que même les personnes qui ont subi des violences ont du pouvoir et de la résistance.</a:t>
            </a:r>
          </a:p>
          <a:p>
            <a:endParaRPr lang="fr-FR" sz="1800" b="0" i="0" u="none" strike="noStrike" baseline="0" dirty="0">
              <a:solidFill>
                <a:schemeClr val="tx1"/>
              </a:solidFill>
              <a:latin typeface="Arial" panose="020B0604020202020204" pitchFamily="34" charset="0"/>
              <a:cs typeface="Arial" panose="020B060402020202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5</a:t>
            </a:fld>
            <a:endParaRPr lang="fr-FR"/>
          </a:p>
        </p:txBody>
      </p:sp>
    </p:spTree>
    <p:extLst>
      <p:ext uri="{BB962C8B-B14F-4D97-AF65-F5344CB8AC3E}">
        <p14:creationId xmlns:p14="http://schemas.microsoft.com/office/powerpoint/2010/main" val="2799364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Nous rappelons que la violence peut avoir plusieurs formes comme cité.</a:t>
            </a:r>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6</a:t>
            </a:fld>
            <a:endParaRPr lang="fr-FR"/>
          </a:p>
        </p:txBody>
      </p:sp>
    </p:spTree>
    <p:extLst>
      <p:ext uri="{BB962C8B-B14F-4D97-AF65-F5344CB8AC3E}">
        <p14:creationId xmlns:p14="http://schemas.microsoft.com/office/powerpoint/2010/main" val="10112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solidFill>
                  <a:schemeClr val="tx1"/>
                </a:solidFill>
                <a:latin typeface="+mn-lt"/>
                <a:ea typeface="+mn-ea"/>
                <a:cs typeface="+mn-cs"/>
              </a:rPr>
              <a:t>Nous rappelons la prévalence de la violence contre les filles mais aussi contre les garçons, don chacun subis  à leur manière des violences.</a:t>
            </a:r>
          </a:p>
          <a:p>
            <a:r>
              <a:rPr lang="fr-FR" sz="1200" dirty="0">
                <a:solidFill>
                  <a:schemeClr val="tx1"/>
                </a:solidFill>
                <a:latin typeface="+mn-lt"/>
                <a:ea typeface="+mn-ea"/>
                <a:cs typeface="+mn-cs"/>
              </a:rPr>
              <a:t>Ces violences ont des conséquences néfastes sur le plan sanitaire mais aussi sociale qui les affectent tout au long de leur vie.</a:t>
            </a:r>
            <a:endParaRPr lang="en-US" sz="120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7</a:t>
            </a:fld>
            <a:endParaRPr lang="fr-FR"/>
          </a:p>
        </p:txBody>
      </p:sp>
    </p:spTree>
    <p:extLst>
      <p:ext uri="{BB962C8B-B14F-4D97-AF65-F5344CB8AC3E}">
        <p14:creationId xmlns:p14="http://schemas.microsoft.com/office/powerpoint/2010/main" val="3919195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Parmi les types de violence, la violence du partenaire intime est une réalité qui doit être bien pris en compte.</a:t>
            </a:r>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8</a:t>
            </a:fld>
            <a:endParaRPr lang="fr-FR"/>
          </a:p>
        </p:txBody>
      </p:sp>
    </p:spTree>
    <p:extLst>
      <p:ext uri="{BB962C8B-B14F-4D97-AF65-F5344CB8AC3E}">
        <p14:creationId xmlns:p14="http://schemas.microsoft.com/office/powerpoint/2010/main" val="1051003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existe des interventions efficaces pour mettre fin à la violence fondée sur le genre à l'encontre des filles et des jeunes femmes. Ces interventions doivent être complémentaires, synergiques et multisectorielles.</a:t>
            </a:r>
            <a:endParaRPr lang="en-US" dirty="0"/>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9</a:t>
            </a:fld>
            <a:endParaRPr lang="fr-FR"/>
          </a:p>
        </p:txBody>
      </p:sp>
    </p:spTree>
    <p:extLst>
      <p:ext uri="{BB962C8B-B14F-4D97-AF65-F5344CB8AC3E}">
        <p14:creationId xmlns:p14="http://schemas.microsoft.com/office/powerpoint/2010/main" val="339771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09E0FF-D183-FA4F-8BF3-FFD3F2E2DA23}"/>
              </a:ext>
            </a:extLst>
          </p:cNvPr>
          <p:cNvSpPr>
            <a:spLocks noGrp="1"/>
          </p:cNvSpPr>
          <p:nvPr userDrawn="1">
            <p:ph type="subTitle" idx="1"/>
          </p:nvPr>
        </p:nvSpPr>
        <p:spPr>
          <a:xfrm>
            <a:off x="1524000" y="3602038"/>
            <a:ext cx="9144000" cy="1655762"/>
          </a:xfrm>
          <a:prstGeom prst="rect">
            <a:avLst/>
          </a:prstGeom>
        </p:spPr>
        <p:txBody>
          <a:bodyPr/>
          <a:lstStyle>
            <a:lvl1pPr marL="0" indent="0" algn="ctr">
              <a:buNone/>
              <a:defRPr sz="24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87C28035-D865-FE42-8C6B-4E8F6B8F973F}"/>
              </a:ext>
            </a:extLst>
          </p:cNvPr>
          <p:cNvSpPr>
            <a:spLocks noGrp="1"/>
          </p:cNvSpPr>
          <p:nvPr userDrawn="1">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Tree>
    <p:extLst>
      <p:ext uri="{BB962C8B-B14F-4D97-AF65-F5344CB8AC3E}">
        <p14:creationId xmlns:p14="http://schemas.microsoft.com/office/powerpoint/2010/main" val="277899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42B55A4-DBD7-544A-B773-9BC739E3D511}"/>
              </a:ext>
            </a:extLst>
          </p:cNvPr>
          <p:cNvPicPr>
            <a:picLocks noChangeAspect="1"/>
          </p:cNvPicPr>
          <p:nvPr userDrawn="1"/>
        </p:nvPicPr>
        <p:blipFill rotWithShape="1">
          <a:blip r:embed="rId2">
            <a:biLevel thresh="25000"/>
            <a:alphaModFix amt="14000"/>
          </a:blip>
          <a:srcRect l="34811" t="43811" r="36455" b="42656"/>
          <a:stretch/>
        </p:blipFill>
        <p:spPr>
          <a:xfrm>
            <a:off x="315309" y="329783"/>
            <a:ext cx="11646842" cy="6274217"/>
          </a:xfrm>
          <a:prstGeom prst="rect">
            <a:avLst/>
          </a:prstGeom>
        </p:spPr>
      </p:pic>
      <p:sp>
        <p:nvSpPr>
          <p:cNvPr id="2" name="Title 1">
            <a:extLst>
              <a:ext uri="{FF2B5EF4-FFF2-40B4-BE49-F238E27FC236}">
                <a16:creationId xmlns:a16="http://schemas.microsoft.com/office/drawing/2014/main" id="{87C28035-D865-FE42-8C6B-4E8F6B8F973F}"/>
              </a:ext>
            </a:extLst>
          </p:cNvPr>
          <p:cNvSpPr>
            <a:spLocks noGrp="1"/>
          </p:cNvSpPr>
          <p:nvPr userDrawn="1">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B09E0FF-D183-FA4F-8BF3-FFD3F2E2DA23}"/>
              </a:ext>
            </a:extLst>
          </p:cNvPr>
          <p:cNvSpPr>
            <a:spLocks noGrp="1"/>
          </p:cNvSpPr>
          <p:nvPr userDrawn="1">
            <p:ph type="subTitle" idx="1"/>
          </p:nvPr>
        </p:nvSpPr>
        <p:spPr>
          <a:xfrm>
            <a:off x="1524000" y="3602038"/>
            <a:ext cx="9144000" cy="1655762"/>
          </a:xfrm>
          <a:prstGeom prst="rect">
            <a:avLst/>
          </a:prstGeom>
        </p:spPr>
        <p:txBody>
          <a:bodyPr/>
          <a:lstStyle>
            <a:lvl1pPr marL="0" indent="0" algn="ctr">
              <a:buNone/>
              <a:defRPr sz="2400" b="1" i="0">
                <a:solidFill>
                  <a:srgbClr val="58C3EB"/>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834338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5C8B-99DB-DB40-A774-8A8D7E12BCAE}"/>
              </a:ext>
            </a:extLst>
          </p:cNvPr>
          <p:cNvSpPr>
            <a:spLocks noGrp="1"/>
          </p:cNvSpPr>
          <p:nvPr>
            <p:ph type="title"/>
          </p:nvPr>
        </p:nvSpPr>
        <p:spPr>
          <a:xfrm>
            <a:off x="699589" y="792271"/>
            <a:ext cx="3584177" cy="1821720"/>
          </a:xfrm>
          <a:prstGeom prst="rect">
            <a:avLst/>
          </a:prstGeom>
        </p:spPr>
        <p:txBody>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F2FE5C37-9675-5748-A3F8-42A0DD19BA96}"/>
              </a:ext>
            </a:extLst>
          </p:cNvPr>
          <p:cNvSpPr>
            <a:spLocks noGrp="1"/>
          </p:cNvSpPr>
          <p:nvPr>
            <p:ph idx="1"/>
          </p:nvPr>
        </p:nvSpPr>
        <p:spPr>
          <a:xfrm>
            <a:off x="4526155" y="792271"/>
            <a:ext cx="6966256" cy="5111572"/>
          </a:xfrm>
          <a:prstGeom prst="rect">
            <a:avLst/>
          </a:prstGeom>
        </p:spPr>
        <p:txBody>
          <a:bodyPr/>
          <a:lstStyle>
            <a:lvl1pPr marL="342900" indent="-342900">
              <a:buClr>
                <a:schemeClr val="bg1"/>
              </a:buClr>
              <a:buFont typeface="Arial" panose="020B0604020202020204" pitchFamily="34" charset="0"/>
              <a:buChar char="•"/>
              <a:defRPr sz="2000">
                <a:solidFill>
                  <a:schemeClr val="bg1"/>
                </a:solidFill>
              </a:defRPr>
            </a:lvl1pPr>
            <a:lvl2pPr>
              <a:buClr>
                <a:schemeClr val="bg1"/>
              </a:buClr>
              <a:defRPr sz="1800">
                <a:solidFill>
                  <a:schemeClr val="bg1"/>
                </a:solidFill>
              </a:defRPr>
            </a:lvl2pPr>
            <a:lvl3pPr>
              <a:buClr>
                <a:schemeClr val="bg1"/>
              </a:buClr>
              <a:defRPr sz="1600">
                <a:solidFill>
                  <a:schemeClr val="bg1"/>
                </a:solidFill>
              </a:defRPr>
            </a:lvl3pPr>
            <a:lvl4pPr>
              <a:buClr>
                <a:schemeClr val="bg1"/>
              </a:buClr>
              <a:defRPr sz="1400">
                <a:solidFill>
                  <a:schemeClr val="bg1"/>
                </a:solidFill>
              </a:defRPr>
            </a:lvl4pPr>
            <a:lvl5pPr>
              <a:buClr>
                <a:schemeClr val="bg1"/>
              </a:buCl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A05729E-6118-964B-9BC1-7CA37C04992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1170076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A0B78-D375-6549-8071-9FE28BFEE16E}"/>
              </a:ext>
            </a:extLst>
          </p:cNvPr>
          <p:cNvSpPr>
            <a:spLocks noGrp="1"/>
          </p:cNvSpPr>
          <p:nvPr>
            <p:ph type="title"/>
          </p:nvPr>
        </p:nvSpPr>
        <p:spPr>
          <a:xfrm>
            <a:off x="631066" y="725557"/>
            <a:ext cx="9337882" cy="556591"/>
          </a:xfrm>
          <a:prstGeom prst="rect">
            <a:avLst/>
          </a:prstGeom>
        </p:spPr>
        <p:txBody>
          <a:bodyPr anchor="b"/>
          <a:lstStyle>
            <a:lvl1pPr>
              <a:defRPr sz="4000"/>
            </a:lvl1pPr>
          </a:lstStyle>
          <a:p>
            <a:r>
              <a:rPr lang="en-US" dirty="0"/>
              <a:t>Click to edit Master title style</a:t>
            </a:r>
          </a:p>
        </p:txBody>
      </p:sp>
      <p:sp>
        <p:nvSpPr>
          <p:cNvPr id="12" name="Text Placeholder 11">
            <a:extLst>
              <a:ext uri="{FF2B5EF4-FFF2-40B4-BE49-F238E27FC236}">
                <a16:creationId xmlns:a16="http://schemas.microsoft.com/office/drawing/2014/main" id="{B59E789E-5537-A444-8E95-D4E36815AC1F}"/>
              </a:ext>
            </a:extLst>
          </p:cNvPr>
          <p:cNvSpPr>
            <a:spLocks noGrp="1"/>
          </p:cNvSpPr>
          <p:nvPr>
            <p:ph type="body" sz="quarter" idx="13"/>
          </p:nvPr>
        </p:nvSpPr>
        <p:spPr>
          <a:xfrm>
            <a:off x="631825" y="1570038"/>
            <a:ext cx="10860586" cy="4237638"/>
          </a:xfrm>
          <a:prstGeom prst="rect">
            <a:avLst/>
          </a:prstGeom>
        </p:spPr>
        <p:txBody>
          <a:bodyPr numCol="2" spcCol="91440"/>
          <a:lstStyle>
            <a:lvl1pPr marL="0" indent="0">
              <a:buClr>
                <a:schemeClr val="bg1"/>
              </a:buClr>
              <a:buFont typeface="Arial" panose="020B0604020202020204" pitchFamily="34" charset="0"/>
              <a:buNone/>
              <a:defRPr sz="20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8CB3E83E-EBDF-F74D-BF86-562EE558DA1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1260186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3B313B-A64D-C846-A241-DD237339684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1">
                <a:solidFill>
                  <a:srgbClr val="58C3E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1AEE0675-2D4F-5C4A-A74B-C9E5418F4D7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Tree>
    <p:extLst>
      <p:ext uri="{BB962C8B-B14F-4D97-AF65-F5344CB8AC3E}">
        <p14:creationId xmlns:p14="http://schemas.microsoft.com/office/powerpoint/2010/main" val="1981422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674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0EBB130-AFAB-124E-9489-E754AAB11B48}"/>
              </a:ext>
            </a:extLst>
          </p:cNvPr>
          <p:cNvPicPr>
            <a:picLocks noChangeAspect="1"/>
          </p:cNvPicPr>
          <p:nvPr userDrawn="1"/>
        </p:nvPicPr>
        <p:blipFill rotWithShape="1">
          <a:blip r:embed="rId2">
            <a:biLevel thresh="25000"/>
            <a:alphaModFix amt="14000"/>
          </a:blip>
          <a:srcRect l="34811" t="43811" r="36455" b="42656"/>
          <a:stretch/>
        </p:blipFill>
        <p:spPr>
          <a:xfrm>
            <a:off x="315309" y="283779"/>
            <a:ext cx="11508829" cy="6320222"/>
          </a:xfrm>
          <a:prstGeom prst="rect">
            <a:avLst/>
          </a:prstGeom>
        </p:spPr>
      </p:pic>
      <p:sp>
        <p:nvSpPr>
          <p:cNvPr id="2" name="Title 1">
            <a:extLst>
              <a:ext uri="{FF2B5EF4-FFF2-40B4-BE49-F238E27FC236}">
                <a16:creationId xmlns:a16="http://schemas.microsoft.com/office/drawing/2014/main" id="{87C28035-D865-FE42-8C6B-4E8F6B8F973F}"/>
              </a:ext>
            </a:extLst>
          </p:cNvPr>
          <p:cNvSpPr>
            <a:spLocks noGrp="1"/>
          </p:cNvSpPr>
          <p:nvPr userDrawn="1">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B09E0FF-D183-FA4F-8BF3-FFD3F2E2DA23}"/>
              </a:ext>
            </a:extLst>
          </p:cNvPr>
          <p:cNvSpPr>
            <a:spLocks noGrp="1"/>
          </p:cNvSpPr>
          <p:nvPr userDrawn="1">
            <p:ph type="subTitle" idx="1"/>
          </p:nvPr>
        </p:nvSpPr>
        <p:spPr>
          <a:xfrm>
            <a:off x="1524000" y="3602038"/>
            <a:ext cx="9144000" cy="1655762"/>
          </a:xfrm>
          <a:prstGeom prst="rect">
            <a:avLst/>
          </a:prstGeom>
        </p:spPr>
        <p:txBody>
          <a:bodyPr/>
          <a:lstStyle>
            <a:lvl1pPr marL="0" indent="0" algn="ctr">
              <a:buNone/>
              <a:defRPr sz="24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72413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3B313B-A64D-C846-A241-DD237339684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1AEE0675-2D4F-5C4A-A74B-C9E5418F4D7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Tree>
    <p:extLst>
      <p:ext uri="{BB962C8B-B14F-4D97-AF65-F5344CB8AC3E}">
        <p14:creationId xmlns:p14="http://schemas.microsoft.com/office/powerpoint/2010/main" val="47830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404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5C8B-99DB-DB40-A774-8A8D7E12BCAE}"/>
              </a:ext>
            </a:extLst>
          </p:cNvPr>
          <p:cNvSpPr>
            <a:spLocks noGrp="1"/>
          </p:cNvSpPr>
          <p:nvPr>
            <p:ph type="title"/>
          </p:nvPr>
        </p:nvSpPr>
        <p:spPr>
          <a:xfrm>
            <a:off x="699589" y="792271"/>
            <a:ext cx="3584177" cy="1821720"/>
          </a:xfrm>
          <a:prstGeom prst="rect">
            <a:avLst/>
          </a:prstGeom>
        </p:spPr>
        <p:txBody>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F2FE5C37-9675-5748-A3F8-42A0DD19BA96}"/>
              </a:ext>
            </a:extLst>
          </p:cNvPr>
          <p:cNvSpPr>
            <a:spLocks noGrp="1"/>
          </p:cNvSpPr>
          <p:nvPr>
            <p:ph idx="1"/>
          </p:nvPr>
        </p:nvSpPr>
        <p:spPr>
          <a:xfrm>
            <a:off x="4526155" y="792271"/>
            <a:ext cx="6966256" cy="5111572"/>
          </a:xfrm>
          <a:prstGeom prst="rect">
            <a:avLst/>
          </a:prstGeom>
        </p:spPr>
        <p:txBody>
          <a:bodyPr/>
          <a:lstStyle>
            <a:lvl1pPr marL="342900" indent="-342900">
              <a:buClr>
                <a:schemeClr val="bg1"/>
              </a:buClr>
              <a:buFont typeface="Arial" panose="020B0604020202020204" pitchFamily="34" charset="0"/>
              <a:buChar cha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A05729E-6118-964B-9BC1-7CA37C04992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2662942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A0B78-D375-6549-8071-9FE28BFEE16E}"/>
              </a:ext>
            </a:extLst>
          </p:cNvPr>
          <p:cNvSpPr>
            <a:spLocks noGrp="1"/>
          </p:cNvSpPr>
          <p:nvPr>
            <p:ph type="title"/>
          </p:nvPr>
        </p:nvSpPr>
        <p:spPr>
          <a:xfrm>
            <a:off x="631066" y="725557"/>
            <a:ext cx="9337882" cy="556591"/>
          </a:xfrm>
          <a:prstGeom prst="rect">
            <a:avLst/>
          </a:prstGeom>
        </p:spPr>
        <p:txBody>
          <a:bodyPr anchor="b"/>
          <a:lstStyle>
            <a:lvl1pPr>
              <a:defRPr sz="4000"/>
            </a:lvl1pPr>
          </a:lstStyle>
          <a:p>
            <a:r>
              <a:rPr lang="en-US" dirty="0"/>
              <a:t>Click to edit Master title style</a:t>
            </a:r>
          </a:p>
        </p:txBody>
      </p:sp>
      <p:sp>
        <p:nvSpPr>
          <p:cNvPr id="12" name="Text Placeholder 11">
            <a:extLst>
              <a:ext uri="{FF2B5EF4-FFF2-40B4-BE49-F238E27FC236}">
                <a16:creationId xmlns:a16="http://schemas.microsoft.com/office/drawing/2014/main" id="{B59E789E-5537-A444-8E95-D4E36815AC1F}"/>
              </a:ext>
            </a:extLst>
          </p:cNvPr>
          <p:cNvSpPr>
            <a:spLocks noGrp="1"/>
          </p:cNvSpPr>
          <p:nvPr>
            <p:ph type="body" sz="quarter" idx="13"/>
          </p:nvPr>
        </p:nvSpPr>
        <p:spPr>
          <a:xfrm>
            <a:off x="631825" y="1570038"/>
            <a:ext cx="10860586" cy="4237638"/>
          </a:xfrm>
          <a:prstGeom prst="rect">
            <a:avLst/>
          </a:prstGeom>
        </p:spPr>
        <p:txBody>
          <a:bodyPr numCol="2" spcCol="91440"/>
          <a:lstStyle>
            <a:lvl1pPr marL="0" indent="0">
              <a:buClr>
                <a:schemeClr val="bg1"/>
              </a:buClr>
              <a:buFont typeface="Arial" panose="020B0604020202020204" pitchFamily="34" charset="0"/>
              <a:buNone/>
              <a:defRPr sz="2000"/>
            </a:lvl1pPr>
            <a:lvl2pPr>
              <a:buClr>
                <a:schemeClr val="bg1"/>
              </a:buClr>
              <a:defRPr sz="2000"/>
            </a:lvl2pPr>
            <a:lvl3pPr>
              <a:buClr>
                <a:schemeClr val="bg1"/>
              </a:buClr>
              <a:defRPr sz="2000"/>
            </a:lvl3pPr>
            <a:lvl4pPr>
              <a:buClr>
                <a:schemeClr val="bg1"/>
              </a:buClr>
              <a:defRPr sz="2000"/>
            </a:lvl4pPr>
            <a:lvl5pPr>
              <a:buClr>
                <a:schemeClr val="bg1"/>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8CB3E83E-EBDF-F74D-BF86-562EE558DA1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1237981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0652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B4D2D-BDB5-0C4E-B5F3-5BEBC8204780}"/>
              </a:ext>
            </a:extLst>
          </p:cNvPr>
          <p:cNvPicPr>
            <a:picLocks noChangeAspect="1"/>
          </p:cNvPicPr>
          <p:nvPr userDrawn="1"/>
        </p:nvPicPr>
        <p:blipFill rotWithShape="1">
          <a:blip r:embed="rId2">
            <a:duotone>
              <a:prstClr val="black"/>
              <a:schemeClr val="accent3">
                <a:lumMod val="40000"/>
                <a:lumOff val="60000"/>
                <a:tint val="45000"/>
                <a:satMod val="400000"/>
              </a:schemeClr>
            </a:duotone>
            <a:alphaModFix amt="10000"/>
          </a:blip>
          <a:srcRect l="34811" t="43811" r="36455" b="42656"/>
          <a:stretch/>
        </p:blipFill>
        <p:spPr>
          <a:xfrm>
            <a:off x="284813" y="314793"/>
            <a:ext cx="11602387" cy="6265889"/>
          </a:xfrm>
          <a:prstGeom prst="rect">
            <a:avLst/>
          </a:prstGeom>
        </p:spPr>
      </p:pic>
      <p:sp>
        <p:nvSpPr>
          <p:cNvPr id="3" name="Subtitle 2">
            <a:extLst>
              <a:ext uri="{FF2B5EF4-FFF2-40B4-BE49-F238E27FC236}">
                <a16:creationId xmlns:a16="http://schemas.microsoft.com/office/drawing/2014/main" id="{AB09E0FF-D183-FA4F-8BF3-FFD3F2E2DA23}"/>
              </a:ext>
            </a:extLst>
          </p:cNvPr>
          <p:cNvSpPr>
            <a:spLocks noGrp="1"/>
          </p:cNvSpPr>
          <p:nvPr userDrawn="1">
            <p:ph type="subTitle" idx="1"/>
          </p:nvPr>
        </p:nvSpPr>
        <p:spPr>
          <a:xfrm>
            <a:off x="1524000" y="3602038"/>
            <a:ext cx="9144000" cy="1655762"/>
          </a:xfrm>
          <a:prstGeom prst="rect">
            <a:avLst/>
          </a:prstGeom>
        </p:spPr>
        <p:txBody>
          <a:bodyPr/>
          <a:lstStyle>
            <a:lvl1pPr marL="0" indent="0" algn="ctr">
              <a:buNone/>
              <a:defRPr sz="24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87C28035-D865-FE42-8C6B-4E8F6B8F973F}"/>
              </a:ext>
            </a:extLst>
          </p:cNvPr>
          <p:cNvSpPr>
            <a:spLocks noGrp="1"/>
          </p:cNvSpPr>
          <p:nvPr userDrawn="1">
            <p:ph type="ctrTitle"/>
          </p:nvPr>
        </p:nvSpPr>
        <p:spPr>
          <a:xfrm>
            <a:off x="1524000" y="1122363"/>
            <a:ext cx="9144000" cy="2387600"/>
          </a:xfrm>
          <a:prstGeom prst="rect">
            <a:avLst/>
          </a:prstGeom>
        </p:spPr>
        <p:txBody>
          <a:bodyPr anchor="b"/>
          <a:lstStyle>
            <a:lvl1pPr algn="ctr">
              <a:defRPr sz="6000">
                <a:solidFill>
                  <a:srgbClr val="58C3EB"/>
                </a:solidFill>
              </a:defRPr>
            </a:lvl1pPr>
          </a:lstStyle>
          <a:p>
            <a:r>
              <a:rPr lang="en-US" dirty="0"/>
              <a:t>Click to edit Master title style</a:t>
            </a:r>
          </a:p>
        </p:txBody>
      </p:sp>
    </p:spTree>
    <p:extLst>
      <p:ext uri="{BB962C8B-B14F-4D97-AF65-F5344CB8AC3E}">
        <p14:creationId xmlns:p14="http://schemas.microsoft.com/office/powerpoint/2010/main" val="4013791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3B313B-A64D-C846-A241-DD237339684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1AEE0675-2D4F-5C4A-A74B-C9E5418F4D71}"/>
              </a:ext>
            </a:extLst>
          </p:cNvPr>
          <p:cNvSpPr>
            <a:spLocks noGrp="1"/>
          </p:cNvSpPr>
          <p:nvPr>
            <p:ph type="ctrTitle"/>
          </p:nvPr>
        </p:nvSpPr>
        <p:spPr>
          <a:xfrm>
            <a:off x="1524000" y="1122363"/>
            <a:ext cx="9144000" cy="2387600"/>
          </a:xfrm>
          <a:prstGeom prst="rect">
            <a:avLst/>
          </a:prstGeom>
        </p:spPr>
        <p:txBody>
          <a:bodyPr anchor="b"/>
          <a:lstStyle>
            <a:lvl1pPr algn="ctr">
              <a:defRPr sz="6000">
                <a:solidFill>
                  <a:srgbClr val="58C3EB"/>
                </a:solidFill>
              </a:defRPr>
            </a:lvl1pPr>
          </a:lstStyle>
          <a:p>
            <a:r>
              <a:rPr lang="en-US" dirty="0"/>
              <a:t>Click to edit Master title style</a:t>
            </a:r>
          </a:p>
        </p:txBody>
      </p:sp>
    </p:spTree>
    <p:extLst>
      <p:ext uri="{BB962C8B-B14F-4D97-AF65-F5344CB8AC3E}">
        <p14:creationId xmlns:p14="http://schemas.microsoft.com/office/powerpoint/2010/main" val="3744494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5C8B-99DB-DB40-A774-8A8D7E12BCAE}"/>
              </a:ext>
            </a:extLst>
          </p:cNvPr>
          <p:cNvSpPr>
            <a:spLocks noGrp="1"/>
          </p:cNvSpPr>
          <p:nvPr>
            <p:ph type="title"/>
          </p:nvPr>
        </p:nvSpPr>
        <p:spPr>
          <a:xfrm>
            <a:off x="699589" y="792271"/>
            <a:ext cx="3584177" cy="1821720"/>
          </a:xfrm>
          <a:prstGeom prst="rect">
            <a:avLst/>
          </a:prstGeom>
        </p:spPr>
        <p:txBody>
          <a:bodyPr/>
          <a:lstStyle>
            <a:lvl1pPr>
              <a:defRPr sz="4400">
                <a:solidFill>
                  <a:srgbClr val="58C3E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2FE5C37-9675-5748-A3F8-42A0DD19BA96}"/>
              </a:ext>
            </a:extLst>
          </p:cNvPr>
          <p:cNvSpPr>
            <a:spLocks noGrp="1"/>
          </p:cNvSpPr>
          <p:nvPr>
            <p:ph idx="1"/>
          </p:nvPr>
        </p:nvSpPr>
        <p:spPr>
          <a:xfrm>
            <a:off x="4526155" y="792271"/>
            <a:ext cx="6966256" cy="5111572"/>
          </a:xfrm>
          <a:prstGeom prst="rect">
            <a:avLst/>
          </a:prstGeom>
        </p:spPr>
        <p:txBody>
          <a:bodyPr/>
          <a:lstStyle>
            <a:lvl1pPr marL="342900" indent="-342900">
              <a:buClr>
                <a:schemeClr val="bg1"/>
              </a:buClr>
              <a:buFont typeface="Arial" panose="020B0604020202020204" pitchFamily="34" charset="0"/>
              <a:buChar cha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A05729E-6118-964B-9BC1-7CA37C04992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3558834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A0B78-D375-6549-8071-9FE28BFEE16E}"/>
              </a:ext>
            </a:extLst>
          </p:cNvPr>
          <p:cNvSpPr>
            <a:spLocks noGrp="1"/>
          </p:cNvSpPr>
          <p:nvPr>
            <p:ph type="title"/>
          </p:nvPr>
        </p:nvSpPr>
        <p:spPr>
          <a:xfrm>
            <a:off x="631066" y="725557"/>
            <a:ext cx="9337882" cy="556591"/>
          </a:xfrm>
          <a:prstGeom prst="rect">
            <a:avLst/>
          </a:prstGeom>
        </p:spPr>
        <p:txBody>
          <a:bodyPr anchor="b"/>
          <a:lstStyle>
            <a:lvl1pPr>
              <a:defRPr sz="4000">
                <a:solidFill>
                  <a:srgbClr val="58C3EB"/>
                </a:solidFill>
              </a:defRPr>
            </a:lvl1pPr>
          </a:lstStyle>
          <a:p>
            <a:r>
              <a:rPr lang="en-US" dirty="0"/>
              <a:t>Click to edit Master title style</a:t>
            </a:r>
          </a:p>
        </p:txBody>
      </p:sp>
      <p:sp>
        <p:nvSpPr>
          <p:cNvPr id="12" name="Text Placeholder 11">
            <a:extLst>
              <a:ext uri="{FF2B5EF4-FFF2-40B4-BE49-F238E27FC236}">
                <a16:creationId xmlns:a16="http://schemas.microsoft.com/office/drawing/2014/main" id="{B59E789E-5537-A444-8E95-D4E36815AC1F}"/>
              </a:ext>
            </a:extLst>
          </p:cNvPr>
          <p:cNvSpPr>
            <a:spLocks noGrp="1"/>
          </p:cNvSpPr>
          <p:nvPr>
            <p:ph type="body" sz="quarter" idx="13"/>
          </p:nvPr>
        </p:nvSpPr>
        <p:spPr>
          <a:xfrm>
            <a:off x="631825" y="1570038"/>
            <a:ext cx="10860586" cy="4237638"/>
          </a:xfrm>
          <a:prstGeom prst="rect">
            <a:avLst/>
          </a:prstGeom>
        </p:spPr>
        <p:txBody>
          <a:bodyPr numCol="2" spcCol="91440"/>
          <a:lstStyle>
            <a:lvl1pPr marL="0" indent="0">
              <a:buClr>
                <a:schemeClr val="bg1"/>
              </a:buClr>
              <a:buFont typeface="Arial" panose="020B0604020202020204" pitchFamily="34" charset="0"/>
              <a:buNone/>
              <a:defRPr sz="2000"/>
            </a:lvl1pPr>
            <a:lvl2pPr>
              <a:buClr>
                <a:schemeClr val="bg1"/>
              </a:buClr>
              <a:defRPr sz="2000"/>
            </a:lvl2pPr>
            <a:lvl3pPr>
              <a:buClr>
                <a:schemeClr val="bg1"/>
              </a:buClr>
              <a:defRPr sz="2000"/>
            </a:lvl3pPr>
            <a:lvl4pPr>
              <a:buClr>
                <a:schemeClr val="bg1"/>
              </a:buClr>
              <a:defRPr sz="2000"/>
            </a:lvl4pPr>
            <a:lvl5pPr>
              <a:buClr>
                <a:schemeClr val="bg1"/>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8CB3E83E-EBDF-F74D-BF86-562EE558DA1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4033510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851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388502-5D9A-5149-BCCD-8A01110B90F8}"/>
              </a:ext>
            </a:extLst>
          </p:cNvPr>
          <p:cNvSpPr/>
          <p:nvPr userDrawn="1"/>
        </p:nvSpPr>
        <p:spPr>
          <a:xfrm>
            <a:off x="0" y="0"/>
            <a:ext cx="12192000" cy="6858000"/>
          </a:xfrm>
          <a:prstGeom prst="rect">
            <a:avLst/>
          </a:prstGeom>
          <a:solidFill>
            <a:srgbClr val="58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6E7C52F-0B4D-2C42-BE84-CB783D27FF3D}"/>
              </a:ext>
            </a:extLst>
          </p:cNvPr>
          <p:cNvSpPr/>
          <p:nvPr userDrawn="1"/>
        </p:nvSpPr>
        <p:spPr>
          <a:xfrm>
            <a:off x="278296" y="299831"/>
            <a:ext cx="11608904" cy="626993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C88642-7A13-BF42-8B2B-478DD7794353}"/>
              </a:ext>
            </a:extLst>
          </p:cNvPr>
          <p:cNvSpPr/>
          <p:nvPr userDrawn="1"/>
        </p:nvSpPr>
        <p:spPr>
          <a:xfrm>
            <a:off x="609600" y="6167347"/>
            <a:ext cx="1040296" cy="690652"/>
          </a:xfrm>
          <a:prstGeom prst="rect">
            <a:avLst/>
          </a:prstGeom>
          <a:solidFill>
            <a:srgbClr val="58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outdoor&#10;&#10;Description automatically generated">
            <a:extLst>
              <a:ext uri="{FF2B5EF4-FFF2-40B4-BE49-F238E27FC236}">
                <a16:creationId xmlns:a16="http://schemas.microsoft.com/office/drawing/2014/main" id="{DEFCECB6-D0C8-AA4F-AC69-0C06DDB23348}"/>
              </a:ext>
            </a:extLst>
          </p:cNvPr>
          <p:cNvPicPr>
            <a:picLocks noChangeAspect="1"/>
          </p:cNvPicPr>
          <p:nvPr userDrawn="1"/>
        </p:nvPicPr>
        <p:blipFill>
          <a:blip r:embed="rId6"/>
          <a:stretch>
            <a:fillRect/>
          </a:stretch>
        </p:blipFill>
        <p:spPr>
          <a:xfrm>
            <a:off x="669531" y="5989637"/>
            <a:ext cx="854469" cy="868363"/>
          </a:xfrm>
          <a:prstGeom prst="rect">
            <a:avLst/>
          </a:prstGeom>
        </p:spPr>
      </p:pic>
    </p:spTree>
    <p:extLst>
      <p:ext uri="{BB962C8B-B14F-4D97-AF65-F5344CB8AC3E}">
        <p14:creationId xmlns:p14="http://schemas.microsoft.com/office/powerpoint/2010/main" val="152928082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7" r:id="rId4"/>
  </p:sldLayoutIdLst>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E7C52F-0B4D-2C42-BE84-CB783D27FF3D}"/>
              </a:ext>
            </a:extLst>
          </p:cNvPr>
          <p:cNvSpPr/>
          <p:nvPr userDrawn="1"/>
        </p:nvSpPr>
        <p:spPr>
          <a:xfrm>
            <a:off x="278296" y="299831"/>
            <a:ext cx="11608904" cy="626993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C88642-7A13-BF42-8B2B-478DD7794353}"/>
              </a:ext>
            </a:extLst>
          </p:cNvPr>
          <p:cNvSpPr/>
          <p:nvPr userDrawn="1"/>
        </p:nvSpPr>
        <p:spPr>
          <a:xfrm>
            <a:off x="609600" y="6167347"/>
            <a:ext cx="1040296" cy="690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outdoor&#10;&#10;Description automatically generated">
            <a:extLst>
              <a:ext uri="{FF2B5EF4-FFF2-40B4-BE49-F238E27FC236}">
                <a16:creationId xmlns:a16="http://schemas.microsoft.com/office/drawing/2014/main" id="{DEFCECB6-D0C8-AA4F-AC69-0C06DDB23348}"/>
              </a:ext>
            </a:extLst>
          </p:cNvPr>
          <p:cNvPicPr>
            <a:picLocks noChangeAspect="1"/>
          </p:cNvPicPr>
          <p:nvPr userDrawn="1"/>
        </p:nvPicPr>
        <p:blipFill>
          <a:blip r:embed="rId7"/>
          <a:stretch>
            <a:fillRect/>
          </a:stretch>
        </p:blipFill>
        <p:spPr>
          <a:xfrm>
            <a:off x="669531" y="5989637"/>
            <a:ext cx="854469" cy="868363"/>
          </a:xfrm>
          <a:prstGeom prst="rect">
            <a:avLst/>
          </a:prstGeom>
        </p:spPr>
      </p:pic>
    </p:spTree>
    <p:extLst>
      <p:ext uri="{BB962C8B-B14F-4D97-AF65-F5344CB8AC3E}">
        <p14:creationId xmlns:p14="http://schemas.microsoft.com/office/powerpoint/2010/main" val="3879263323"/>
      </p:ext>
    </p:extLst>
  </p:cSld>
  <p:clrMap bg1="lt1" tx1="dk1" bg2="lt2" tx2="dk2" accent1="accent1" accent2="accent2" accent3="accent3" accent4="accent4" accent5="accent5" accent6="accent6" hlink="hlink" folHlink="folHlink"/>
  <p:sldLayoutIdLst>
    <p:sldLayoutId id="2147483725" r:id="rId1"/>
    <p:sldLayoutId id="2147483728" r:id="rId2"/>
    <p:sldLayoutId id="2147483726" r:id="rId3"/>
    <p:sldLayoutId id="2147483727" r:id="rId4"/>
    <p:sldLayoutId id="2147483729" r:id="rId5"/>
  </p:sldLayoutIdLst>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388502-5D9A-5149-BCCD-8A01110B90F8}"/>
              </a:ext>
            </a:extLst>
          </p:cNvPr>
          <p:cNvSpPr/>
          <p:nvPr userDrawn="1"/>
        </p:nvSpPr>
        <p:spPr>
          <a:xfrm>
            <a:off x="0" y="0"/>
            <a:ext cx="12192000" cy="6858000"/>
          </a:xfrm>
          <a:prstGeom prst="rect">
            <a:avLst/>
          </a:prstGeom>
          <a:solidFill>
            <a:srgbClr val="0814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6E7C52F-0B4D-2C42-BE84-CB783D27FF3D}"/>
              </a:ext>
            </a:extLst>
          </p:cNvPr>
          <p:cNvSpPr/>
          <p:nvPr userDrawn="1"/>
        </p:nvSpPr>
        <p:spPr>
          <a:xfrm>
            <a:off x="278296" y="299831"/>
            <a:ext cx="11608904" cy="6269934"/>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792E38D-A2E2-A34F-90C3-6B544444E5AB}"/>
              </a:ext>
            </a:extLst>
          </p:cNvPr>
          <p:cNvSpPr/>
          <p:nvPr userDrawn="1"/>
        </p:nvSpPr>
        <p:spPr>
          <a:xfrm>
            <a:off x="593125" y="6241774"/>
            <a:ext cx="1036892" cy="616226"/>
          </a:xfrm>
          <a:prstGeom prst="rect">
            <a:avLst/>
          </a:prstGeom>
          <a:solidFill>
            <a:srgbClr val="0814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outdoor&#10;&#10;Description automatically generated">
            <a:extLst>
              <a:ext uri="{FF2B5EF4-FFF2-40B4-BE49-F238E27FC236}">
                <a16:creationId xmlns:a16="http://schemas.microsoft.com/office/drawing/2014/main" id="{CE0D0AD4-26C2-1F47-AC00-140CA6797B8F}"/>
              </a:ext>
            </a:extLst>
          </p:cNvPr>
          <p:cNvPicPr>
            <a:picLocks noChangeAspect="1"/>
          </p:cNvPicPr>
          <p:nvPr userDrawn="1"/>
        </p:nvPicPr>
        <p:blipFill>
          <a:blip r:embed="rId7"/>
          <a:stretch>
            <a:fillRect/>
          </a:stretch>
        </p:blipFill>
        <p:spPr>
          <a:xfrm>
            <a:off x="669531" y="5989637"/>
            <a:ext cx="854469" cy="868363"/>
          </a:xfrm>
          <a:prstGeom prst="rect">
            <a:avLst/>
          </a:prstGeom>
        </p:spPr>
      </p:pic>
    </p:spTree>
    <p:extLst>
      <p:ext uri="{BB962C8B-B14F-4D97-AF65-F5344CB8AC3E}">
        <p14:creationId xmlns:p14="http://schemas.microsoft.com/office/powerpoint/2010/main" val="136712993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Lst>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388502-5D9A-5149-BCCD-8A01110B90F8}"/>
              </a:ext>
            </a:extLst>
          </p:cNvPr>
          <p:cNvSpPr/>
          <p:nvPr userDrawn="1"/>
        </p:nvSpPr>
        <p:spPr>
          <a:xfrm>
            <a:off x="0" y="0"/>
            <a:ext cx="12192000" cy="6858000"/>
          </a:xfrm>
          <a:prstGeom prst="rect">
            <a:avLst/>
          </a:prstGeom>
          <a:solidFill>
            <a:srgbClr val="E62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6E7C52F-0B4D-2C42-BE84-CB783D27FF3D}"/>
              </a:ext>
            </a:extLst>
          </p:cNvPr>
          <p:cNvSpPr/>
          <p:nvPr userDrawn="1"/>
        </p:nvSpPr>
        <p:spPr>
          <a:xfrm>
            <a:off x="278296" y="299831"/>
            <a:ext cx="11608904" cy="626993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792E38D-A2E2-A34F-90C3-6B544444E5AB}"/>
              </a:ext>
            </a:extLst>
          </p:cNvPr>
          <p:cNvSpPr/>
          <p:nvPr userDrawn="1"/>
        </p:nvSpPr>
        <p:spPr>
          <a:xfrm>
            <a:off x="593125" y="6241774"/>
            <a:ext cx="1036892" cy="616226"/>
          </a:xfrm>
          <a:prstGeom prst="rect">
            <a:avLst/>
          </a:prstGeom>
          <a:solidFill>
            <a:srgbClr val="E62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outdoor&#10;&#10;Description automatically generated">
            <a:extLst>
              <a:ext uri="{FF2B5EF4-FFF2-40B4-BE49-F238E27FC236}">
                <a16:creationId xmlns:a16="http://schemas.microsoft.com/office/drawing/2014/main" id="{CE0D0AD4-26C2-1F47-AC00-140CA6797B8F}"/>
              </a:ext>
            </a:extLst>
          </p:cNvPr>
          <p:cNvPicPr>
            <a:picLocks noChangeAspect="1"/>
          </p:cNvPicPr>
          <p:nvPr userDrawn="1"/>
        </p:nvPicPr>
        <p:blipFill>
          <a:blip r:embed="rId5"/>
          <a:stretch>
            <a:fillRect/>
          </a:stretch>
        </p:blipFill>
        <p:spPr>
          <a:xfrm>
            <a:off x="669531" y="5989637"/>
            <a:ext cx="854469" cy="868363"/>
          </a:xfrm>
          <a:prstGeom prst="rect">
            <a:avLst/>
          </a:prstGeom>
        </p:spPr>
      </p:pic>
    </p:spTree>
    <p:extLst>
      <p:ext uri="{BB962C8B-B14F-4D97-AF65-F5344CB8AC3E}">
        <p14:creationId xmlns:p14="http://schemas.microsoft.com/office/powerpoint/2010/main" val="3458282986"/>
      </p:ext>
    </p:extLst>
  </p:cSld>
  <p:clrMap bg1="lt1" tx1="dk1" bg2="lt2" tx2="dk2" accent1="accent1" accent2="accent2" accent3="accent3" accent4="accent4" accent5="accent5" accent6="accent6" hlink="hlink" folHlink="folHlink"/>
  <p:sldLayoutIdLst>
    <p:sldLayoutId id="2147483695" r:id="rId1"/>
    <p:sldLayoutId id="2147483698" r:id="rId2"/>
    <p:sldLayoutId id="2147483699" r:id="rId3"/>
  </p:sldLayoutIdLst>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file:///C:\Users\USER\Downloads\9789240039803-eng%20(1).pdf" TargetMode="External"/><Relationship Id="rId7" Type="http://schemas.openxmlformats.org/officeDocument/2006/relationships/hyperlink" Target="file:///C:\Users\USER\Downloads\WHO_RHR_15.24_fre.pdf"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hyperlink" Target="file:///C:\Users\USER\Downloads\9789240027237-fre.pdf" TargetMode="External"/><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hyperlink" Target="https://apps.who.int/iris/bitstream/handle/10665/204236/WHO_RHR_14.26_fre.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twitter.com/WHO/status/802190717921726464/photo/1"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hyperlink" Target="https://apps.who.int/iris/bitstream/handle/10665/204236/WHO_RHR_14.26_fre.pdf" TargetMode="Externa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15.tif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apps.who.int/iris/rest/bitstreams/1425838/retrieve" TargetMode="External"/><Relationship Id="rId2" Type="http://schemas.openxmlformats.org/officeDocument/2006/relationships/hyperlink" Target="https://apps.who.int/iris/bitstream/handle/10665/86232/WHO_RHR_12.36_fre.pdf?sequence=1&amp;isAllowed=y" TargetMode="External"/><Relationship Id="rId1" Type="http://schemas.openxmlformats.org/officeDocument/2006/relationships/slideLayout" Target="../slideLayouts/slideLayout9.xml"/><Relationship Id="rId4" Type="http://schemas.openxmlformats.org/officeDocument/2006/relationships/hyperlink" Target="https://apps.who.int/iris/rest/bitstreams/1373477/retrieve"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dx.doi.org/10.1016/j.jadohealth.2014.08.012" TargetMode="External"/><Relationship Id="rId2" Type="http://schemas.openxmlformats.org/officeDocument/2006/relationships/hyperlink" Target="https://apps.who.int/iris/bitstream/handle/10665/332890/WHO-RHR-18.19-fre.pdf" TargetMode="External"/><Relationship Id="rId1" Type="http://schemas.openxmlformats.org/officeDocument/2006/relationships/slideLayout" Target="../slideLayouts/slideLayout9.xml"/><Relationship Id="rId6" Type="http://schemas.openxmlformats.org/officeDocument/2006/relationships/hyperlink" Target="https://www.unicef.org/wca/media/5651/file/Aller-de-lavant-adolescentes-Afrique-ouest-centre-2020.pdf" TargetMode="External"/><Relationship Id="rId5" Type="http://schemas.openxmlformats.org/officeDocument/2006/relationships/hyperlink" Target="https://violenceagainstchildren.un.org/sites/violenceagainstchildren.un.org/files/2021/violence_against_children_in_africa_a_report_on_progress_and_challenges_-_french.pdf" TargetMode="External"/><Relationship Id="rId4" Type="http://schemas.openxmlformats.org/officeDocument/2006/relationships/hyperlink" Target="https://www.countdown2030.org/wp-content/uploads/2021/06/BMC-RH-supplement-2021-commentary-abstracts-FR.pdf"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peaceinsight.org/fr/organisations/ofaci/?location=ivory-coast&amp;theme" TargetMode="External"/><Relationship Id="rId2" Type="http://schemas.openxmlformats.org/officeDocument/2006/relationships/hyperlink" Target="https://cocafemgl.org/" TargetMode="External"/><Relationship Id="rId1" Type="http://schemas.openxmlformats.org/officeDocument/2006/relationships/slideLayout" Target="../slideLayouts/slideLayout9.xml"/><Relationship Id="rId4" Type="http://schemas.openxmlformats.org/officeDocument/2006/relationships/hyperlink" Target="https://apps.who.int/iris/bitstream/handle/10665/88186/WHO_RHR_13.10_fre.pdf?sequence=1"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apps.who.int/iris/rest/bitstreams/1347689/retrieve" TargetMode="External"/><Relationship Id="rId2" Type="http://schemas.openxmlformats.org/officeDocument/2006/relationships/notesSlide" Target="../notesSlides/notesSlide31.xml"/><Relationship Id="rId1" Type="http://schemas.openxmlformats.org/officeDocument/2006/relationships/slideLayout" Target="../slideLayouts/slideLayout9.xml"/><Relationship Id="rId6" Type="http://schemas.openxmlformats.org/officeDocument/2006/relationships/hyperlink" Target="https://au.int/sites/default/files/documents/39878-doc-final-final-policy_paper-_gbv_in_africa_during_covid-19_pandemic-fr.pdf" TargetMode="External"/><Relationship Id="rId5" Type="http://schemas.openxmlformats.org/officeDocument/2006/relationships/hyperlink" Target="https://apps.who.int/iris/rest/bitstreams/1082062/retrieve" TargetMode="External"/><Relationship Id="rId4" Type="http://schemas.openxmlformats.org/officeDocument/2006/relationships/hyperlink" Target="https://apps.who.int/iris/rest/bitstreams/302742/retrieve"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A079AFDC-8517-1C08-E44F-DBDC25C53474}"/>
              </a:ext>
            </a:extLst>
          </p:cNvPr>
          <p:cNvSpPr>
            <a:spLocks noGrp="1"/>
          </p:cNvSpPr>
          <p:nvPr>
            <p:ph type="subTitle" idx="1"/>
          </p:nvPr>
        </p:nvSpPr>
        <p:spPr>
          <a:xfrm>
            <a:off x="1524000" y="4854638"/>
            <a:ext cx="9144000" cy="1655762"/>
          </a:xfrm>
        </p:spPr>
        <p:txBody>
          <a:bodyPr/>
          <a:lstStyle/>
          <a:p>
            <a:r>
              <a:rPr lang="fr-FR" noProof="0" dirty="0"/>
              <a:t>VENKATRAMAN CHANDRA-MOULI</a:t>
            </a:r>
          </a:p>
          <a:p>
            <a:r>
              <a:rPr lang="fr-FR" noProof="0" dirty="0"/>
              <a:t>AVNI AMIN</a:t>
            </a:r>
          </a:p>
          <a:p>
            <a:endParaRPr lang="fr-FR" noProof="0" dirty="0"/>
          </a:p>
          <a:p>
            <a:endParaRPr lang="fr-FR" noProof="0" dirty="0"/>
          </a:p>
        </p:txBody>
      </p:sp>
      <p:sp>
        <p:nvSpPr>
          <p:cNvPr id="2" name="Title 1">
            <a:extLst>
              <a:ext uri="{FF2B5EF4-FFF2-40B4-BE49-F238E27FC236}">
                <a16:creationId xmlns:a16="http://schemas.microsoft.com/office/drawing/2014/main" id="{150DB916-D794-4D4B-9AF3-EEBB594F83C0}"/>
              </a:ext>
            </a:extLst>
          </p:cNvPr>
          <p:cNvSpPr>
            <a:spLocks noGrp="1"/>
          </p:cNvSpPr>
          <p:nvPr>
            <p:ph type="ctrTitle"/>
          </p:nvPr>
        </p:nvSpPr>
        <p:spPr>
          <a:xfrm>
            <a:off x="-116906" y="2036761"/>
            <a:ext cx="9144000" cy="2387600"/>
          </a:xfrm>
        </p:spPr>
        <p:txBody>
          <a:bodyPr/>
          <a:lstStyle/>
          <a:p>
            <a:r>
              <a:rPr lang="fr-FR" sz="4000" noProof="0" dirty="0"/>
              <a:t>VIOLENCE À L’ÉGARD DES FEMMES ET DES FILLES : PRÉVENTION, SOUTIEN ET SOINS</a:t>
            </a:r>
          </a:p>
        </p:txBody>
      </p:sp>
      <p:pic>
        <p:nvPicPr>
          <p:cNvPr id="5" name="Picture 4">
            <a:extLst>
              <a:ext uri="{FF2B5EF4-FFF2-40B4-BE49-F238E27FC236}">
                <a16:creationId xmlns:a16="http://schemas.microsoft.com/office/drawing/2014/main" id="{B9BA6E4B-9DF9-9440-B1B9-EF162FD557F5}"/>
              </a:ext>
            </a:extLst>
          </p:cNvPr>
          <p:cNvPicPr>
            <a:picLocks noChangeAspect="1"/>
          </p:cNvPicPr>
          <p:nvPr/>
        </p:nvPicPr>
        <p:blipFill>
          <a:blip r:embed="rId3">
            <a:biLevel thresh="25000"/>
            <a:alphaModFix/>
          </a:blip>
          <a:stretch>
            <a:fillRect/>
          </a:stretch>
        </p:blipFill>
        <p:spPr>
          <a:xfrm>
            <a:off x="8439866" y="945061"/>
            <a:ext cx="3128029" cy="3281867"/>
          </a:xfrm>
          <a:prstGeom prst="rect">
            <a:avLst/>
          </a:prstGeom>
        </p:spPr>
      </p:pic>
    </p:spTree>
    <p:extLst>
      <p:ext uri="{BB962C8B-B14F-4D97-AF65-F5344CB8AC3E}">
        <p14:creationId xmlns:p14="http://schemas.microsoft.com/office/powerpoint/2010/main" val="238572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DCDF8A-59A1-C641-ABB3-323D571FE6D0}"/>
              </a:ext>
            </a:extLst>
          </p:cNvPr>
          <p:cNvSpPr>
            <a:spLocks noGrp="1"/>
          </p:cNvSpPr>
          <p:nvPr>
            <p:ph type="title" idx="4294967295"/>
          </p:nvPr>
        </p:nvSpPr>
        <p:spPr>
          <a:xfrm>
            <a:off x="175364" y="2111375"/>
            <a:ext cx="3713163" cy="2244725"/>
          </a:xfrm>
          <a:prstGeom prst="rect">
            <a:avLst/>
          </a:prstGeom>
        </p:spPr>
        <p:txBody>
          <a:bodyPr/>
          <a:lstStyle/>
          <a:p>
            <a:pPr algn="ctr"/>
            <a:r>
              <a:rPr lang="fr-FR" sz="3600" noProof="0" dirty="0">
                <a:solidFill>
                  <a:srgbClr val="58C3EB"/>
                </a:solidFill>
              </a:rPr>
              <a:t>Implications en matière de droits de l'homme</a:t>
            </a:r>
          </a:p>
        </p:txBody>
      </p:sp>
      <p:sp>
        <p:nvSpPr>
          <p:cNvPr id="3" name="Espace réservé du contenu 2">
            <a:extLst>
              <a:ext uri="{FF2B5EF4-FFF2-40B4-BE49-F238E27FC236}">
                <a16:creationId xmlns:a16="http://schemas.microsoft.com/office/drawing/2014/main" id="{CE465934-8638-424F-8D74-F964F48CE4EE}"/>
              </a:ext>
            </a:extLst>
          </p:cNvPr>
          <p:cNvSpPr>
            <a:spLocks noGrp="1"/>
          </p:cNvSpPr>
          <p:nvPr>
            <p:ph idx="4294967295"/>
          </p:nvPr>
        </p:nvSpPr>
        <p:spPr>
          <a:xfrm>
            <a:off x="4131676" y="855315"/>
            <a:ext cx="7759700" cy="5113337"/>
          </a:xfrm>
          <a:prstGeom prst="rect">
            <a:avLst/>
          </a:prstGeom>
        </p:spPr>
        <p:txBody>
          <a:bodyPr/>
          <a:lstStyle/>
          <a:p>
            <a:pPr marL="0" indent="0">
              <a:buNone/>
            </a:pPr>
            <a:r>
              <a:rPr lang="fr-FR" sz="2400" b="1" noProof="0" dirty="0"/>
              <a:t>Les États sont tenus de :</a:t>
            </a:r>
          </a:p>
          <a:p>
            <a:pPr marL="342900" indent="-342900">
              <a:buClr>
                <a:srgbClr val="58C3EB"/>
              </a:buClr>
              <a:buFont typeface="Wingdings" panose="05000000000000000000" pitchFamily="2" charset="2"/>
              <a:buChar char="ü"/>
            </a:pPr>
            <a:r>
              <a:rPr lang="fr-FR" sz="2400" noProof="0" dirty="0"/>
              <a:t>prévenir et de combattre la violence à l'égard des femmes et des filles, en leur apportant soutien et soins ;</a:t>
            </a:r>
          </a:p>
          <a:p>
            <a:pPr marL="342900" indent="-342900">
              <a:buClr>
                <a:srgbClr val="58C3EB"/>
              </a:buClr>
              <a:buFont typeface="Wingdings" panose="05000000000000000000" pitchFamily="2" charset="2"/>
              <a:buChar char="ü"/>
            </a:pPr>
            <a:r>
              <a:rPr lang="fr-FR" sz="2400" noProof="0" dirty="0"/>
              <a:t>mettre en œuvre immédiatement tous les moyens appropriés pour éliminer la violence fondée sur le sexe. </a:t>
            </a:r>
          </a:p>
          <a:p>
            <a:pPr marL="0" indent="0">
              <a:buNone/>
            </a:pPr>
            <a:r>
              <a:rPr lang="fr-FR" sz="2400" noProof="0" dirty="0"/>
              <a:t>Ils doivent mener des actions visant la prévention et l’élimination de la violence à l’égard des femmes fondée sur le genre dans toutes les sphères de l’interaction humaine, notamment dans la famille, la communauté, les écoles, en ligne et dans les autres espaces numériques.</a:t>
            </a:r>
          </a:p>
        </p:txBody>
      </p:sp>
    </p:spTree>
    <p:extLst>
      <p:ext uri="{BB962C8B-B14F-4D97-AF65-F5344CB8AC3E}">
        <p14:creationId xmlns:p14="http://schemas.microsoft.com/office/powerpoint/2010/main" val="2412150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DCDF8A-59A1-C641-ABB3-323D571FE6D0}"/>
              </a:ext>
            </a:extLst>
          </p:cNvPr>
          <p:cNvSpPr>
            <a:spLocks noGrp="1"/>
          </p:cNvSpPr>
          <p:nvPr>
            <p:ph type="title" idx="4294967295"/>
          </p:nvPr>
        </p:nvSpPr>
        <p:spPr>
          <a:xfrm>
            <a:off x="275572" y="2517775"/>
            <a:ext cx="3989388" cy="1549400"/>
          </a:xfrm>
          <a:prstGeom prst="rect">
            <a:avLst/>
          </a:prstGeom>
        </p:spPr>
        <p:txBody>
          <a:bodyPr/>
          <a:lstStyle/>
          <a:p>
            <a:pPr algn="ctr"/>
            <a:r>
              <a:rPr lang="fr-FR" sz="3200" noProof="0" dirty="0">
                <a:solidFill>
                  <a:srgbClr val="58C3EB"/>
                </a:solidFill>
              </a:rPr>
              <a:t>Considérations </a:t>
            </a:r>
            <a:br>
              <a:rPr lang="fr-FR" sz="3200" noProof="0" dirty="0">
                <a:solidFill>
                  <a:srgbClr val="58C3EB"/>
                </a:solidFill>
              </a:rPr>
            </a:br>
            <a:r>
              <a:rPr lang="fr-FR" sz="3200" noProof="0" dirty="0">
                <a:solidFill>
                  <a:srgbClr val="58C3EB"/>
                </a:solidFill>
              </a:rPr>
              <a:t>d’ordre programmatique</a:t>
            </a:r>
          </a:p>
        </p:txBody>
      </p:sp>
      <p:sp>
        <p:nvSpPr>
          <p:cNvPr id="3" name="Espace réservé du contenu 2">
            <a:extLst>
              <a:ext uri="{FF2B5EF4-FFF2-40B4-BE49-F238E27FC236}">
                <a16:creationId xmlns:a16="http://schemas.microsoft.com/office/drawing/2014/main" id="{CE465934-8638-424F-8D74-F964F48CE4EE}"/>
              </a:ext>
            </a:extLst>
          </p:cNvPr>
          <p:cNvSpPr>
            <a:spLocks noGrp="1"/>
          </p:cNvSpPr>
          <p:nvPr>
            <p:ph idx="4294967295"/>
          </p:nvPr>
        </p:nvSpPr>
        <p:spPr>
          <a:xfrm>
            <a:off x="4053345" y="773482"/>
            <a:ext cx="7762875" cy="5233988"/>
          </a:xfrm>
          <a:prstGeom prst="rect">
            <a:avLst/>
          </a:prstGeom>
        </p:spPr>
        <p:txBody>
          <a:bodyPr/>
          <a:lstStyle/>
          <a:p>
            <a:pPr marL="342900" indent="-342900">
              <a:spcBef>
                <a:spcPts val="0"/>
              </a:spcBef>
              <a:spcAft>
                <a:spcPts val="1200"/>
              </a:spcAft>
              <a:buClr>
                <a:srgbClr val="58C3EB"/>
              </a:buClr>
              <a:buFont typeface="Arial" panose="020B0604020202020204" pitchFamily="34" charset="0"/>
              <a:buChar char="•"/>
            </a:pPr>
            <a:r>
              <a:rPr lang="fr-FR" sz="2000" noProof="0" dirty="0">
                <a:solidFill>
                  <a:srgbClr val="58C3EB"/>
                </a:solidFill>
              </a:rPr>
              <a:t>Lorsque des services de prévention et de réponse à la VBG existent, ils sont souvent mis en œuvre sur une base pilote et ne sont pas étendus ; en outre, ils sont fragmentaires et ne sont pas intégrés dans les plateformes existantes et la coordination intersectorielle est faible : </a:t>
            </a:r>
            <a:r>
              <a:rPr lang="fr-FR" sz="2000" noProof="0" dirty="0"/>
              <a:t>besoin d’intégrer dans les programmes et services de santé sexuelle et reproductive, de VIH, de santé mentale et de santé des adolescents.</a:t>
            </a:r>
            <a:r>
              <a:rPr lang="fr-FR" sz="2000" baseline="30000" noProof="0" dirty="0"/>
              <a:t>5</a:t>
            </a:r>
            <a:endParaRPr lang="fr-FR" sz="2000" noProof="0" dirty="0"/>
          </a:p>
          <a:p>
            <a:pPr marL="342900" indent="-342900">
              <a:spcBef>
                <a:spcPts val="0"/>
              </a:spcBef>
              <a:spcAft>
                <a:spcPts val="1200"/>
              </a:spcAft>
              <a:buClr>
                <a:srgbClr val="58C3EB"/>
              </a:buClr>
              <a:buFont typeface="Arial" panose="020B0604020202020204" pitchFamily="34" charset="0"/>
              <a:buChar char="•"/>
            </a:pPr>
            <a:r>
              <a:rPr lang="fr-FR" sz="2000" noProof="0" dirty="0">
                <a:solidFill>
                  <a:srgbClr val="58C3EB"/>
                </a:solidFill>
              </a:rPr>
              <a:t>De nombreux prestataires de soins de santé ne sont pas préparés à faire face à la violence liée au sexe, notamment en ce qui concerne le signalement des abus sexuels : </a:t>
            </a:r>
            <a:r>
              <a:rPr lang="fr-FR" sz="2000" noProof="0" dirty="0"/>
              <a:t>la formation et le soutien continu des prestataires sont impératifs pour garantir la prise en charge répondant aux besoins spécifiques de l’enfant et de l'adolescents.</a:t>
            </a:r>
            <a:r>
              <a:rPr lang="fr-FR" sz="2000" baseline="30000" noProof="0" dirty="0"/>
              <a:t>5</a:t>
            </a:r>
          </a:p>
          <a:p>
            <a:pPr marL="342900" indent="-342900">
              <a:buClr>
                <a:srgbClr val="58C3EB"/>
              </a:buClr>
              <a:buFont typeface="Arial" panose="020B0604020202020204" pitchFamily="34" charset="0"/>
              <a:buChar char="•"/>
            </a:pPr>
            <a:r>
              <a:rPr lang="fr-FR" sz="2000" noProof="0" dirty="0">
                <a:solidFill>
                  <a:srgbClr val="58C3EB"/>
                </a:solidFill>
              </a:rPr>
              <a:t>Souvent, les adolescents ne cherchent pas à obtenir des services de prévention, de soutien et de soins en matière de VBG : </a:t>
            </a:r>
            <a:r>
              <a:rPr lang="fr-FR" sz="2000" noProof="0" dirty="0"/>
              <a:t>besoin donc de sensibilisation et de lutte contre la stigmatization.</a:t>
            </a:r>
            <a:r>
              <a:rPr lang="fr-FR" sz="2000" baseline="30000" noProof="0" dirty="0"/>
              <a:t>5</a:t>
            </a:r>
            <a:r>
              <a:rPr lang="fr-FR" sz="2000" noProof="0" dirty="0"/>
              <a:t> </a:t>
            </a:r>
          </a:p>
          <a:p>
            <a:pPr marL="342900" indent="-342900">
              <a:buFont typeface="Arial" panose="020B0604020202020204" pitchFamily="34" charset="0"/>
              <a:buChar char="•"/>
            </a:pPr>
            <a:endParaRPr lang="fr-FR" sz="2000" noProof="0" dirty="0"/>
          </a:p>
        </p:txBody>
      </p:sp>
    </p:spTree>
    <p:extLst>
      <p:ext uri="{BB962C8B-B14F-4D97-AF65-F5344CB8AC3E}">
        <p14:creationId xmlns:p14="http://schemas.microsoft.com/office/powerpoint/2010/main" val="3766977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DCDF8A-59A1-C641-ABB3-323D571FE6D0}"/>
              </a:ext>
            </a:extLst>
          </p:cNvPr>
          <p:cNvSpPr>
            <a:spLocks noGrp="1"/>
          </p:cNvSpPr>
          <p:nvPr>
            <p:ph type="title" idx="4294967295"/>
          </p:nvPr>
        </p:nvSpPr>
        <p:spPr>
          <a:xfrm>
            <a:off x="175364" y="1903413"/>
            <a:ext cx="3517900" cy="1820862"/>
          </a:xfrm>
          <a:prstGeom prst="rect">
            <a:avLst/>
          </a:prstGeom>
        </p:spPr>
        <p:txBody>
          <a:bodyPr/>
          <a:lstStyle/>
          <a:p>
            <a:pPr algn="ctr"/>
            <a:r>
              <a:rPr lang="fr-FR" sz="4000" noProof="0" dirty="0">
                <a:solidFill>
                  <a:srgbClr val="58C3EB"/>
                </a:solidFill>
              </a:rPr>
              <a:t>Lignes directrices de l’OMS</a:t>
            </a:r>
          </a:p>
        </p:txBody>
      </p:sp>
      <p:sp>
        <p:nvSpPr>
          <p:cNvPr id="3" name="Espace réservé du contenu 2">
            <a:extLst>
              <a:ext uri="{FF2B5EF4-FFF2-40B4-BE49-F238E27FC236}">
                <a16:creationId xmlns:a16="http://schemas.microsoft.com/office/drawing/2014/main" id="{CE465934-8638-424F-8D74-F964F48CE4EE}"/>
              </a:ext>
            </a:extLst>
          </p:cNvPr>
          <p:cNvSpPr>
            <a:spLocks noGrp="1"/>
          </p:cNvSpPr>
          <p:nvPr>
            <p:ph idx="4294967295"/>
          </p:nvPr>
        </p:nvSpPr>
        <p:spPr>
          <a:xfrm>
            <a:off x="3588730" y="661988"/>
            <a:ext cx="8189912" cy="5594350"/>
          </a:xfrm>
          <a:prstGeom prst="rect">
            <a:avLst/>
          </a:prstGeom>
        </p:spPr>
        <p:txBody>
          <a:bodyPr/>
          <a:lstStyle/>
          <a:p>
            <a:pPr marL="342900" indent="-342900">
              <a:buClr>
                <a:srgbClr val="58C3EB"/>
              </a:buClr>
              <a:buFont typeface="Arial" panose="020B0604020202020204" pitchFamily="34" charset="0"/>
              <a:buChar char="•"/>
            </a:pPr>
            <a:r>
              <a:rPr lang="fr-FR" sz="2400" noProof="0" dirty="0"/>
              <a:t>Répondre aux enfants et aux adolescents qui ont été victimes d'abus sexuels : directives cliniques de l'OMS (2017).</a:t>
            </a:r>
          </a:p>
          <a:p>
            <a:pPr marL="342900" indent="-342900">
              <a:buClr>
                <a:srgbClr val="58C3EB"/>
              </a:buClr>
              <a:buFont typeface="Arial" panose="020B0604020202020204" pitchFamily="34" charset="0"/>
              <a:buChar char="•"/>
            </a:pPr>
            <a:r>
              <a:rPr lang="fr-FR" sz="2400" noProof="0" dirty="0"/>
              <a:t>Répondre à la violence du partenaire intime et à la violence sexuelle contre les femmes : directives cliniques et politiques de l'OMS (2013).</a:t>
            </a:r>
          </a:p>
          <a:p>
            <a:pPr marL="342900" indent="-342900">
              <a:buClr>
                <a:srgbClr val="58C3EB"/>
              </a:buClr>
              <a:buFont typeface="Arial" panose="020B0604020202020204" pitchFamily="34" charset="0"/>
              <a:buChar char="•"/>
            </a:pPr>
            <a:r>
              <a:rPr lang="fr-FR" sz="2400" noProof="0" dirty="0"/>
              <a:t>Directives de l'OMS sur la prévention des grossesses précoces et des mauvais résultats en matière de procréation chez les adolescents des pays en développement (2011).</a:t>
            </a:r>
          </a:p>
          <a:p>
            <a:pPr marL="342900" indent="-342900">
              <a:buClr>
                <a:srgbClr val="58C3EB"/>
              </a:buClr>
              <a:buFont typeface="Arial" panose="020B0604020202020204" pitchFamily="34" charset="0"/>
              <a:buChar char="•"/>
            </a:pPr>
            <a:r>
              <a:rPr lang="fr-FR" sz="2400" noProof="0" dirty="0"/>
              <a:t>Directives de l'OMS pour la réponse du secteur de la santé à la maltraitance des enfants (2019).</a:t>
            </a:r>
          </a:p>
          <a:p>
            <a:pPr marL="342900" indent="-342900">
              <a:buClr>
                <a:srgbClr val="58C3EB"/>
              </a:buClr>
              <a:buFont typeface="Arial" panose="020B0604020202020204" pitchFamily="34" charset="0"/>
              <a:buChar char="•"/>
            </a:pPr>
            <a:r>
              <a:rPr lang="fr-FR" sz="2400" noProof="0" dirty="0"/>
              <a:t>Directives consolidées sur la santé et les droits sexuels et reproductifs des femmes vivant avec le VIH (2017).</a:t>
            </a:r>
          </a:p>
        </p:txBody>
      </p:sp>
    </p:spTree>
    <p:extLst>
      <p:ext uri="{BB962C8B-B14F-4D97-AF65-F5344CB8AC3E}">
        <p14:creationId xmlns:p14="http://schemas.microsoft.com/office/powerpoint/2010/main" val="3162665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DCDF8A-59A1-C641-ABB3-323D571FE6D0}"/>
              </a:ext>
            </a:extLst>
          </p:cNvPr>
          <p:cNvSpPr>
            <a:spLocks noGrp="1"/>
          </p:cNvSpPr>
          <p:nvPr>
            <p:ph type="title" idx="4294967295"/>
          </p:nvPr>
        </p:nvSpPr>
        <p:spPr>
          <a:xfrm>
            <a:off x="0" y="2097270"/>
            <a:ext cx="3930650" cy="2071688"/>
          </a:xfrm>
          <a:prstGeom prst="rect">
            <a:avLst/>
          </a:prstGeom>
        </p:spPr>
        <p:txBody>
          <a:bodyPr/>
          <a:lstStyle/>
          <a:p>
            <a:pPr algn="ctr"/>
            <a:r>
              <a:rPr lang="fr-FR" sz="2800" noProof="0" dirty="0">
                <a:solidFill>
                  <a:srgbClr val="58C3EB"/>
                </a:solidFill>
              </a:rPr>
              <a:t>Lignes </a:t>
            </a:r>
            <a:br>
              <a:rPr lang="fr-FR" sz="2800" noProof="0" dirty="0">
                <a:solidFill>
                  <a:srgbClr val="58C3EB"/>
                </a:solidFill>
              </a:rPr>
            </a:br>
            <a:r>
              <a:rPr lang="fr-FR" sz="2800" noProof="0" dirty="0">
                <a:solidFill>
                  <a:srgbClr val="58C3EB"/>
                </a:solidFill>
              </a:rPr>
              <a:t>directrices complémentaires aux lignes de l’OMS </a:t>
            </a:r>
          </a:p>
        </p:txBody>
      </p:sp>
      <p:sp>
        <p:nvSpPr>
          <p:cNvPr id="3" name="Espace réservé du contenu 2">
            <a:extLst>
              <a:ext uri="{FF2B5EF4-FFF2-40B4-BE49-F238E27FC236}">
                <a16:creationId xmlns:a16="http://schemas.microsoft.com/office/drawing/2014/main" id="{CE465934-8638-424F-8D74-F964F48CE4EE}"/>
              </a:ext>
            </a:extLst>
          </p:cNvPr>
          <p:cNvSpPr>
            <a:spLocks noGrp="1"/>
          </p:cNvSpPr>
          <p:nvPr>
            <p:ph idx="4294967295"/>
          </p:nvPr>
        </p:nvSpPr>
        <p:spPr>
          <a:xfrm>
            <a:off x="3917886" y="728663"/>
            <a:ext cx="7935912" cy="5611812"/>
          </a:xfrm>
          <a:prstGeom prst="rect">
            <a:avLst/>
          </a:prstGeom>
        </p:spPr>
        <p:txBody>
          <a:bodyPr/>
          <a:lstStyle/>
          <a:p>
            <a:pPr marL="457200" indent="-457200">
              <a:spcBef>
                <a:spcPts val="0"/>
              </a:spcBef>
              <a:spcAft>
                <a:spcPts val="1800"/>
              </a:spcAft>
              <a:buClr>
                <a:srgbClr val="58C3EB"/>
              </a:buClr>
              <a:buFont typeface="Arial" panose="020B0604020202020204" pitchFamily="34" charset="0"/>
              <a:buChar char="•"/>
            </a:pPr>
            <a:r>
              <a:rPr lang="fr-FR" sz="2000" noProof="0" dirty="0"/>
              <a:t>Plan d'action mondial : les systèmes de santé s'attaquent à la violence contre les femmes et les filles (OMS, 2017).</a:t>
            </a:r>
          </a:p>
          <a:p>
            <a:pPr marL="457200" indent="-457200">
              <a:spcBef>
                <a:spcPts val="0"/>
              </a:spcBef>
              <a:spcAft>
                <a:spcPts val="1800"/>
              </a:spcAft>
              <a:buClr>
                <a:srgbClr val="58C3EB"/>
              </a:buClr>
              <a:buFont typeface="Arial" panose="020B0604020202020204" pitchFamily="34" charset="0"/>
              <a:buChar char="•"/>
            </a:pPr>
            <a:r>
              <a:rPr lang="fr-FR" sz="2000" noProof="0" dirty="0"/>
              <a:t>RESPECT </a:t>
            </a:r>
            <a:r>
              <a:rPr lang="fr-FR" sz="2000" noProof="0" dirty="0" err="1"/>
              <a:t>women</a:t>
            </a:r>
            <a:r>
              <a:rPr lang="fr-FR" sz="2000" noProof="0" dirty="0"/>
              <a:t> : </a:t>
            </a:r>
            <a:r>
              <a:rPr lang="fr-FR" sz="2000" noProof="0" dirty="0" err="1"/>
              <a:t>preventing</a:t>
            </a:r>
            <a:r>
              <a:rPr lang="fr-FR" sz="2000" noProof="0" dirty="0"/>
              <a:t> violence </a:t>
            </a:r>
            <a:r>
              <a:rPr lang="fr-FR" sz="2000" noProof="0" dirty="0" err="1"/>
              <a:t>against</a:t>
            </a:r>
            <a:r>
              <a:rPr lang="fr-FR" sz="2000" noProof="0" dirty="0"/>
              <a:t> </a:t>
            </a:r>
            <a:r>
              <a:rPr lang="fr-FR" sz="2000" noProof="0" dirty="0" err="1"/>
              <a:t>women</a:t>
            </a:r>
            <a:r>
              <a:rPr lang="fr-FR" sz="2000" noProof="0" dirty="0"/>
              <a:t>, </a:t>
            </a:r>
            <a:r>
              <a:rPr lang="fr-FR" sz="2000" noProof="0" dirty="0" err="1"/>
              <a:t>framework</a:t>
            </a:r>
            <a:r>
              <a:rPr lang="fr-FR" sz="2000" noProof="0" dirty="0"/>
              <a:t> and </a:t>
            </a:r>
            <a:r>
              <a:rPr lang="fr-FR" sz="2000" noProof="0" dirty="0" err="1"/>
              <a:t>implementation</a:t>
            </a:r>
            <a:r>
              <a:rPr lang="fr-FR" sz="2000" noProof="0" dirty="0"/>
              <a:t> package (OMS, 2019).</a:t>
            </a:r>
          </a:p>
          <a:p>
            <a:pPr marL="457200" indent="-457200">
              <a:spcBef>
                <a:spcPts val="0"/>
              </a:spcBef>
              <a:spcAft>
                <a:spcPts val="1800"/>
              </a:spcAft>
              <a:buClr>
                <a:srgbClr val="58C3EB"/>
              </a:buClr>
              <a:buFont typeface="Arial" panose="020B0604020202020204" pitchFamily="34" charset="0"/>
              <a:buChar char="•"/>
            </a:pPr>
            <a:r>
              <a:rPr lang="fr-FR" sz="2000" noProof="0" dirty="0"/>
              <a:t>INSPIRE : sept stratégies pour mettre fin à la violence contre les enfants (OMS, 2016).</a:t>
            </a:r>
          </a:p>
          <a:p>
            <a:pPr marL="457200" indent="-457200">
              <a:spcBef>
                <a:spcPts val="0"/>
              </a:spcBef>
              <a:spcAft>
                <a:spcPts val="1800"/>
              </a:spcAft>
              <a:buClr>
                <a:srgbClr val="58C3EB"/>
              </a:buClr>
              <a:buFont typeface="Arial" panose="020B0604020202020204" pitchFamily="34" charset="0"/>
              <a:buChar char="•"/>
            </a:pPr>
            <a:r>
              <a:rPr lang="fr-FR" sz="2000" noProof="0" dirty="0"/>
              <a:t>Guide mondial sur la lutte contre la violence sexiste en milieu scolaire (UNESCO, 2016).</a:t>
            </a:r>
          </a:p>
          <a:p>
            <a:pPr marL="457200" indent="-457200">
              <a:spcBef>
                <a:spcPts val="0"/>
              </a:spcBef>
              <a:spcAft>
                <a:spcPts val="1800"/>
              </a:spcAft>
              <a:buClr>
                <a:srgbClr val="58C3EB"/>
              </a:buClr>
              <a:buFont typeface="Arial" panose="020B0604020202020204" pitchFamily="34" charset="0"/>
              <a:buChar char="•"/>
            </a:pPr>
            <a:r>
              <a:rPr lang="fr-FR" sz="2000" noProof="0" dirty="0"/>
              <a:t>Seize idées pour lutter contre la violence à l'égard des femmes dans le contexte de l'épidémie de VIH : un outil de programmation (OMS, 2013).</a:t>
            </a:r>
          </a:p>
          <a:p>
            <a:pPr marL="457200" indent="-457200">
              <a:spcBef>
                <a:spcPts val="0"/>
              </a:spcBef>
              <a:spcAft>
                <a:spcPts val="1800"/>
              </a:spcAft>
              <a:buClr>
                <a:srgbClr val="58C3EB"/>
              </a:buClr>
              <a:buFont typeface="Arial" panose="020B0604020202020204" pitchFamily="34" charset="0"/>
              <a:buChar char="•"/>
            </a:pPr>
            <a:r>
              <a:rPr lang="en-US" sz="2000" dirty="0"/>
              <a:t>What works to prevent partner violence?</a:t>
            </a:r>
            <a:r>
              <a:rPr lang="fr-FR" sz="2000" noProof="0" dirty="0"/>
              <a:t> An </a:t>
            </a:r>
            <a:r>
              <a:rPr lang="fr-FR" sz="2000" noProof="0" dirty="0" err="1"/>
              <a:t>evidence</a:t>
            </a:r>
            <a:r>
              <a:rPr lang="fr-FR" sz="2000" noProof="0" dirty="0"/>
              <a:t> </a:t>
            </a:r>
            <a:r>
              <a:rPr lang="fr-FR" sz="2000" noProof="0" dirty="0" err="1"/>
              <a:t>overview</a:t>
            </a:r>
            <a:r>
              <a:rPr lang="fr-FR" sz="2000" noProof="0" dirty="0"/>
              <a:t> (École d'hygiène et de médecine tropicale de Londres ; 2011).</a:t>
            </a:r>
          </a:p>
        </p:txBody>
      </p:sp>
    </p:spTree>
    <p:extLst>
      <p:ext uri="{BB962C8B-B14F-4D97-AF65-F5344CB8AC3E}">
        <p14:creationId xmlns:p14="http://schemas.microsoft.com/office/powerpoint/2010/main" val="1992087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DCDF8A-59A1-C641-ABB3-323D571FE6D0}"/>
              </a:ext>
            </a:extLst>
          </p:cNvPr>
          <p:cNvSpPr>
            <a:spLocks noGrp="1"/>
          </p:cNvSpPr>
          <p:nvPr>
            <p:ph type="title" idx="4294967295"/>
          </p:nvPr>
        </p:nvSpPr>
        <p:spPr>
          <a:xfrm>
            <a:off x="200416" y="2050485"/>
            <a:ext cx="4133850" cy="3119437"/>
          </a:xfrm>
          <a:prstGeom prst="rect">
            <a:avLst/>
          </a:prstGeom>
        </p:spPr>
        <p:txBody>
          <a:bodyPr/>
          <a:lstStyle/>
          <a:p>
            <a:pPr algn="ctr"/>
            <a:r>
              <a:rPr lang="fr-FR" sz="3200" noProof="0" dirty="0">
                <a:solidFill>
                  <a:srgbClr val="58C3EB"/>
                </a:solidFill>
              </a:rPr>
              <a:t>Lignes directrices complémentaires aux lignes de l’OMS </a:t>
            </a:r>
          </a:p>
        </p:txBody>
      </p:sp>
      <p:sp>
        <p:nvSpPr>
          <p:cNvPr id="3" name="Espace réservé du contenu 2">
            <a:extLst>
              <a:ext uri="{FF2B5EF4-FFF2-40B4-BE49-F238E27FC236}">
                <a16:creationId xmlns:a16="http://schemas.microsoft.com/office/drawing/2014/main" id="{CE465934-8638-424F-8D74-F964F48CE4EE}"/>
              </a:ext>
            </a:extLst>
          </p:cNvPr>
          <p:cNvSpPr>
            <a:spLocks noGrp="1"/>
          </p:cNvSpPr>
          <p:nvPr>
            <p:ph idx="4294967295"/>
          </p:nvPr>
        </p:nvSpPr>
        <p:spPr>
          <a:xfrm>
            <a:off x="4600141" y="1119188"/>
            <a:ext cx="7165975" cy="4643437"/>
          </a:xfrm>
          <a:prstGeom prst="rect">
            <a:avLst/>
          </a:prstGeom>
        </p:spPr>
        <p:txBody>
          <a:bodyPr/>
          <a:lstStyle/>
          <a:p>
            <a:pPr marL="342900" indent="-342900">
              <a:buClr>
                <a:srgbClr val="58C3EB"/>
              </a:buClr>
              <a:buFont typeface="Arial" panose="020B0604020202020204" pitchFamily="34" charset="0"/>
              <a:buChar char="•"/>
            </a:pPr>
            <a:r>
              <a:rPr lang="fr-FR" sz="2400" noProof="0" dirty="0"/>
              <a:t>Prévention de la violence en milieu scolaire : un manuel pratique (OMS, 2019). </a:t>
            </a:r>
          </a:p>
          <a:p>
            <a:pPr marL="342900" indent="-342900">
              <a:buClr>
                <a:srgbClr val="58C3EB"/>
              </a:buClr>
              <a:buFont typeface="Arial" panose="020B0604020202020204" pitchFamily="34" charset="0"/>
              <a:buChar char="•"/>
            </a:pPr>
            <a:r>
              <a:rPr lang="fr-FR" sz="2400" noProof="0" dirty="0"/>
              <a:t>COVID-19 et la violence à l'égard des femmes : ce que le secteur/système de santé peut faire (OMS, 2020).</a:t>
            </a:r>
          </a:p>
          <a:p>
            <a:pPr marL="342900" indent="-342900">
              <a:buClr>
                <a:srgbClr val="58C3EB"/>
              </a:buClr>
              <a:buFont typeface="Arial" panose="020B0604020202020204" pitchFamily="34" charset="0"/>
              <a:buChar char="•"/>
            </a:pPr>
            <a:r>
              <a:rPr lang="fr-FR" sz="2400" noProof="0" dirty="0"/>
              <a:t>Lutter contre la violence à l'égard des enfants, des femmes et des personnes âgées pendant la pandémie de covid-19 : </a:t>
            </a:r>
            <a:r>
              <a:rPr lang="fr-FR" sz="2400" dirty="0"/>
              <a:t>actions clés </a:t>
            </a:r>
            <a:r>
              <a:rPr lang="fr-FR" sz="2400" noProof="0" dirty="0"/>
              <a:t>(OMS, 2020).</a:t>
            </a:r>
          </a:p>
          <a:p>
            <a:pPr marL="342900" indent="-342900">
              <a:buClr>
                <a:srgbClr val="58C3EB"/>
              </a:buClr>
              <a:buFont typeface="Arial" panose="020B0604020202020204" pitchFamily="34" charset="0"/>
              <a:buChar char="•"/>
            </a:pPr>
            <a:r>
              <a:rPr lang="fr-FR" sz="2400" noProof="0" dirty="0"/>
              <a:t>Infographie sur le COVID-19 et la violence à l'égard des femmes (OMS, 2020).</a:t>
            </a:r>
          </a:p>
          <a:p>
            <a:pPr marL="342900" indent="-342900">
              <a:buClr>
                <a:srgbClr val="58C3EB"/>
              </a:buClr>
              <a:buFont typeface="Arial" panose="020B0604020202020204" pitchFamily="34" charset="0"/>
              <a:buChar char="•"/>
            </a:pPr>
            <a:endParaRPr lang="fr-FR" sz="2400" noProof="0" dirty="0"/>
          </a:p>
        </p:txBody>
      </p:sp>
    </p:spTree>
    <p:extLst>
      <p:ext uri="{BB962C8B-B14F-4D97-AF65-F5344CB8AC3E}">
        <p14:creationId xmlns:p14="http://schemas.microsoft.com/office/powerpoint/2010/main" val="3610506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2E1CE8A-0C2C-6B15-EBC7-061F8B121F50}"/>
              </a:ext>
            </a:extLst>
          </p:cNvPr>
          <p:cNvPicPr>
            <a:picLocks noChangeAspect="1"/>
          </p:cNvPicPr>
          <p:nvPr/>
        </p:nvPicPr>
        <p:blipFill>
          <a:blip r:embed="rId3"/>
          <a:stretch>
            <a:fillRect/>
          </a:stretch>
        </p:blipFill>
        <p:spPr>
          <a:xfrm>
            <a:off x="6478203" y="324853"/>
            <a:ext cx="5168365" cy="6061791"/>
          </a:xfrm>
          <a:prstGeom prst="rect">
            <a:avLst/>
          </a:prstGeom>
        </p:spPr>
      </p:pic>
      <p:pic>
        <p:nvPicPr>
          <p:cNvPr id="6" name="Image 5">
            <a:extLst>
              <a:ext uri="{FF2B5EF4-FFF2-40B4-BE49-F238E27FC236}">
                <a16:creationId xmlns:a16="http://schemas.microsoft.com/office/drawing/2014/main" id="{5A76956A-BB33-0922-3EE1-ABA8382F9542}"/>
              </a:ext>
            </a:extLst>
          </p:cNvPr>
          <p:cNvPicPr>
            <a:picLocks noChangeAspect="1"/>
          </p:cNvPicPr>
          <p:nvPr/>
        </p:nvPicPr>
        <p:blipFill>
          <a:blip r:embed="rId4"/>
          <a:stretch>
            <a:fillRect/>
          </a:stretch>
        </p:blipFill>
        <p:spPr>
          <a:xfrm>
            <a:off x="1844841" y="324853"/>
            <a:ext cx="4633362" cy="6061791"/>
          </a:xfrm>
          <a:prstGeom prst="rect">
            <a:avLst/>
          </a:prstGeom>
        </p:spPr>
      </p:pic>
    </p:spTree>
    <p:extLst>
      <p:ext uri="{BB962C8B-B14F-4D97-AF65-F5344CB8AC3E}">
        <p14:creationId xmlns:p14="http://schemas.microsoft.com/office/powerpoint/2010/main" val="847474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5F16904-28DE-B34A-E518-25D089F6B253}"/>
              </a:ext>
            </a:extLst>
          </p:cNvPr>
          <p:cNvPicPr>
            <a:picLocks noChangeAspect="1"/>
          </p:cNvPicPr>
          <p:nvPr/>
        </p:nvPicPr>
        <p:blipFill>
          <a:blip r:embed="rId3"/>
          <a:stretch>
            <a:fillRect/>
          </a:stretch>
        </p:blipFill>
        <p:spPr>
          <a:xfrm>
            <a:off x="6293919" y="314577"/>
            <a:ext cx="4633362" cy="6250324"/>
          </a:xfrm>
          <a:prstGeom prst="rect">
            <a:avLst/>
          </a:prstGeom>
        </p:spPr>
      </p:pic>
      <p:pic>
        <p:nvPicPr>
          <p:cNvPr id="6" name="Image 5">
            <a:extLst>
              <a:ext uri="{FF2B5EF4-FFF2-40B4-BE49-F238E27FC236}">
                <a16:creationId xmlns:a16="http://schemas.microsoft.com/office/drawing/2014/main" id="{91905497-7AFD-5DB0-B017-B7865C15554E}"/>
              </a:ext>
            </a:extLst>
          </p:cNvPr>
          <p:cNvPicPr>
            <a:picLocks noChangeAspect="1"/>
          </p:cNvPicPr>
          <p:nvPr/>
        </p:nvPicPr>
        <p:blipFill>
          <a:blip r:embed="rId4"/>
          <a:stretch>
            <a:fillRect/>
          </a:stretch>
        </p:blipFill>
        <p:spPr>
          <a:xfrm>
            <a:off x="1668178" y="314577"/>
            <a:ext cx="4625741" cy="6250324"/>
          </a:xfrm>
          <a:prstGeom prst="rect">
            <a:avLst/>
          </a:prstGeom>
        </p:spPr>
      </p:pic>
    </p:spTree>
    <p:extLst>
      <p:ext uri="{BB962C8B-B14F-4D97-AF65-F5344CB8AC3E}">
        <p14:creationId xmlns:p14="http://schemas.microsoft.com/office/powerpoint/2010/main" val="118305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552911" y="1615272"/>
            <a:ext cx="2141387"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1" u="none" strike="noStrike" kern="1200" cap="none" spc="0" normalizeH="0" baseline="0" noProof="0" dirty="0">
                <a:ln>
                  <a:noFill/>
                </a:ln>
                <a:solidFill>
                  <a:prstClr val="black"/>
                </a:solidFill>
                <a:effectLst/>
                <a:uLnTx/>
                <a:uFillTx/>
                <a:latin typeface="Calibri"/>
                <a:ea typeface="+mn-ea"/>
                <a:cs typeface="+mn-cs"/>
              </a:rPr>
              <a:t>“Comment”</a:t>
            </a:r>
            <a:endParaRPr kumimoji="0" lang="en-GB" sz="3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Cross 1"/>
          <p:cNvSpPr/>
          <p:nvPr/>
        </p:nvSpPr>
        <p:spPr>
          <a:xfrm>
            <a:off x="4059333" y="2291610"/>
            <a:ext cx="619774" cy="648072"/>
          </a:xfrm>
          <a:prstGeom prst="plu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31379762-73FB-47E9-8023-0749E5A874F7}"/>
              </a:ext>
            </a:extLst>
          </p:cNvPr>
          <p:cNvSpPr txBox="1"/>
          <p:nvPr/>
        </p:nvSpPr>
        <p:spPr>
          <a:xfrm>
            <a:off x="529388" y="270872"/>
            <a:ext cx="1112921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Boîte à outils de l'OMS pour la réponse à la violence à l'égard des femmes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1. Gestionnaires et prestataires de santé</a:t>
            </a:r>
            <a:endParaRPr kumimoji="0" lang="en-GB" sz="2000" b="0"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endParaRPr>
          </a:p>
        </p:txBody>
      </p:sp>
      <p:pic>
        <p:nvPicPr>
          <p:cNvPr id="17" name="Picture 16">
            <a:hlinkClick r:id="rId3"/>
            <a:extLst>
              <a:ext uri="{FF2B5EF4-FFF2-40B4-BE49-F238E27FC236}">
                <a16:creationId xmlns:a16="http://schemas.microsoft.com/office/drawing/2014/main" id="{6E31C51F-C5C1-49EE-BFEF-A1C2686998EC}"/>
              </a:ext>
            </a:extLst>
          </p:cNvPr>
          <p:cNvPicPr/>
          <p:nvPr/>
        </p:nvPicPr>
        <p:blipFill>
          <a:blip r:embed="rId4">
            <a:extLst>
              <a:ext uri="{28A0092B-C50C-407E-A947-70E740481C1C}">
                <a14:useLocalDpi xmlns:a14="http://schemas.microsoft.com/office/drawing/2010/main" val="0"/>
              </a:ext>
            </a:extLst>
          </a:blip>
          <a:stretch>
            <a:fillRect/>
          </a:stretch>
        </p:blipFill>
        <p:spPr>
          <a:xfrm>
            <a:off x="7394002" y="2986328"/>
            <a:ext cx="2849032" cy="3703788"/>
          </a:xfrm>
          <a:prstGeom prst="rect">
            <a:avLst/>
          </a:prstGeom>
        </p:spPr>
      </p:pic>
      <p:pic>
        <p:nvPicPr>
          <p:cNvPr id="4" name="Image 3">
            <a:hlinkClick r:id="rId5"/>
            <a:extLst>
              <a:ext uri="{FF2B5EF4-FFF2-40B4-BE49-F238E27FC236}">
                <a16:creationId xmlns:a16="http://schemas.microsoft.com/office/drawing/2014/main" id="{E5C840B7-6081-34B3-1951-9EDD95417FBE}"/>
              </a:ext>
            </a:extLst>
          </p:cNvPr>
          <p:cNvPicPr>
            <a:picLocks noChangeAspect="1"/>
          </p:cNvPicPr>
          <p:nvPr/>
        </p:nvPicPr>
        <p:blipFill>
          <a:blip r:embed="rId6"/>
          <a:stretch>
            <a:fillRect/>
          </a:stretch>
        </p:blipFill>
        <p:spPr>
          <a:xfrm>
            <a:off x="4881633" y="1064636"/>
            <a:ext cx="2141387" cy="3155693"/>
          </a:xfrm>
          <a:prstGeom prst="rect">
            <a:avLst/>
          </a:prstGeom>
        </p:spPr>
      </p:pic>
      <p:pic>
        <p:nvPicPr>
          <p:cNvPr id="6" name="Image 5">
            <a:hlinkClick r:id="rId7"/>
            <a:extLst>
              <a:ext uri="{FF2B5EF4-FFF2-40B4-BE49-F238E27FC236}">
                <a16:creationId xmlns:a16="http://schemas.microsoft.com/office/drawing/2014/main" id="{0106BBEA-D8C4-32F8-8566-A33816535CCB}"/>
              </a:ext>
            </a:extLst>
          </p:cNvPr>
          <p:cNvPicPr>
            <a:picLocks noChangeAspect="1"/>
          </p:cNvPicPr>
          <p:nvPr/>
        </p:nvPicPr>
        <p:blipFill>
          <a:blip r:embed="rId8"/>
          <a:stretch>
            <a:fillRect/>
          </a:stretch>
        </p:blipFill>
        <p:spPr>
          <a:xfrm>
            <a:off x="2947971" y="4371885"/>
            <a:ext cx="2141387" cy="2318231"/>
          </a:xfrm>
          <a:prstGeom prst="rect">
            <a:avLst/>
          </a:prstGeom>
        </p:spPr>
      </p:pic>
      <p:pic>
        <p:nvPicPr>
          <p:cNvPr id="9" name="Image 8">
            <a:hlinkClick r:id="rId9"/>
            <a:extLst>
              <a:ext uri="{FF2B5EF4-FFF2-40B4-BE49-F238E27FC236}">
                <a16:creationId xmlns:a16="http://schemas.microsoft.com/office/drawing/2014/main" id="{F08884A7-9378-FB3E-FE2B-2081B4277E12}"/>
              </a:ext>
            </a:extLst>
          </p:cNvPr>
          <p:cNvPicPr>
            <a:picLocks noChangeAspect="1"/>
          </p:cNvPicPr>
          <p:nvPr/>
        </p:nvPicPr>
        <p:blipFill>
          <a:blip r:embed="rId10"/>
          <a:stretch>
            <a:fillRect/>
          </a:stretch>
        </p:blipFill>
        <p:spPr>
          <a:xfrm>
            <a:off x="1734840" y="1044436"/>
            <a:ext cx="2141387" cy="3155693"/>
          </a:xfrm>
          <a:prstGeom prst="rect">
            <a:avLst/>
          </a:prstGeom>
        </p:spPr>
      </p:pic>
    </p:spTree>
    <p:extLst>
      <p:ext uri="{BB962C8B-B14F-4D97-AF65-F5344CB8AC3E}">
        <p14:creationId xmlns:p14="http://schemas.microsoft.com/office/powerpoint/2010/main" val="1688664101"/>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3"/>
            <a:extLst>
              <a:ext uri="{FF2B5EF4-FFF2-40B4-BE49-F238E27FC236}">
                <a16:creationId xmlns:a16="http://schemas.microsoft.com/office/drawing/2014/main" id="{5C306B87-2D7C-41C2-8E5E-8B323ED956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761" y="1178727"/>
            <a:ext cx="3807845" cy="5529874"/>
          </a:xfrm>
          <a:prstGeom prst="rect">
            <a:avLst/>
          </a:prstGeom>
        </p:spPr>
      </p:pic>
      <p:sp>
        <p:nvSpPr>
          <p:cNvPr id="7" name="Title 1">
            <a:extLst>
              <a:ext uri="{FF2B5EF4-FFF2-40B4-BE49-F238E27FC236}">
                <a16:creationId xmlns:a16="http://schemas.microsoft.com/office/drawing/2014/main" id="{1E07A06D-AB21-46EB-BF82-5E7A375FD2AC}"/>
              </a:ext>
            </a:extLst>
          </p:cNvPr>
          <p:cNvSpPr txBox="1">
            <a:spLocks/>
          </p:cNvSpPr>
          <p:nvPr/>
        </p:nvSpPr>
        <p:spPr>
          <a:xfrm>
            <a:off x="3083806" y="343560"/>
            <a:ext cx="6024389" cy="49865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err="1">
                <a:ln>
                  <a:noFill/>
                </a:ln>
                <a:solidFill>
                  <a:srgbClr val="4F81BD">
                    <a:lumMod val="75000"/>
                  </a:srgbClr>
                </a:solidFill>
                <a:effectLst/>
                <a:uLnTx/>
                <a:uFillTx/>
                <a:latin typeface="Calibri"/>
                <a:ea typeface="+mj-ea"/>
                <a:cs typeface="+mj-cs"/>
              </a:rPr>
              <a:t>Soutien</a:t>
            </a:r>
            <a:r>
              <a:rPr kumimoji="0" lang="en-GB" sz="3600" b="1" i="0" u="none" strike="noStrike" kern="1200" cap="none" spc="0" normalizeH="0" baseline="0" noProof="0" dirty="0">
                <a:ln>
                  <a:noFill/>
                </a:ln>
                <a:solidFill>
                  <a:srgbClr val="4F81BD">
                    <a:lumMod val="75000"/>
                  </a:srgbClr>
                </a:solidFill>
                <a:effectLst/>
                <a:uLnTx/>
                <a:uFillTx/>
                <a:latin typeface="Calibri"/>
                <a:ea typeface="+mj-ea"/>
                <a:cs typeface="+mj-cs"/>
              </a:rPr>
              <a:t> de la première </a:t>
            </a:r>
            <a:r>
              <a:rPr kumimoji="0" lang="en-GB" sz="3600" b="1" i="0" u="none" strike="noStrike" kern="1200" cap="none" spc="0" normalizeH="0" baseline="0" noProof="0" dirty="0" err="1">
                <a:ln>
                  <a:noFill/>
                </a:ln>
                <a:solidFill>
                  <a:srgbClr val="4F81BD">
                    <a:lumMod val="75000"/>
                  </a:srgbClr>
                </a:solidFill>
                <a:effectLst/>
                <a:uLnTx/>
                <a:uFillTx/>
                <a:latin typeface="Calibri"/>
                <a:ea typeface="+mj-ea"/>
                <a:cs typeface="+mj-cs"/>
              </a:rPr>
              <a:t>ligne</a:t>
            </a:r>
            <a:endParaRPr kumimoji="0" lang="en-GB" sz="3600" b="1" i="0" u="none" strike="noStrike" kern="1200" cap="none" spc="0" normalizeH="0" baseline="0" noProof="0" dirty="0">
              <a:ln>
                <a:noFill/>
              </a:ln>
              <a:solidFill>
                <a:srgbClr val="4F81BD">
                  <a:lumMod val="75000"/>
                </a:srgbClr>
              </a:solidFill>
              <a:effectLst/>
              <a:uLnTx/>
              <a:uFillTx/>
              <a:latin typeface="Calibri"/>
              <a:ea typeface="+mj-ea"/>
              <a:cs typeface="+mj-cs"/>
            </a:endParaRPr>
          </a:p>
        </p:txBody>
      </p:sp>
      <p:graphicFrame>
        <p:nvGraphicFramePr>
          <p:cNvPr id="10" name="Table 9">
            <a:extLst>
              <a:ext uri="{FF2B5EF4-FFF2-40B4-BE49-F238E27FC236}">
                <a16:creationId xmlns:a16="http://schemas.microsoft.com/office/drawing/2014/main" id="{AA2BF6F5-DD5C-44CC-A75C-1D72F2ECAC58}"/>
              </a:ext>
            </a:extLst>
          </p:cNvPr>
          <p:cNvGraphicFramePr>
            <a:graphicFrameLocks noGrp="1"/>
          </p:cNvGraphicFramePr>
          <p:nvPr>
            <p:extLst>
              <p:ext uri="{D42A27DB-BD31-4B8C-83A1-F6EECF244321}">
                <p14:modId xmlns:p14="http://schemas.microsoft.com/office/powerpoint/2010/main" val="1486658729"/>
              </p:ext>
            </p:extLst>
          </p:nvPr>
        </p:nvGraphicFramePr>
        <p:xfrm>
          <a:off x="7924043" y="1295172"/>
          <a:ext cx="3984672" cy="5414208"/>
        </p:xfrm>
        <a:graphic>
          <a:graphicData uri="http://schemas.openxmlformats.org/drawingml/2006/table">
            <a:tbl>
              <a:tblPr firstRow="1" bandRow="1">
                <a:tableStyleId>{5C22544A-7EE6-4342-B048-85BDC9FD1C3A}</a:tableStyleId>
              </a:tblPr>
              <a:tblGrid>
                <a:gridCol w="761433">
                  <a:extLst>
                    <a:ext uri="{9D8B030D-6E8A-4147-A177-3AD203B41FA5}">
                      <a16:colId xmlns:a16="http://schemas.microsoft.com/office/drawing/2014/main" val="4268808715"/>
                    </a:ext>
                  </a:extLst>
                </a:gridCol>
                <a:gridCol w="935969">
                  <a:extLst>
                    <a:ext uri="{9D8B030D-6E8A-4147-A177-3AD203B41FA5}">
                      <a16:colId xmlns:a16="http://schemas.microsoft.com/office/drawing/2014/main" val="3565715972"/>
                    </a:ext>
                  </a:extLst>
                </a:gridCol>
                <a:gridCol w="2287270">
                  <a:extLst>
                    <a:ext uri="{9D8B030D-6E8A-4147-A177-3AD203B41FA5}">
                      <a16:colId xmlns:a16="http://schemas.microsoft.com/office/drawing/2014/main" val="2382139546"/>
                    </a:ext>
                  </a:extLst>
                </a:gridCol>
              </a:tblGrid>
              <a:tr h="1418007">
                <a:tc gridSpan="3">
                  <a:txBody>
                    <a:bodyPr/>
                    <a:lstStyle/>
                    <a:p>
                      <a:pPr algn="ctr">
                        <a:spcAft>
                          <a:spcPts val="600"/>
                        </a:spcAft>
                      </a:pPr>
                      <a:r>
                        <a:rPr lang="fr-FR" sz="3000" b="1" dirty="0">
                          <a:solidFill>
                            <a:schemeClr val="tx1"/>
                          </a:solidFill>
                          <a:latin typeface="Arial" panose="020B0604020202020204" pitchFamily="34" charset="0"/>
                          <a:cs typeface="Arial" panose="020B0604020202020204" pitchFamily="34" charset="0"/>
                        </a:rPr>
                        <a:t>Apprenez à écouter avec votre</a:t>
                      </a:r>
                      <a:endParaRPr lang="en-US" sz="3000" b="1" dirty="0">
                        <a:solidFill>
                          <a:schemeClr val="tx1"/>
                        </a:solidFill>
                        <a:latin typeface="Arial" panose="020B0604020202020204" pitchFamily="34" charset="0"/>
                        <a:cs typeface="Arial" panose="020B0604020202020204" pitchFamily="34" charset="0"/>
                      </a:endParaRPr>
                    </a:p>
                  </a:txBody>
                  <a:tcPr marL="10800" marR="9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endParaRPr lang="en-US"/>
                    </a:p>
                  </a:txBody>
                  <a:tcPr/>
                </a:tc>
                <a:tc hMerge="1">
                  <a:txBody>
                    <a:bodyPr/>
                    <a:lstStyle/>
                    <a:p>
                      <a:endParaRPr lang="en-US" dirty="0">
                        <a:solidFill>
                          <a:schemeClr val="tx1"/>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198776722"/>
                  </a:ext>
                </a:extLst>
              </a:tr>
              <a:tr h="1289097">
                <a:tc>
                  <a:txBody>
                    <a:bodyPr/>
                    <a:lstStyle/>
                    <a:p>
                      <a:pPr>
                        <a:spcAft>
                          <a:spcPts val="600"/>
                        </a:spcAft>
                      </a:pPr>
                      <a:r>
                        <a:rPr lang="de-CH" sz="5400" b="0" i="0" kern="1200" dirty="0">
                          <a:solidFill>
                            <a:schemeClr val="accent2"/>
                          </a:solidFill>
                          <a:effectLst/>
                          <a:latin typeface="Webdings" pitchFamily="2" charset="2"/>
                          <a:ea typeface="+mn-ea"/>
                          <a:cs typeface="+mn-cs"/>
                        </a:rPr>
                        <a:t>N</a:t>
                      </a:r>
                      <a:endParaRPr lang="en-US" sz="5400" dirty="0">
                        <a:solidFill>
                          <a:schemeClr val="accent2"/>
                        </a:solidFill>
                        <a:latin typeface="Webdings" pitchFamily="2" charset="2"/>
                      </a:endParaRPr>
                    </a:p>
                  </a:txBody>
                  <a:tcPr marL="10800" marR="9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spcAft>
                          <a:spcPts val="600"/>
                        </a:spcAft>
                      </a:pPr>
                      <a:r>
                        <a:rPr lang="en-US" sz="1800" b="1" dirty="0">
                          <a:solidFill>
                            <a:schemeClr val="tx1"/>
                          </a:solidFill>
                          <a:latin typeface="Arial" panose="020B0604020202020204" pitchFamily="34" charset="0"/>
                          <a:cs typeface="Arial" panose="020B0604020202020204" pitchFamily="34" charset="0"/>
                        </a:rPr>
                        <a:t>Yeux</a:t>
                      </a:r>
                      <a:r>
                        <a:rPr lang="en-US" sz="2400" b="1" dirty="0">
                          <a:solidFill>
                            <a:schemeClr val="tx1"/>
                          </a:solidFill>
                          <a:latin typeface="Arial" panose="020B0604020202020204" pitchFamily="34" charset="0"/>
                          <a:cs typeface="Arial" panose="020B0604020202020204" pitchFamily="34" charset="0"/>
                        </a:rPr>
                        <a:t> </a:t>
                      </a:r>
                      <a:r>
                        <a:rPr lang="en-US" sz="1800" dirty="0">
                          <a:solidFill>
                            <a:schemeClr val="tx1"/>
                          </a:solidFill>
                          <a:latin typeface="Arial" panose="020B0604020202020204" pitchFamily="34" charset="0"/>
                          <a:cs typeface="Arial" panose="020B0604020202020204" pitchFamily="34" charset="0"/>
                        </a:rPr>
                        <a:t>–</a:t>
                      </a:r>
                      <a:endParaRPr lang="en-US" sz="2400" dirty="0">
                        <a:solidFill>
                          <a:schemeClr val="tx1"/>
                        </a:solidFill>
                        <a:latin typeface="Arial" panose="020B0604020202020204" pitchFamily="34" charset="0"/>
                        <a:cs typeface="Arial" panose="020B0604020202020204" pitchFamily="34" charset="0"/>
                      </a:endParaRPr>
                    </a:p>
                  </a:txBody>
                  <a:tcPr marL="10800" marR="9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l">
                        <a:spcAft>
                          <a:spcPts val="600"/>
                        </a:spcAft>
                      </a:pPr>
                      <a:r>
                        <a:rPr lang="fr-FR" sz="1600" dirty="0">
                          <a:solidFill>
                            <a:schemeClr val="tx1"/>
                          </a:solidFill>
                          <a:latin typeface="Arial" panose="020B0604020202020204" pitchFamily="34" charset="0"/>
                          <a:cs typeface="Arial" panose="020B0604020202020204" pitchFamily="34" charset="0"/>
                        </a:rPr>
                        <a:t>lui accordant toute votre attention</a:t>
                      </a:r>
                      <a:endParaRPr lang="en-US" sz="1600" dirty="0">
                        <a:solidFill>
                          <a:schemeClr val="tx1"/>
                        </a:solidFill>
                        <a:latin typeface="Arial" panose="020B0604020202020204" pitchFamily="34" charset="0"/>
                        <a:cs typeface="Arial" panose="020B0604020202020204" pitchFamily="34" charset="0"/>
                      </a:endParaRPr>
                    </a:p>
                  </a:txBody>
                  <a:tcPr marL="10800" marR="9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644852837"/>
                  </a:ext>
                </a:extLst>
              </a:tr>
              <a:tr h="1418007">
                <a:tc>
                  <a:txBody>
                    <a:bodyPr/>
                    <a:lstStyle/>
                    <a:p>
                      <a:pPr>
                        <a:spcAft>
                          <a:spcPts val="600"/>
                        </a:spcAft>
                      </a:pPr>
                      <a:r>
                        <a:rPr lang="de-CH" sz="6000" b="1" dirty="0">
                          <a:solidFill>
                            <a:schemeClr val="accent5">
                              <a:lumMod val="75000"/>
                            </a:schemeClr>
                          </a:solidFill>
                          <a:effectLst/>
                          <a:latin typeface="Webdings" pitchFamily="2" charset="2"/>
                        </a:rPr>
                        <a:t>O</a:t>
                      </a:r>
                      <a:endParaRPr lang="de-CH" sz="6000" b="1" dirty="0">
                        <a:solidFill>
                          <a:schemeClr val="accent5">
                            <a:lumMod val="75000"/>
                          </a:schemeClr>
                        </a:solidFill>
                        <a:effectLst/>
                      </a:endParaRPr>
                    </a:p>
                  </a:txBody>
                  <a:tcPr marL="10800" marR="9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800" b="1" dirty="0">
                          <a:solidFill>
                            <a:schemeClr val="tx1"/>
                          </a:solidFill>
                          <a:latin typeface="Arial" panose="020B0604020202020204" pitchFamily="34" charset="0"/>
                          <a:cs typeface="Arial" panose="020B0604020202020204" pitchFamily="34" charset="0"/>
                        </a:rPr>
                        <a:t>Oreille </a:t>
                      </a:r>
                      <a:r>
                        <a:rPr lang="en-US" sz="1400" dirty="0">
                          <a:solidFill>
                            <a:schemeClr val="tx1"/>
                          </a:solidFill>
                          <a:latin typeface="Arial" panose="020B0604020202020204" pitchFamily="34" charset="0"/>
                          <a:cs typeface="Arial" panose="020B0604020202020204" pitchFamily="34" charset="0"/>
                        </a:rPr>
                        <a:t>–</a:t>
                      </a:r>
                      <a:endParaRPr lang="en-US" sz="1800" dirty="0">
                        <a:solidFill>
                          <a:schemeClr val="tx1"/>
                        </a:solidFill>
                        <a:latin typeface="Arial" panose="020B0604020202020204" pitchFamily="34" charset="0"/>
                        <a:cs typeface="Arial" panose="020B0604020202020204" pitchFamily="34" charset="0"/>
                      </a:endParaRPr>
                    </a:p>
                  </a:txBody>
                  <a:tcPr marL="10800" marR="9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Arial" panose="020B0604020202020204" pitchFamily="34" charset="0"/>
                          <a:cs typeface="Arial" panose="020B0604020202020204" pitchFamily="34" charset="0"/>
                        </a:rPr>
                        <a:t>entendre </a:t>
                      </a:r>
                      <a:r>
                        <a:rPr lang="en-US" sz="1600" dirty="0" err="1">
                          <a:latin typeface="Arial" panose="020B0604020202020204" pitchFamily="34" charset="0"/>
                          <a:cs typeface="Arial" panose="020B0604020202020204" pitchFamily="34" charset="0"/>
                        </a:rPr>
                        <a:t>vraiment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préoccupations</a:t>
                      </a:r>
                      <a:endParaRPr lang="en-US" sz="1600" dirty="0">
                        <a:latin typeface="Arial" panose="020B0604020202020204" pitchFamily="34" charset="0"/>
                        <a:cs typeface="Arial" panose="020B0604020202020204" pitchFamily="34" charset="0"/>
                      </a:endParaRPr>
                    </a:p>
                  </a:txBody>
                  <a:tcPr marL="10800" marR="9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690373870"/>
                  </a:ext>
                </a:extLst>
              </a:tr>
              <a:tr h="1289097">
                <a:tc>
                  <a:txBody>
                    <a:bodyPr/>
                    <a:lstStyle/>
                    <a:p>
                      <a:pPr>
                        <a:spcAft>
                          <a:spcPts val="600"/>
                        </a:spcAft>
                      </a:pPr>
                      <a:r>
                        <a:rPr lang="de-CH" sz="5400" b="0" i="0" kern="1200" dirty="0">
                          <a:solidFill>
                            <a:srgbClr val="C00000"/>
                          </a:solidFill>
                          <a:effectLst/>
                          <a:latin typeface="Webdings" pitchFamily="2" charset="2"/>
                          <a:ea typeface="+mn-ea"/>
                          <a:cs typeface="+mn-cs"/>
                        </a:rPr>
                        <a:t>Y</a:t>
                      </a:r>
                      <a:endParaRPr lang="en-US" sz="5400" dirty="0">
                        <a:solidFill>
                          <a:srgbClr val="C00000"/>
                        </a:solidFill>
                        <a:latin typeface="Webdings" pitchFamily="2" charset="2"/>
                      </a:endParaRPr>
                    </a:p>
                  </a:txBody>
                  <a:tcPr marL="10800" marR="9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800" b="1" dirty="0">
                          <a:solidFill>
                            <a:schemeClr val="tx1"/>
                          </a:solidFill>
                          <a:latin typeface="Arial" panose="020B0604020202020204" pitchFamily="34" charset="0"/>
                          <a:cs typeface="Arial" panose="020B0604020202020204" pitchFamily="34" charset="0"/>
                        </a:rPr>
                        <a:t>Coeur</a:t>
                      </a:r>
                      <a:r>
                        <a:rPr lang="en-US" sz="2000" b="1"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a:t>
                      </a:r>
                      <a:endParaRPr lang="en-US" sz="2000" dirty="0">
                        <a:solidFill>
                          <a:schemeClr val="tx1"/>
                        </a:solidFill>
                        <a:latin typeface="Arial" panose="020B0604020202020204" pitchFamily="34" charset="0"/>
                        <a:cs typeface="Arial" panose="020B0604020202020204" pitchFamily="34" charset="0"/>
                      </a:endParaRPr>
                    </a:p>
                  </a:txBody>
                  <a:tcPr marL="10800" marR="9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Arial" panose="020B0604020202020204" pitchFamily="34" charset="0"/>
                          <a:cs typeface="Arial" panose="020B0604020202020204" pitchFamily="34" charset="0"/>
                        </a:rPr>
                        <a:t>avec </a:t>
                      </a:r>
                      <a:r>
                        <a:rPr lang="en-US" sz="1600" dirty="0" err="1">
                          <a:latin typeface="Arial" panose="020B0604020202020204" pitchFamily="34" charset="0"/>
                          <a:cs typeface="Arial" panose="020B0604020202020204" pitchFamily="34" charset="0"/>
                        </a:rPr>
                        <a:t>bienveillance</a:t>
                      </a:r>
                      <a:r>
                        <a:rPr lang="en-US" sz="1600" dirty="0">
                          <a:latin typeface="Arial" panose="020B0604020202020204" pitchFamily="34" charset="0"/>
                          <a:cs typeface="Arial" panose="020B0604020202020204" pitchFamily="34" charset="0"/>
                        </a:rPr>
                        <a:t> et respect</a:t>
                      </a:r>
                    </a:p>
                  </a:txBody>
                  <a:tcPr marL="10800" marR="9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104688941"/>
                  </a:ext>
                </a:extLst>
              </a:tr>
            </a:tbl>
          </a:graphicData>
        </a:graphic>
      </p:graphicFrame>
      <p:pic>
        <p:nvPicPr>
          <p:cNvPr id="5" name="Image 4">
            <a:hlinkClick r:id="rId5"/>
            <a:extLst>
              <a:ext uri="{FF2B5EF4-FFF2-40B4-BE49-F238E27FC236}">
                <a16:creationId xmlns:a16="http://schemas.microsoft.com/office/drawing/2014/main" id="{8A0B8D44-3F26-8825-DA09-38E37854F4B7}"/>
              </a:ext>
            </a:extLst>
          </p:cNvPr>
          <p:cNvPicPr>
            <a:picLocks noChangeAspect="1"/>
          </p:cNvPicPr>
          <p:nvPr/>
        </p:nvPicPr>
        <p:blipFill>
          <a:blip r:embed="rId6"/>
          <a:stretch>
            <a:fillRect/>
          </a:stretch>
        </p:blipFill>
        <p:spPr>
          <a:xfrm>
            <a:off x="4093029" y="1416411"/>
            <a:ext cx="3818488" cy="5258363"/>
          </a:xfrm>
          <a:prstGeom prst="rect">
            <a:avLst/>
          </a:prstGeom>
          <a:ln>
            <a:solidFill>
              <a:schemeClr val="tx1"/>
            </a:solidFill>
          </a:ln>
        </p:spPr>
      </p:pic>
    </p:spTree>
    <p:extLst>
      <p:ext uri="{BB962C8B-B14F-4D97-AF65-F5344CB8AC3E}">
        <p14:creationId xmlns:p14="http://schemas.microsoft.com/office/powerpoint/2010/main" val="210902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42619-E020-E84B-8764-DF7933E1AA72}"/>
              </a:ext>
            </a:extLst>
          </p:cNvPr>
          <p:cNvSpPr>
            <a:spLocks noGrp="1"/>
          </p:cNvSpPr>
          <p:nvPr>
            <p:ph type="ctrTitle" idx="4294967295"/>
          </p:nvPr>
        </p:nvSpPr>
        <p:spPr>
          <a:xfrm>
            <a:off x="1651000" y="348032"/>
            <a:ext cx="8890000" cy="858838"/>
          </a:xfrm>
          <a:prstGeom prst="rect">
            <a:avLst/>
          </a:prstGeom>
        </p:spPr>
        <p:txBody>
          <a:bodyPr>
            <a:normAutofit/>
          </a:bodyPr>
          <a:lstStyle/>
          <a:p>
            <a:pPr algn="ctr"/>
            <a:r>
              <a:rPr lang="fr-FR" sz="3600" b="1" noProof="0" dirty="0">
                <a:solidFill>
                  <a:srgbClr val="4F81BD">
                    <a:lumMod val="75000"/>
                  </a:srgbClr>
                </a:solidFill>
                <a:latin typeface="Calibri"/>
              </a:rPr>
              <a:t>Soutien de la première ligne</a:t>
            </a:r>
          </a:p>
        </p:txBody>
      </p:sp>
      <p:pic>
        <p:nvPicPr>
          <p:cNvPr id="18" name="Picture 17" descr="A screenshot of a cell phone&#10;&#10;Description automatically generated">
            <a:extLst>
              <a:ext uri="{FF2B5EF4-FFF2-40B4-BE49-F238E27FC236}">
                <a16:creationId xmlns:a16="http://schemas.microsoft.com/office/drawing/2014/main" id="{B25D6B06-7E96-4EA0-97CF-89058A36466D}"/>
              </a:ext>
            </a:extLst>
          </p:cNvPr>
          <p:cNvPicPr>
            <a:picLocks noChangeAspect="1"/>
          </p:cNvPicPr>
          <p:nvPr/>
        </p:nvPicPr>
        <p:blipFill>
          <a:blip r:embed="rId3"/>
          <a:stretch>
            <a:fillRect/>
          </a:stretch>
        </p:blipFill>
        <p:spPr>
          <a:xfrm>
            <a:off x="1022685" y="1293127"/>
            <a:ext cx="4320484" cy="4271746"/>
          </a:xfrm>
          <a:prstGeom prst="rect">
            <a:avLst/>
          </a:prstGeom>
          <a:solidFill>
            <a:schemeClr val="tx1"/>
          </a:solidFill>
          <a:ln w="19050">
            <a:solidFill>
              <a:schemeClr val="tx1"/>
            </a:solidFill>
          </a:ln>
        </p:spPr>
      </p:pic>
      <p:grpSp>
        <p:nvGrpSpPr>
          <p:cNvPr id="4" name="Group 3">
            <a:extLst>
              <a:ext uri="{FF2B5EF4-FFF2-40B4-BE49-F238E27FC236}">
                <a16:creationId xmlns:a16="http://schemas.microsoft.com/office/drawing/2014/main" id="{A3C2B0EA-0263-4785-834E-56D84ABF5052}"/>
              </a:ext>
            </a:extLst>
          </p:cNvPr>
          <p:cNvGrpSpPr/>
          <p:nvPr/>
        </p:nvGrpSpPr>
        <p:grpSpPr>
          <a:xfrm>
            <a:off x="5535610" y="1794168"/>
            <a:ext cx="5982072" cy="4084949"/>
            <a:chOff x="422689" y="1107825"/>
            <a:chExt cx="10094245" cy="7190637"/>
          </a:xfrm>
          <a:noFill/>
        </p:grpSpPr>
        <p:sp>
          <p:nvSpPr>
            <p:cNvPr id="19" name="Subtitle 2">
              <a:extLst>
                <a:ext uri="{FF2B5EF4-FFF2-40B4-BE49-F238E27FC236}">
                  <a16:creationId xmlns:a16="http://schemas.microsoft.com/office/drawing/2014/main" id="{96954326-3E8D-4700-932E-668665309926}"/>
                </a:ext>
              </a:extLst>
            </p:cNvPr>
            <p:cNvSpPr txBox="1">
              <a:spLocks/>
            </p:cNvSpPr>
            <p:nvPr/>
          </p:nvSpPr>
          <p:spPr>
            <a:xfrm>
              <a:off x="422689" y="1107825"/>
              <a:ext cx="10094245" cy="5094615"/>
            </a:xfrm>
            <a:prstGeom prst="rect">
              <a:avLst/>
            </a:prstGeom>
            <a:grpFill/>
          </p:spPr>
          <p:txBody>
            <a:bodyPr lIns="9000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Aidez-la à identifier et à considérer ses options et ce qui est le plus important pour elle.</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Utiliser et mettre à jour un répertoire de référence.</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Discutez du soutien social - elle peut préférer s'appuyer sur son réseau informel.</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Mettez-la en contact avec des ressources grâce à des références chaleureuses.</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7AD0F84C-66B0-4C36-A849-30CC55BBE255}"/>
                </a:ext>
              </a:extLst>
            </p:cNvPr>
            <p:cNvPicPr>
              <a:picLocks noChangeAspect="1"/>
            </p:cNvPicPr>
            <p:nvPr/>
          </p:nvPicPr>
          <p:blipFill rotWithShape="1">
            <a:blip r:embed="rId4">
              <a:duotone>
                <a:schemeClr val="accent2">
                  <a:shade val="45000"/>
                  <a:satMod val="135000"/>
                </a:schemeClr>
                <a:prstClr val="white"/>
              </a:duotone>
            </a:blip>
            <a:srcRect r="47907"/>
            <a:stretch/>
          </p:blipFill>
          <p:spPr>
            <a:xfrm rot="19415342">
              <a:off x="2720558" y="5855296"/>
              <a:ext cx="1502588" cy="2332358"/>
            </a:xfrm>
            <a:prstGeom prst="rect">
              <a:avLst/>
            </a:prstGeom>
            <a:grpFill/>
          </p:spPr>
        </p:pic>
        <p:pic>
          <p:nvPicPr>
            <p:cNvPr id="21" name="Picture 20">
              <a:extLst>
                <a:ext uri="{FF2B5EF4-FFF2-40B4-BE49-F238E27FC236}">
                  <a16:creationId xmlns:a16="http://schemas.microsoft.com/office/drawing/2014/main" id="{6B81E128-421A-460D-BE13-DCD7E6D2003E}"/>
                </a:ext>
              </a:extLst>
            </p:cNvPr>
            <p:cNvPicPr>
              <a:picLocks noChangeAspect="1"/>
            </p:cNvPicPr>
            <p:nvPr/>
          </p:nvPicPr>
          <p:blipFill rotWithShape="1">
            <a:blip r:embed="rId4">
              <a:duotone>
                <a:schemeClr val="accent2">
                  <a:shade val="45000"/>
                  <a:satMod val="135000"/>
                </a:schemeClr>
                <a:prstClr val="white"/>
              </a:duotone>
            </a:blip>
            <a:srcRect l="52024" t="-8129" r="-3104" b="-3223"/>
            <a:stretch/>
          </p:blipFill>
          <p:spPr>
            <a:xfrm rot="2411546">
              <a:off x="5546224" y="5701320"/>
              <a:ext cx="1473399" cy="2597142"/>
            </a:xfrm>
            <a:prstGeom prst="rect">
              <a:avLst/>
            </a:prstGeom>
            <a:grpFill/>
          </p:spPr>
        </p:pic>
      </p:grpSp>
    </p:spTree>
    <p:extLst>
      <p:ext uri="{BB962C8B-B14F-4D97-AF65-F5344CB8AC3E}">
        <p14:creationId xmlns:p14="http://schemas.microsoft.com/office/powerpoint/2010/main" val="1799383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B9D498-F753-9544-9976-76B64BD78343}"/>
              </a:ext>
            </a:extLst>
          </p:cNvPr>
          <p:cNvSpPr>
            <a:spLocks noGrp="1"/>
          </p:cNvSpPr>
          <p:nvPr>
            <p:ph type="title"/>
          </p:nvPr>
        </p:nvSpPr>
        <p:spPr/>
        <p:txBody>
          <a:bodyPr/>
          <a:lstStyle/>
          <a:p>
            <a:r>
              <a:rPr lang="fr-FR" noProof="0" dirty="0"/>
              <a:t>Objectifs du module</a:t>
            </a:r>
          </a:p>
        </p:txBody>
      </p:sp>
      <p:sp>
        <p:nvSpPr>
          <p:cNvPr id="5" name="Rectangle 4">
            <a:extLst>
              <a:ext uri="{FF2B5EF4-FFF2-40B4-BE49-F238E27FC236}">
                <a16:creationId xmlns:a16="http://schemas.microsoft.com/office/drawing/2014/main" id="{67BD7540-436B-E240-6706-A591C3324C3B}"/>
              </a:ext>
            </a:extLst>
          </p:cNvPr>
          <p:cNvSpPr/>
          <p:nvPr/>
        </p:nvSpPr>
        <p:spPr>
          <a:xfrm>
            <a:off x="405063" y="1282148"/>
            <a:ext cx="11381873" cy="493817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spcAft>
                <a:spcPts val="1200"/>
              </a:spcAft>
            </a:pPr>
            <a:r>
              <a:rPr lang="fr-FR" sz="2400" dirty="0">
                <a:latin typeface="Arial" panose="020B0604020202020204" pitchFamily="34" charset="0"/>
                <a:cs typeface="Arial" panose="020B0604020202020204" pitchFamily="34" charset="0"/>
              </a:rPr>
              <a:t>A la fin de ce module, les participants seront capables de :</a:t>
            </a:r>
          </a:p>
          <a:p>
            <a:pPr marL="800100" lvl="1" indent="-342900">
              <a:spcAft>
                <a:spcPts val="1200"/>
              </a:spcAft>
              <a:buClr>
                <a:srgbClr val="58C3EB"/>
              </a:buClr>
              <a:buFont typeface="Arial" panose="020B0604020202020204" pitchFamily="34" charset="0"/>
              <a:buChar char="•"/>
            </a:pPr>
            <a:r>
              <a:rPr lang="fr-FR" sz="2400" dirty="0">
                <a:latin typeface="Arial" panose="020B0604020202020204" pitchFamily="34" charset="0"/>
                <a:cs typeface="Arial" panose="020B0604020202020204" pitchFamily="34" charset="0"/>
              </a:rPr>
              <a:t>définir les concepts de base de la violence faite aux femmes et aux filles (VFFF) ;</a:t>
            </a:r>
          </a:p>
          <a:p>
            <a:pPr marL="800100" lvl="1" indent="-342900">
              <a:spcAft>
                <a:spcPts val="1200"/>
              </a:spcAft>
              <a:buClr>
                <a:srgbClr val="58C3EB"/>
              </a:buClr>
              <a:buFont typeface="Arial" panose="020B0604020202020204" pitchFamily="34" charset="0"/>
              <a:buChar char="•"/>
            </a:pPr>
            <a:r>
              <a:rPr lang="fr-FR" sz="2400" dirty="0">
                <a:latin typeface="Arial" panose="020B0604020202020204" pitchFamily="34" charset="0"/>
                <a:cs typeface="Arial" panose="020B0604020202020204" pitchFamily="34" charset="0"/>
              </a:rPr>
              <a:t>connaître et comprendre les VFFF, leurs causes et leurs conséquences ;</a:t>
            </a:r>
          </a:p>
          <a:p>
            <a:pPr marL="800100" lvl="1" indent="-342900">
              <a:spcAft>
                <a:spcPts val="1200"/>
              </a:spcAft>
              <a:buClr>
                <a:srgbClr val="58C3EB"/>
              </a:buClr>
              <a:buFont typeface="Arial" panose="020B0604020202020204" pitchFamily="34" charset="0"/>
              <a:buChar char="•"/>
            </a:pPr>
            <a:r>
              <a:rPr lang="fr-FR" sz="2400" dirty="0">
                <a:latin typeface="Arial" panose="020B0604020202020204" pitchFamily="34" charset="0"/>
                <a:cs typeface="Arial" panose="020B0604020202020204" pitchFamily="34" charset="0"/>
              </a:rPr>
              <a:t>mobiliser les connaissances pour mettre en place des interventions efficaces contre les VFFF d’une façon globale et particulièrement dans les situations d’urgence ;</a:t>
            </a:r>
          </a:p>
          <a:p>
            <a:pPr marL="800100" lvl="1" indent="-342900">
              <a:spcAft>
                <a:spcPts val="1200"/>
              </a:spcAft>
              <a:buClr>
                <a:srgbClr val="58C3EB"/>
              </a:buClr>
              <a:buFont typeface="Arial" panose="020B0604020202020204" pitchFamily="34" charset="0"/>
              <a:buChar char="•"/>
            </a:pPr>
            <a:r>
              <a:rPr lang="fr-FR" sz="2400" dirty="0">
                <a:latin typeface="Arial" panose="020B0604020202020204" pitchFamily="34" charset="0"/>
                <a:cs typeface="Arial" panose="020B0604020202020204" pitchFamily="34" charset="0"/>
              </a:rPr>
              <a:t>définir les services de lutte contre les VFFF en fonction des orientations programmatiques de l’OMS ;</a:t>
            </a:r>
          </a:p>
          <a:p>
            <a:pPr marL="800100" lvl="1" indent="-342900">
              <a:spcAft>
                <a:spcPts val="1200"/>
              </a:spcAft>
              <a:buClr>
                <a:srgbClr val="58C3EB"/>
              </a:buClr>
              <a:buFont typeface="Arial" panose="020B0604020202020204" pitchFamily="34" charset="0"/>
              <a:buChar char="•"/>
            </a:pPr>
            <a:r>
              <a:rPr lang="fr-FR" sz="2400" dirty="0">
                <a:latin typeface="Arial" panose="020B0604020202020204" pitchFamily="34" charset="0"/>
                <a:cs typeface="Arial" panose="020B0604020202020204" pitchFamily="34" charset="0"/>
              </a:rPr>
              <a:t>mettre en application les bonnes pratiques en matière de lutte contre les VFFF. </a:t>
            </a:r>
          </a:p>
        </p:txBody>
      </p:sp>
    </p:spTree>
    <p:extLst>
      <p:ext uri="{BB962C8B-B14F-4D97-AF65-F5344CB8AC3E}">
        <p14:creationId xmlns:p14="http://schemas.microsoft.com/office/powerpoint/2010/main" val="831123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879C6-D6FA-4469-A99B-0738B4B37D1F}"/>
              </a:ext>
            </a:extLst>
          </p:cNvPr>
          <p:cNvSpPr>
            <a:spLocks noGrp="1"/>
          </p:cNvSpPr>
          <p:nvPr>
            <p:ph type="title"/>
          </p:nvPr>
        </p:nvSpPr>
        <p:spPr>
          <a:xfrm>
            <a:off x="204913" y="1751636"/>
            <a:ext cx="3584177" cy="1821720"/>
          </a:xfrm>
        </p:spPr>
        <p:txBody>
          <a:bodyPr/>
          <a:lstStyle/>
          <a:p>
            <a:pPr algn="ctr"/>
            <a:r>
              <a:rPr lang="fr-FR" sz="2800" noProof="0" dirty="0">
                <a:solidFill>
                  <a:srgbClr val="58C3EB"/>
                </a:solidFill>
              </a:rPr>
              <a:t>Mesures spécifiques pour la prestation de services dans le contexte humanitaire, y compris </a:t>
            </a:r>
            <a:br>
              <a:rPr lang="fr-FR" sz="2800" noProof="0" dirty="0">
                <a:solidFill>
                  <a:srgbClr val="58C3EB"/>
                </a:solidFill>
              </a:rPr>
            </a:br>
            <a:r>
              <a:rPr lang="fr-FR" sz="2800" noProof="0" dirty="0">
                <a:solidFill>
                  <a:srgbClr val="58C3EB"/>
                </a:solidFill>
              </a:rPr>
              <a:t>COVID-19  </a:t>
            </a:r>
            <a:br>
              <a:rPr lang="fr-FR" sz="2800" noProof="0" dirty="0">
                <a:solidFill>
                  <a:srgbClr val="58C3EB"/>
                </a:solidFill>
              </a:rPr>
            </a:br>
            <a:r>
              <a:rPr lang="fr-FR" sz="2800" noProof="0" dirty="0">
                <a:solidFill>
                  <a:srgbClr val="58C3EB"/>
                </a:solidFill>
              </a:rPr>
              <a:t>1/2</a:t>
            </a:r>
            <a:br>
              <a:rPr lang="fr-FR" sz="3200" noProof="0" dirty="0">
                <a:solidFill>
                  <a:srgbClr val="58C3EB"/>
                </a:solidFill>
                <a:latin typeface="Calibri" panose="020F0502020204030204" pitchFamily="34" charset="0"/>
                <a:ea typeface="Calibri" panose="020F0502020204030204" pitchFamily="34" charset="0"/>
                <a:cs typeface="Arial" panose="020B0604020202020204" pitchFamily="34" charset="0"/>
              </a:rPr>
            </a:br>
            <a:endParaRPr lang="fr-FR" sz="3200" noProof="0" dirty="0">
              <a:solidFill>
                <a:srgbClr val="58C3EB"/>
              </a:solidFill>
            </a:endParaRPr>
          </a:p>
        </p:txBody>
      </p:sp>
      <p:sp>
        <p:nvSpPr>
          <p:cNvPr id="6" name="ZoneTexte 5">
            <a:extLst>
              <a:ext uri="{FF2B5EF4-FFF2-40B4-BE49-F238E27FC236}">
                <a16:creationId xmlns:a16="http://schemas.microsoft.com/office/drawing/2014/main" id="{FD7A0FA2-4A50-7F48-8A4A-D057D6533036}"/>
              </a:ext>
            </a:extLst>
          </p:cNvPr>
          <p:cNvSpPr txBox="1"/>
          <p:nvPr/>
        </p:nvSpPr>
        <p:spPr>
          <a:xfrm>
            <a:off x="3994860" y="859384"/>
            <a:ext cx="7898523" cy="5016758"/>
          </a:xfrm>
          <a:prstGeom prst="rect">
            <a:avLst/>
          </a:prstGeom>
          <a:solidFill>
            <a:schemeClr val="bg1"/>
          </a:solidFill>
        </p:spPr>
        <p:txBody>
          <a:bodyPr wrap="square">
            <a:spAutoFit/>
          </a:bodyPr>
          <a:lstStyle>
            <a:defPPr>
              <a:defRPr lang="en-US"/>
            </a:defPPr>
            <a:lvl1pPr marL="342900" indent="-342900">
              <a:buFont typeface="Arial" panose="020B0604020202020204" pitchFamily="34" charset="0"/>
              <a:buChar char="•"/>
              <a:defRPr sz="2400"/>
            </a:lvl1pPr>
          </a:lstStyle>
          <a:p>
            <a:pPr>
              <a:spcAft>
                <a:spcPts val="1800"/>
              </a:spcAft>
              <a:buClr>
                <a:srgbClr val="58C3EB"/>
              </a:buClr>
            </a:pPr>
            <a:endParaRPr lang="en-US" sz="2000" dirty="0">
              <a:latin typeface="Arial" panose="020B0604020202020204" pitchFamily="34" charset="0"/>
              <a:cs typeface="Arial" panose="020B0604020202020204" pitchFamily="34" charset="0"/>
            </a:endParaRPr>
          </a:p>
          <a:p>
            <a:pPr>
              <a:spcAft>
                <a:spcPts val="1800"/>
              </a:spcAft>
              <a:buClr>
                <a:srgbClr val="58C3EB"/>
              </a:buClr>
            </a:pPr>
            <a:r>
              <a:rPr lang="gsw-FR" sz="2000" dirty="0">
                <a:latin typeface="Arial" panose="020B0604020202020204" pitchFamily="34" charset="0"/>
                <a:cs typeface="Arial" panose="020B0604020202020204" pitchFamily="34" charset="0"/>
              </a:rPr>
              <a:t>Informer les adolescents sur le lieu et la manière de se faire soigner, lorsque l'accès est possible, par le biais des medias.</a:t>
            </a:r>
          </a:p>
          <a:p>
            <a:pPr>
              <a:spcAft>
                <a:spcPts val="1800"/>
              </a:spcAft>
              <a:buClr>
                <a:srgbClr val="58C3EB"/>
              </a:buClr>
            </a:pPr>
            <a:r>
              <a:rPr lang="gsw-FR" sz="2000" dirty="0">
                <a:latin typeface="Arial" panose="020B0604020202020204" pitchFamily="34" charset="0"/>
                <a:cs typeface="Arial" panose="020B0604020202020204" pitchFamily="34" charset="0"/>
              </a:rPr>
              <a:t>Sensibilisez et alertez les prestataires de soins, les travailleurs communautaires et les réseaux de soutien sur le potentiel d'augmentation de la violence sexuelle et sexiste et renforcer le dépistage et améliorer les soins et le soutien, y compris la santé mentale.</a:t>
            </a:r>
          </a:p>
          <a:p>
            <a:pPr>
              <a:spcAft>
                <a:spcPts val="1800"/>
              </a:spcAft>
              <a:buClr>
                <a:srgbClr val="58C3EB"/>
              </a:buClr>
            </a:pPr>
            <a:r>
              <a:rPr lang="gsw-FR" sz="2000" dirty="0">
                <a:latin typeface="Arial" panose="020B0604020202020204" pitchFamily="34" charset="0"/>
                <a:cs typeface="Arial" panose="020B0604020202020204" pitchFamily="34" charset="0"/>
              </a:rPr>
              <a:t>Garantir la disponibilité des services de soins post-viol, notamment la contraception d'urgence, la prophylaxie post-exposition au VIH, ainsi que le dépistage et le traitement des IST pour les adolescents.</a:t>
            </a:r>
          </a:p>
          <a:p>
            <a:pPr>
              <a:spcAft>
                <a:spcPts val="1800"/>
              </a:spcAft>
              <a:buClr>
                <a:srgbClr val="58C3EB"/>
              </a:buCl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7394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FD7A0FA2-4A50-7F48-8A4A-D057D6533036}"/>
              </a:ext>
            </a:extLst>
          </p:cNvPr>
          <p:cNvSpPr txBox="1"/>
          <p:nvPr/>
        </p:nvSpPr>
        <p:spPr>
          <a:xfrm>
            <a:off x="3965750" y="813242"/>
            <a:ext cx="7904136" cy="4862870"/>
          </a:xfrm>
          <a:prstGeom prst="rect">
            <a:avLst/>
          </a:prstGeom>
          <a:solidFill>
            <a:schemeClr val="bg1"/>
          </a:solidFill>
        </p:spPr>
        <p:txBody>
          <a:bodyPr wrap="square">
            <a:spAutoFit/>
          </a:bodyPr>
          <a:lstStyle/>
          <a:p>
            <a:pPr marL="342900" indent="-342900">
              <a:spcBef>
                <a:spcPts val="1200"/>
              </a:spcBef>
              <a:buClr>
                <a:srgbClr val="58C3EB"/>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spcBef>
                <a:spcPts val="1200"/>
              </a:spcBef>
              <a:buClr>
                <a:srgbClr val="58C3EB"/>
              </a:buClr>
              <a:buFont typeface="Arial" panose="020B0604020202020204" pitchFamily="34" charset="0"/>
              <a:buChar char="•"/>
            </a:pPr>
            <a:r>
              <a:rPr lang="gsw-FR" sz="2000" dirty="0">
                <a:latin typeface="Arial" panose="020B0604020202020204" pitchFamily="34" charset="0"/>
                <a:cs typeface="Arial" panose="020B0604020202020204" pitchFamily="34" charset="0"/>
              </a:rPr>
              <a:t>Identifier les maisons d'accueil, les refuges ou les services d'orientation sociale pour les adolescents exposés à la violence à l'intérieur ou autour de leur domicile.</a:t>
            </a:r>
          </a:p>
          <a:p>
            <a:pPr marL="342900" indent="-342900">
              <a:spcBef>
                <a:spcPts val="1200"/>
              </a:spcBef>
              <a:buClr>
                <a:srgbClr val="58C3EB"/>
              </a:buClr>
              <a:buFont typeface="Arial" panose="020B0604020202020204" pitchFamily="34" charset="0"/>
              <a:buChar char="•"/>
            </a:pPr>
            <a:r>
              <a:rPr lang="gsw-FR" sz="2000" dirty="0">
                <a:latin typeface="Arial" panose="020B0604020202020204" pitchFamily="34" charset="0"/>
                <a:cs typeface="Arial" panose="020B0604020202020204" pitchFamily="34" charset="0"/>
              </a:rPr>
              <a:t>Créez des lignes d'assistance ou améliorez les lignes existantes pour que les adolescents puissent demander de l'aide si nécessaire.</a:t>
            </a:r>
          </a:p>
          <a:p>
            <a:pPr marL="342900" indent="-342900">
              <a:spcBef>
                <a:spcPts val="1200"/>
              </a:spcBef>
              <a:buClr>
                <a:srgbClr val="58C3EB"/>
              </a:buClr>
              <a:buFont typeface="Arial" panose="020B0604020202020204" pitchFamily="34" charset="0"/>
              <a:buChar char="•"/>
            </a:pPr>
            <a:r>
              <a:rPr lang="gsw-FR" sz="2000" dirty="0">
                <a:latin typeface="Arial" panose="020B0604020202020204" pitchFamily="34" charset="0"/>
                <a:cs typeface="Arial" panose="020B0604020202020204" pitchFamily="34" charset="0"/>
              </a:rPr>
              <a:t>Dans la mesure du possible, promouvoir l'institutionnalisation des bonnes pratiques en matière d'amélioration de l'accessibilité et de la qualité qui ont été mises en place pendant la période de fermetures et de perturbations.</a:t>
            </a:r>
          </a:p>
          <a:p>
            <a:pPr marL="342900" indent="-342900">
              <a:spcBef>
                <a:spcPts val="1200"/>
              </a:spcBef>
              <a:buClr>
                <a:srgbClr val="58C3EB"/>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spcBef>
                <a:spcPts val="1200"/>
              </a:spcBef>
              <a:buClr>
                <a:srgbClr val="58C3EB"/>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BDE55729-05A0-6C47-B093-E6B4670CABC2}"/>
              </a:ext>
            </a:extLst>
          </p:cNvPr>
          <p:cNvSpPr>
            <a:spLocks noGrp="1"/>
          </p:cNvSpPr>
          <p:nvPr>
            <p:ph type="title"/>
          </p:nvPr>
        </p:nvSpPr>
        <p:spPr>
          <a:xfrm>
            <a:off x="309849" y="1916530"/>
            <a:ext cx="3584177" cy="1821720"/>
          </a:xfrm>
        </p:spPr>
        <p:txBody>
          <a:bodyPr/>
          <a:lstStyle/>
          <a:p>
            <a:pPr algn="ctr"/>
            <a:r>
              <a:rPr lang="fr-FR" sz="2800" noProof="0" dirty="0">
                <a:solidFill>
                  <a:srgbClr val="58C3EB"/>
                </a:solidFill>
                <a:latin typeface="Arial Black" panose="020B0A04020102020204" pitchFamily="34" charset="0"/>
              </a:rPr>
              <a:t>Mesures spécifiques pour la prestation de services dans le contexte humanitaire, y compris </a:t>
            </a:r>
            <a:br>
              <a:rPr lang="fr-FR" sz="2800" noProof="0" dirty="0">
                <a:solidFill>
                  <a:srgbClr val="58C3EB"/>
                </a:solidFill>
                <a:latin typeface="Arial Black" panose="020B0A04020102020204" pitchFamily="34" charset="0"/>
              </a:rPr>
            </a:br>
            <a:r>
              <a:rPr lang="fr-FR" sz="2800" noProof="0" dirty="0">
                <a:solidFill>
                  <a:srgbClr val="58C3EB"/>
                </a:solidFill>
                <a:latin typeface="Arial Black" panose="020B0A04020102020204" pitchFamily="34" charset="0"/>
              </a:rPr>
              <a:t>COVID-19</a:t>
            </a:r>
            <a:br>
              <a:rPr lang="fr-FR" sz="2800" noProof="0" dirty="0">
                <a:solidFill>
                  <a:srgbClr val="58C3EB"/>
                </a:solidFill>
                <a:latin typeface="Arial Black" panose="020B0A04020102020204" pitchFamily="34" charset="0"/>
              </a:rPr>
            </a:br>
            <a:r>
              <a:rPr lang="fr-FR" sz="2800" noProof="0" dirty="0">
                <a:solidFill>
                  <a:srgbClr val="58C3EB"/>
                </a:solidFill>
                <a:latin typeface="Arial Black" panose="020B0A04020102020204" pitchFamily="34" charset="0"/>
              </a:rPr>
              <a:t>2/2</a:t>
            </a:r>
            <a:br>
              <a:rPr lang="fr-FR" sz="2800" noProof="0" dirty="0">
                <a:solidFill>
                  <a:srgbClr val="58C3EB"/>
                </a:solidFill>
                <a:latin typeface="Arial Black" panose="020B0A04020102020204" pitchFamily="34" charset="0"/>
                <a:ea typeface="Calibri" panose="020F0502020204030204" pitchFamily="34" charset="0"/>
                <a:cs typeface="Arial" panose="020B0604020202020204" pitchFamily="34" charset="0"/>
              </a:rPr>
            </a:br>
            <a:endParaRPr lang="fr-FR" sz="2800" noProof="0" dirty="0">
              <a:solidFill>
                <a:srgbClr val="58C3EB"/>
              </a:solidFill>
              <a:latin typeface="Arial Black" panose="020B0A04020102020204" pitchFamily="34" charset="0"/>
            </a:endParaRPr>
          </a:p>
        </p:txBody>
      </p:sp>
    </p:spTree>
    <p:extLst>
      <p:ext uri="{BB962C8B-B14F-4D97-AF65-F5344CB8AC3E}">
        <p14:creationId xmlns:p14="http://schemas.microsoft.com/office/powerpoint/2010/main" val="2182181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7AF0B-4073-4DBC-959B-6AF023D87EA3}"/>
              </a:ext>
            </a:extLst>
          </p:cNvPr>
          <p:cNvSpPr>
            <a:spLocks noGrp="1"/>
          </p:cNvSpPr>
          <p:nvPr>
            <p:ph type="ctrTitle"/>
          </p:nvPr>
        </p:nvSpPr>
        <p:spPr>
          <a:xfrm>
            <a:off x="1524000" y="2074339"/>
            <a:ext cx="9144000" cy="2387600"/>
          </a:xfrm>
        </p:spPr>
        <p:txBody>
          <a:bodyPr/>
          <a:lstStyle/>
          <a:p>
            <a:r>
              <a:rPr lang="fr-FR" noProof="0" dirty="0"/>
              <a:t>PERSPECTIVE RÉGIONALE</a:t>
            </a:r>
          </a:p>
        </p:txBody>
      </p:sp>
      <p:sp>
        <p:nvSpPr>
          <p:cNvPr id="3" name="TextBox 2">
            <a:extLst>
              <a:ext uri="{FF2B5EF4-FFF2-40B4-BE49-F238E27FC236}">
                <a16:creationId xmlns:a16="http://schemas.microsoft.com/office/drawing/2014/main" id="{965A4DB0-7F77-E525-8478-3F8665809FF3}"/>
              </a:ext>
            </a:extLst>
          </p:cNvPr>
          <p:cNvSpPr txBox="1"/>
          <p:nvPr/>
        </p:nvSpPr>
        <p:spPr>
          <a:xfrm>
            <a:off x="3048965" y="4700763"/>
            <a:ext cx="6094070" cy="1261564"/>
          </a:xfrm>
          <a:prstGeom prst="rect">
            <a:avLst/>
          </a:prstGeom>
          <a:noFill/>
        </p:spPr>
        <p:txBody>
          <a:bodyPr wrap="square">
            <a:spAutoFit/>
          </a:bodyPr>
          <a:lstStyle/>
          <a:p>
            <a:pPr algn="ctr">
              <a:lnSpc>
                <a:spcPct val="107000"/>
              </a:lnSpc>
              <a:spcAft>
                <a:spcPts val="800"/>
              </a:spcAft>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CONTRIBUTRICES</a:t>
            </a:r>
            <a:endParaRPr lang="fr-FR" sz="2000" b="1" dirty="0">
              <a:effectLst/>
              <a:latin typeface="Arial" panose="020B0604020202020204" pitchFamily="34" charset="0"/>
              <a:ea typeface="Calibri" panose="020F0502020204030204" pitchFamily="34" charset="0"/>
              <a:cs typeface="Arial" panose="020B0604020202020204" pitchFamily="34" charset="0"/>
            </a:endParaRPr>
          </a:p>
          <a:p>
            <a:pPr marL="285750" indent="-285750" algn="ctr">
              <a:lnSpc>
                <a:spcPct val="107000"/>
              </a:lnSpc>
              <a:spcAft>
                <a:spcPts val="800"/>
              </a:spcAft>
              <a:buFont typeface="Arial" panose="020B0604020202020204" pitchFamily="34" charset="0"/>
              <a:buChar char="•"/>
            </a:pPr>
            <a:r>
              <a:rPr lang="fr-FR" sz="2000" b="1" dirty="0">
                <a:effectLst/>
                <a:latin typeface="Arial" panose="020B0604020202020204" pitchFamily="34" charset="0"/>
                <a:ea typeface="Calibri" panose="020F0502020204030204" pitchFamily="34" charset="0"/>
                <a:cs typeface="Arial" panose="020B0604020202020204" pitchFamily="34" charset="0"/>
              </a:rPr>
              <a:t>NAYLA ABOU MALHAM DOUGHANE</a:t>
            </a:r>
          </a:p>
          <a:p>
            <a:pPr marL="285750" indent="-285750" algn="ctr">
              <a:lnSpc>
                <a:spcPct val="107000"/>
              </a:lnSpc>
              <a:spcAft>
                <a:spcPts val="800"/>
              </a:spcAft>
              <a:buFont typeface="Arial" panose="020B0604020202020204" pitchFamily="34" charset="0"/>
              <a:buChar char="•"/>
            </a:pPr>
            <a:r>
              <a:rPr lang="fr-FR" sz="2000" b="1" dirty="0">
                <a:effectLst/>
                <a:latin typeface="Arial" panose="020B0604020202020204" pitchFamily="34" charset="0"/>
                <a:ea typeface="Calibri" panose="020F0502020204030204" pitchFamily="34" charset="0"/>
                <a:cs typeface="Arial" panose="020B0604020202020204" pitchFamily="34" charset="0"/>
              </a:rPr>
              <a:t>GINETTE HOUNKANRIN</a:t>
            </a:r>
          </a:p>
        </p:txBody>
      </p:sp>
    </p:spTree>
    <p:extLst>
      <p:ext uri="{BB962C8B-B14F-4D97-AF65-F5344CB8AC3E}">
        <p14:creationId xmlns:p14="http://schemas.microsoft.com/office/powerpoint/2010/main" val="796391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C2D080-8600-D24E-A1AA-9F63844E4FB8}"/>
              </a:ext>
            </a:extLst>
          </p:cNvPr>
          <p:cNvSpPr>
            <a:spLocks noGrp="1"/>
          </p:cNvSpPr>
          <p:nvPr>
            <p:ph type="title" idx="4294967295"/>
          </p:nvPr>
        </p:nvSpPr>
        <p:spPr>
          <a:xfrm>
            <a:off x="0" y="341139"/>
            <a:ext cx="11645900" cy="1247775"/>
          </a:xfrm>
          <a:prstGeom prst="rect">
            <a:avLst/>
          </a:prstGeom>
        </p:spPr>
        <p:txBody>
          <a:bodyPr anchor="b"/>
          <a:lstStyle/>
          <a:p>
            <a:pPr algn="ctr"/>
            <a:r>
              <a:rPr lang="fr-FR" sz="2800" noProof="0" dirty="0">
                <a:solidFill>
                  <a:srgbClr val="58C3EB"/>
                </a:solidFill>
              </a:rPr>
              <a:t>DONNÉES RÉGIONALES ET SOUS-RÉGIONALES</a:t>
            </a:r>
            <a:br>
              <a:rPr lang="fr-FR" sz="2800" noProof="0" dirty="0">
                <a:solidFill>
                  <a:srgbClr val="58C3EB"/>
                </a:solidFill>
              </a:rPr>
            </a:br>
            <a:r>
              <a:rPr lang="fr-FR" sz="2800" noProof="0" dirty="0">
                <a:solidFill>
                  <a:srgbClr val="58C3EB"/>
                </a:solidFill>
              </a:rPr>
              <a:t> SUR LES VIOLENCES FAITES AUX FEMMES ET AUX FILLES (VFFF)</a:t>
            </a:r>
            <a:endParaRPr lang="fr-FR" sz="2800" noProof="0" dirty="0">
              <a:solidFill>
                <a:srgbClr val="58C3EB"/>
              </a:solidFill>
              <a:latin typeface="Arial"/>
              <a:cs typeface="Arial"/>
            </a:endParaRPr>
          </a:p>
        </p:txBody>
      </p:sp>
      <p:sp>
        <p:nvSpPr>
          <p:cNvPr id="3" name="Espace réservé du texte 2">
            <a:extLst>
              <a:ext uri="{FF2B5EF4-FFF2-40B4-BE49-F238E27FC236}">
                <a16:creationId xmlns:a16="http://schemas.microsoft.com/office/drawing/2014/main" id="{D5F00CB6-75E0-6143-B4F5-330C3E7E3AAC}"/>
              </a:ext>
            </a:extLst>
          </p:cNvPr>
          <p:cNvSpPr>
            <a:spLocks noGrp="1"/>
          </p:cNvSpPr>
          <p:nvPr>
            <p:ph type="body" sz="quarter" idx="4294967295"/>
          </p:nvPr>
        </p:nvSpPr>
        <p:spPr>
          <a:xfrm>
            <a:off x="289731" y="1580138"/>
            <a:ext cx="11501437" cy="4327525"/>
          </a:xfrm>
          <a:prstGeom prst="rect">
            <a:avLst/>
          </a:prstGeom>
        </p:spPr>
        <p:txBody>
          <a:bodyPr numCol="1"/>
          <a:lstStyle/>
          <a:p>
            <a:pPr lvl="0"/>
            <a:endParaRPr lang="fr-FR" sz="2000" baseline="30000" noProof="0" dirty="0"/>
          </a:p>
          <a:p>
            <a:r>
              <a:rPr lang="fr-FR" sz="2000" b="1" noProof="0" dirty="0"/>
              <a:t>En AOC</a:t>
            </a:r>
            <a:r>
              <a:rPr lang="fr-FR" sz="2000" noProof="0" dirty="0"/>
              <a:t>, le pourcentage d’adolescentes de 15 - 19 ans qui ont subi des violences physiques et/ou sexuelles de la part d'un partenaire intime (VPI) actuel ou ancien au cours des douze derniers mois est de </a:t>
            </a:r>
            <a:r>
              <a:rPr lang="fr-FR" sz="2000" b="1" noProof="0" dirty="0"/>
              <a:t>20 %</a:t>
            </a:r>
            <a:r>
              <a:rPr lang="fr-FR" sz="2000" noProof="0" dirty="0"/>
              <a:t>.</a:t>
            </a:r>
            <a:r>
              <a:rPr lang="fr-FR" sz="2000" baseline="30000" noProof="0" dirty="0"/>
              <a:t>6</a:t>
            </a:r>
          </a:p>
          <a:p>
            <a:endParaRPr lang="fr-FR" sz="2000" noProof="0" dirty="0"/>
          </a:p>
          <a:p>
            <a:pPr>
              <a:spcAft>
                <a:spcPts val="1200"/>
              </a:spcAft>
            </a:pPr>
            <a:r>
              <a:rPr lang="fr-FR" sz="2000" b="1" noProof="0" dirty="0"/>
              <a:t>En AOC</a:t>
            </a:r>
            <a:r>
              <a:rPr lang="fr-FR" sz="2000" noProof="0" dirty="0"/>
              <a:t>, </a:t>
            </a:r>
            <a:r>
              <a:rPr lang="fr-FR" sz="2000" dirty="0"/>
              <a:t>le pourcentage d’adolescent</a:t>
            </a:r>
            <a:r>
              <a:rPr lang="fr-FR" sz="2000" noProof="0" dirty="0"/>
              <a:t>(e)s de 15 - 19 ans qui considèrent qu'un mari a raison de frapper sa femme pour au moins une des raisons spécifiées, c'est-à-dire si sa femme brûle la nourriture, se dispute avec lui, sort sans lui dire, néglige les enfants ou refuse les relations sexuelles est de </a:t>
            </a:r>
            <a:r>
              <a:rPr lang="fr-FR" sz="2000" b="1" noProof="0" dirty="0"/>
              <a:t>42 % </a:t>
            </a:r>
            <a:r>
              <a:rPr lang="fr-FR" sz="2000" noProof="0" dirty="0"/>
              <a:t>chez les femmes </a:t>
            </a:r>
            <a:r>
              <a:rPr lang="fr-FR" sz="2000" b="1" noProof="0" dirty="0"/>
              <a:t>et 34% </a:t>
            </a:r>
            <a:r>
              <a:rPr lang="fr-FR" sz="2000" noProof="0" dirty="0"/>
              <a:t>chez les hommes.</a:t>
            </a:r>
            <a:r>
              <a:rPr lang="fr-FR" sz="2000" baseline="30000" noProof="0" dirty="0"/>
              <a:t>6</a:t>
            </a:r>
            <a:endParaRPr lang="fr-FR" sz="2000" noProof="0" dirty="0"/>
          </a:p>
          <a:p>
            <a:r>
              <a:rPr lang="fr-FR" sz="2000" noProof="0" dirty="0"/>
              <a:t>S’agissant de la violence en ligne, les filles sont les victimes les plus fréquentes. En 2019, </a:t>
            </a:r>
            <a:r>
              <a:rPr lang="fr-FR" sz="2000" b="1" noProof="0" dirty="0"/>
              <a:t>92 % </a:t>
            </a:r>
            <a:r>
              <a:rPr lang="fr-FR" sz="2000" noProof="0" dirty="0"/>
              <a:t>des victimes en ligne étaient des filles contre </a:t>
            </a:r>
            <a:r>
              <a:rPr lang="fr-FR" sz="2000" b="1" noProof="0" dirty="0"/>
              <a:t>8 % </a:t>
            </a:r>
            <a:r>
              <a:rPr lang="fr-FR" sz="2000" noProof="0" dirty="0"/>
              <a:t>pour les garçons. En ce qui concerne l’âge, environ </a:t>
            </a:r>
            <a:r>
              <a:rPr lang="fr-FR" sz="2000" b="1" noProof="0" dirty="0"/>
              <a:t>48</a:t>
            </a:r>
            <a:r>
              <a:rPr lang="fr-FR" sz="2000" noProof="0" dirty="0"/>
              <a:t> </a:t>
            </a:r>
            <a:r>
              <a:rPr lang="fr-FR" sz="2000" b="1" noProof="0" dirty="0"/>
              <a:t>%</a:t>
            </a:r>
            <a:r>
              <a:rPr lang="fr-FR" sz="2000" noProof="0" dirty="0"/>
              <a:t> des victimes étaient âgées de 11 à 13 ans.</a:t>
            </a:r>
            <a:r>
              <a:rPr lang="fr-FR" sz="2000" baseline="30000" noProof="0" dirty="0"/>
              <a:t>7</a:t>
            </a:r>
            <a:endParaRPr lang="fr-FR" sz="2000" noProof="0" dirty="0"/>
          </a:p>
        </p:txBody>
      </p:sp>
    </p:spTree>
    <p:extLst>
      <p:ext uri="{BB962C8B-B14F-4D97-AF65-F5344CB8AC3E}">
        <p14:creationId xmlns:p14="http://schemas.microsoft.com/office/powerpoint/2010/main" val="3805434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C2D080-8600-D24E-A1AA-9F63844E4FB8}"/>
              </a:ext>
            </a:extLst>
          </p:cNvPr>
          <p:cNvSpPr>
            <a:spLocks noGrp="1"/>
          </p:cNvSpPr>
          <p:nvPr>
            <p:ph type="title" idx="4294967295"/>
          </p:nvPr>
        </p:nvSpPr>
        <p:spPr>
          <a:xfrm>
            <a:off x="0" y="328613"/>
            <a:ext cx="11645900" cy="1247775"/>
          </a:xfrm>
          <a:prstGeom prst="rect">
            <a:avLst/>
          </a:prstGeom>
        </p:spPr>
        <p:txBody>
          <a:bodyPr anchor="b"/>
          <a:lstStyle/>
          <a:p>
            <a:pPr algn="ctr"/>
            <a:r>
              <a:rPr lang="fr-FR" sz="2800" noProof="0" dirty="0">
                <a:solidFill>
                  <a:srgbClr val="58C3EB"/>
                </a:solidFill>
              </a:rPr>
              <a:t>DONNÉES RÉGIONALES ET SOUS-RÉGIONALES</a:t>
            </a:r>
            <a:br>
              <a:rPr lang="fr-FR" sz="2800" noProof="0" dirty="0">
                <a:solidFill>
                  <a:srgbClr val="58C3EB"/>
                </a:solidFill>
              </a:rPr>
            </a:br>
            <a:r>
              <a:rPr lang="fr-FR" sz="2800" noProof="0" dirty="0">
                <a:solidFill>
                  <a:srgbClr val="58C3EB"/>
                </a:solidFill>
              </a:rPr>
              <a:t> SUR LES VIOLENCES FAITES AUX FEMMES ET AUX FILLES (VFFF)</a:t>
            </a:r>
            <a:endParaRPr lang="fr-FR" sz="2800" noProof="0" dirty="0">
              <a:solidFill>
                <a:srgbClr val="58C3EB"/>
              </a:solidFill>
              <a:latin typeface="Arial"/>
              <a:cs typeface="Arial"/>
            </a:endParaRPr>
          </a:p>
        </p:txBody>
      </p:sp>
      <p:sp>
        <p:nvSpPr>
          <p:cNvPr id="3" name="Espace réservé du texte 2">
            <a:extLst>
              <a:ext uri="{FF2B5EF4-FFF2-40B4-BE49-F238E27FC236}">
                <a16:creationId xmlns:a16="http://schemas.microsoft.com/office/drawing/2014/main" id="{D5F00CB6-75E0-6143-B4F5-330C3E7E3AAC}"/>
              </a:ext>
            </a:extLst>
          </p:cNvPr>
          <p:cNvSpPr>
            <a:spLocks noGrp="1"/>
          </p:cNvSpPr>
          <p:nvPr>
            <p:ph type="body" sz="quarter" idx="4294967295"/>
          </p:nvPr>
        </p:nvSpPr>
        <p:spPr>
          <a:xfrm>
            <a:off x="352361" y="1985211"/>
            <a:ext cx="11501437" cy="4202646"/>
          </a:xfrm>
          <a:prstGeom prst="rect">
            <a:avLst/>
          </a:prstGeom>
        </p:spPr>
        <p:txBody>
          <a:bodyPr numCol="1"/>
          <a:lstStyle/>
          <a:p>
            <a:pPr marL="342900" indent="-342900">
              <a:buClr>
                <a:srgbClr val="58C3EB"/>
              </a:buClr>
              <a:buFont typeface="Arial" panose="020B0604020202020204" pitchFamily="34" charset="0"/>
              <a:buChar char="•"/>
            </a:pPr>
            <a:r>
              <a:rPr lang="fr-FR" sz="2400" noProof="0" dirty="0"/>
              <a:t>En 2017 plus de la moitié (51 %) des adolescents de 13 à 15 ans ont déclaré avoir été victimes de brimades dans les écoles en Afrique occidentale et centrale (AOC).</a:t>
            </a:r>
            <a:r>
              <a:rPr lang="fr-FR" sz="2400" baseline="30000" noProof="0" dirty="0"/>
              <a:t>7</a:t>
            </a:r>
            <a:endParaRPr lang="fr-FR" sz="2200" b="1" baseline="30000" noProof="0" dirty="0"/>
          </a:p>
          <a:p>
            <a:pPr>
              <a:buClr>
                <a:srgbClr val="58C3EB"/>
              </a:buClr>
            </a:pPr>
            <a:endParaRPr lang="fr-FR" sz="2200" b="1" baseline="30000" noProof="0" dirty="0"/>
          </a:p>
          <a:p>
            <a:pPr marL="342900" indent="-342900">
              <a:buClr>
                <a:srgbClr val="58C3EB"/>
              </a:buClr>
              <a:buFont typeface="Arial" panose="020B0604020202020204" pitchFamily="34" charset="0"/>
              <a:buChar char="•"/>
            </a:pPr>
            <a:r>
              <a:rPr lang="fr-FR" sz="2400" dirty="0"/>
              <a:t>L’analyse des différentes enquêtes démographiques et de santé réalisées entre 2010-2018 </a:t>
            </a:r>
            <a:r>
              <a:rPr lang="fr-FR" sz="2400" noProof="0" dirty="0"/>
              <a:t>en AOC, a révélé qu’environ 18 % des adolescentes ont déjà subi des violences commises par le partenaire intime. Cela va de 5 % au Burkina Faso à 56 % en Guinée équatoriale et 40 % au Gabon.</a:t>
            </a:r>
            <a:r>
              <a:rPr lang="fr-FR" sz="2400" baseline="30000" noProof="0" dirty="0"/>
              <a:t>8</a:t>
            </a:r>
            <a:endParaRPr lang="fr-FR" sz="2400" noProof="0" dirty="0"/>
          </a:p>
          <a:p>
            <a:pPr marL="342900" indent="-342900">
              <a:buClr>
                <a:srgbClr val="58C3EB"/>
              </a:buClr>
              <a:buFont typeface="Arial" panose="020B0604020202020204" pitchFamily="34" charset="0"/>
              <a:buChar char="•"/>
            </a:pPr>
            <a:endParaRPr lang="fr-FR" sz="2200" noProof="0" dirty="0"/>
          </a:p>
          <a:p>
            <a:pPr marL="285750" indent="-285750">
              <a:buClr>
                <a:srgbClr val="58C3EB"/>
              </a:buClr>
              <a:buFont typeface="Arial" panose="020B0604020202020204" pitchFamily="34" charset="0"/>
              <a:buChar char="•"/>
            </a:pPr>
            <a:endParaRPr lang="fr-FR" sz="2200" baseline="30000" noProof="0" dirty="0"/>
          </a:p>
        </p:txBody>
      </p:sp>
    </p:spTree>
    <p:extLst>
      <p:ext uri="{BB962C8B-B14F-4D97-AF65-F5344CB8AC3E}">
        <p14:creationId xmlns:p14="http://schemas.microsoft.com/office/powerpoint/2010/main" val="2563827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D5F00CB6-75E0-6143-B4F5-330C3E7E3AAC}"/>
              </a:ext>
            </a:extLst>
          </p:cNvPr>
          <p:cNvSpPr>
            <a:spLocks noGrp="1"/>
          </p:cNvSpPr>
          <p:nvPr>
            <p:ph type="body" sz="quarter" idx="4294967295"/>
          </p:nvPr>
        </p:nvSpPr>
        <p:spPr>
          <a:xfrm>
            <a:off x="483949" y="1400023"/>
            <a:ext cx="11382375" cy="4833937"/>
          </a:xfrm>
          <a:prstGeom prst="rect">
            <a:avLst/>
          </a:prstGeom>
        </p:spPr>
        <p:txBody>
          <a:bodyPr numCol="1"/>
          <a:lstStyle/>
          <a:p>
            <a:pPr marL="342900" indent="-342900">
              <a:spcBef>
                <a:spcPts val="0"/>
              </a:spcBef>
              <a:spcAft>
                <a:spcPts val="1800"/>
              </a:spcAft>
              <a:buClr>
                <a:srgbClr val="58C3EB"/>
              </a:buClr>
              <a:buFont typeface="Arial" panose="020B0604020202020204" pitchFamily="34" charset="0"/>
              <a:buChar char="•"/>
            </a:pPr>
            <a:r>
              <a:rPr lang="fr-FR" sz="2200" noProof="0" dirty="0"/>
              <a:t>En 2020, dans la région AOC, 50 % des adolescentes de 15 à 19 ans déjà mariées et ayant subi des violences physiques ou sexuelles, n’en ont jamais parlé à quelqu’un. Seules 29 % ont demandé de l’aide.</a:t>
            </a:r>
            <a:r>
              <a:rPr lang="fr-FR" sz="2400" baseline="30000" noProof="0" dirty="0"/>
              <a:t>8</a:t>
            </a:r>
            <a:r>
              <a:rPr lang="fr-FR" sz="2400" noProof="0" dirty="0">
                <a:solidFill>
                  <a:srgbClr val="58C3EB"/>
                </a:solidFill>
              </a:rPr>
              <a:t> </a:t>
            </a:r>
            <a:endParaRPr lang="fr-FR" sz="2200" noProof="0" dirty="0"/>
          </a:p>
          <a:p>
            <a:pPr marL="342900" indent="-342900">
              <a:spcAft>
                <a:spcPts val="1200"/>
              </a:spcAft>
              <a:buClr>
                <a:srgbClr val="58C3EB"/>
              </a:buClr>
              <a:buFont typeface="Arial" panose="020B0604020202020204" pitchFamily="34" charset="0"/>
              <a:buChar char="•"/>
            </a:pPr>
            <a:r>
              <a:rPr lang="fr-FR" sz="2200" noProof="0" dirty="0"/>
              <a:t>En 2020, le taux de violence infligée aux enfants handicapés était élevé; il va de deux incidents de violence sexuelle par enfant au </a:t>
            </a:r>
            <a:r>
              <a:rPr lang="fr-FR" sz="2200" noProof="0" dirty="0">
                <a:solidFill>
                  <a:schemeClr val="accent2">
                    <a:lumMod val="75000"/>
                  </a:schemeClr>
                </a:solidFill>
              </a:rPr>
              <a:t>Sénégal</a:t>
            </a:r>
            <a:r>
              <a:rPr lang="fr-FR" sz="2200" noProof="0" dirty="0"/>
              <a:t> à environ quatre au </a:t>
            </a:r>
            <a:r>
              <a:rPr lang="fr-FR" sz="2200" noProof="0" dirty="0">
                <a:solidFill>
                  <a:schemeClr val="accent2">
                    <a:lumMod val="75000"/>
                  </a:schemeClr>
                </a:solidFill>
              </a:rPr>
              <a:t>Cameroun</a:t>
            </a:r>
            <a:r>
              <a:rPr lang="fr-FR" sz="2200" noProof="0" dirty="0"/>
              <a:t>. Ces cas comprennent le viol (52 %), la participation forcée à des « relations sexuelles transactionnelles » (30 %) et des attouchements indécents (43 %).</a:t>
            </a:r>
            <a:r>
              <a:rPr lang="fr-FR" sz="2200" baseline="30000" noProof="0" dirty="0"/>
              <a:t>7</a:t>
            </a:r>
            <a:endParaRPr lang="fr-FR" sz="2200" b="1" baseline="30000" noProof="0" dirty="0"/>
          </a:p>
          <a:p>
            <a:pPr marL="342900" indent="-342900">
              <a:buClr>
                <a:srgbClr val="58C3EB"/>
              </a:buClr>
              <a:buFont typeface="Arial" panose="020B0604020202020204" pitchFamily="34" charset="0"/>
              <a:buChar char="•"/>
            </a:pPr>
            <a:r>
              <a:rPr lang="fr-FR" sz="2200" noProof="0" dirty="0"/>
              <a:t>Toujours en 2020, les enfants souffrant de troubles de la parole et du langage étaient jusqu’à trois fois plus exposés aux violences sexuelles que les autres. Pour les enfants souffrant de troubles du comportement, le risque est entre cinq et sept fois plus élevé que les autres.</a:t>
            </a:r>
            <a:r>
              <a:rPr lang="fr-FR" sz="2200" baseline="30000" noProof="0" dirty="0"/>
              <a:t>7</a:t>
            </a:r>
            <a:endParaRPr lang="fr-FR" sz="2200" noProof="0" dirty="0"/>
          </a:p>
          <a:p>
            <a:pPr marL="342900" indent="-342900">
              <a:spcBef>
                <a:spcPts val="0"/>
              </a:spcBef>
              <a:spcAft>
                <a:spcPts val="1800"/>
              </a:spcAft>
              <a:buClr>
                <a:srgbClr val="58C3EB"/>
              </a:buClr>
              <a:buFont typeface="Arial" panose="020B0604020202020204" pitchFamily="34" charset="0"/>
              <a:buChar char="•"/>
            </a:pPr>
            <a:endParaRPr lang="fr-FR" sz="2200" noProof="0" dirty="0"/>
          </a:p>
        </p:txBody>
      </p:sp>
      <p:sp>
        <p:nvSpPr>
          <p:cNvPr id="5" name="Titre 1">
            <a:extLst>
              <a:ext uri="{FF2B5EF4-FFF2-40B4-BE49-F238E27FC236}">
                <a16:creationId xmlns:a16="http://schemas.microsoft.com/office/drawing/2014/main" id="{0A26EE28-0BB7-F846-AA83-1E64E563BC0A}"/>
              </a:ext>
            </a:extLst>
          </p:cNvPr>
          <p:cNvSpPr>
            <a:spLocks noGrp="1"/>
          </p:cNvSpPr>
          <p:nvPr>
            <p:ph type="title" idx="4294967295"/>
          </p:nvPr>
        </p:nvSpPr>
        <p:spPr>
          <a:xfrm>
            <a:off x="563670" y="328982"/>
            <a:ext cx="11266488" cy="555625"/>
          </a:xfrm>
          <a:prstGeom prst="rect">
            <a:avLst/>
          </a:prstGeom>
        </p:spPr>
        <p:txBody>
          <a:bodyPr anchor="b"/>
          <a:lstStyle/>
          <a:p>
            <a:r>
              <a:rPr lang="fr-FR" sz="2800" noProof="0" dirty="0">
                <a:solidFill>
                  <a:srgbClr val="58C3EB"/>
                </a:solidFill>
              </a:rPr>
              <a:t>COVID-19 / SITUATION HUMANITAIRE SUR LES VFFF</a:t>
            </a:r>
            <a:endParaRPr lang="fr-FR" sz="2800" noProof="0" dirty="0">
              <a:solidFill>
                <a:srgbClr val="58C3EB"/>
              </a:solidFill>
              <a:latin typeface="Arial"/>
              <a:cs typeface="Arial"/>
            </a:endParaRPr>
          </a:p>
        </p:txBody>
      </p:sp>
    </p:spTree>
    <p:extLst>
      <p:ext uri="{BB962C8B-B14F-4D97-AF65-F5344CB8AC3E}">
        <p14:creationId xmlns:p14="http://schemas.microsoft.com/office/powerpoint/2010/main" val="4049189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C2D080-8600-D24E-A1AA-9F63844E4FB8}"/>
              </a:ext>
            </a:extLst>
          </p:cNvPr>
          <p:cNvSpPr>
            <a:spLocks noGrp="1"/>
          </p:cNvSpPr>
          <p:nvPr>
            <p:ph type="title"/>
          </p:nvPr>
        </p:nvSpPr>
        <p:spPr>
          <a:xfrm>
            <a:off x="421105" y="300383"/>
            <a:ext cx="11345779" cy="1396069"/>
          </a:xfrm>
        </p:spPr>
        <p:txBody>
          <a:bodyPr anchor="b"/>
          <a:lstStyle/>
          <a:p>
            <a:pPr algn="ctr"/>
            <a:r>
              <a:rPr lang="fr-FR" sz="2800" noProof="0" dirty="0">
                <a:solidFill>
                  <a:srgbClr val="C00000"/>
                </a:solidFill>
                <a:latin typeface="Arial Black" panose="020B0A04020102020204" pitchFamily="34" charset="0"/>
                <a:cs typeface="Arial" panose="020B0604020202020204" pitchFamily="34" charset="0"/>
              </a:rPr>
              <a:t>INITIATIVE RÉGIONALE 1</a:t>
            </a:r>
            <a:br>
              <a:rPr lang="fr-FR" sz="2800" noProof="0" dirty="0">
                <a:solidFill>
                  <a:schemeClr val="accent2">
                    <a:lumMod val="75000"/>
                  </a:schemeClr>
                </a:solidFill>
                <a:latin typeface="Arial" panose="020B0604020202020204" pitchFamily="34" charset="0"/>
                <a:cs typeface="Arial" panose="020B0604020202020204" pitchFamily="34" charset="0"/>
              </a:rPr>
            </a:br>
            <a:r>
              <a:rPr lang="fr-FR" sz="2800" noProof="0" dirty="0">
                <a:solidFill>
                  <a:prstClr val="white"/>
                </a:solidFill>
                <a:latin typeface="Arial" panose="020B0604020202020204" pitchFamily="34" charset="0"/>
                <a:cs typeface="Arial" panose="020B0604020202020204" pitchFamily="34" charset="0"/>
              </a:rPr>
              <a:t>CONCERTATION DES COLLECTIFS DES ASSOCIATIONS FÉMININES/GRANDS LACS (COCAFEM/GL) </a:t>
            </a:r>
            <a:r>
              <a:rPr lang="fr-FR" sz="2800" cap="all" baseline="30000" noProof="0" dirty="0">
                <a:latin typeface="Arial" panose="020B0604020202020204" pitchFamily="34" charset="0"/>
                <a:cs typeface="Arial" panose="020B0604020202020204" pitchFamily="34" charset="0"/>
              </a:rPr>
              <a:t>9</a:t>
            </a:r>
            <a:endParaRPr lang="fr-FR" sz="2800" baseline="30000" noProof="0" dirty="0">
              <a:latin typeface="Arial"/>
              <a:cs typeface="Arial"/>
            </a:endParaRPr>
          </a:p>
        </p:txBody>
      </p:sp>
      <p:sp>
        <p:nvSpPr>
          <p:cNvPr id="3" name="Espace réservé du texte 2">
            <a:extLst>
              <a:ext uri="{FF2B5EF4-FFF2-40B4-BE49-F238E27FC236}">
                <a16:creationId xmlns:a16="http://schemas.microsoft.com/office/drawing/2014/main" id="{D5F00CB6-75E0-6143-B4F5-330C3E7E3AAC}"/>
              </a:ext>
            </a:extLst>
          </p:cNvPr>
          <p:cNvSpPr>
            <a:spLocks noGrp="1"/>
          </p:cNvSpPr>
          <p:nvPr>
            <p:ph type="body" sz="quarter" idx="13"/>
          </p:nvPr>
        </p:nvSpPr>
        <p:spPr>
          <a:xfrm>
            <a:off x="5367567" y="1710133"/>
            <a:ext cx="6436895" cy="4463716"/>
          </a:xfrm>
          <a:solidFill>
            <a:schemeClr val="bg1"/>
          </a:solidFill>
        </p:spPr>
        <p:txBody>
          <a:bodyPr numCol="1"/>
          <a:lstStyle/>
          <a:p>
            <a:r>
              <a:rPr lang="fr-FR" noProof="0" dirty="0"/>
              <a:t>La COCAFEM/GL a été créée en 2001 par les organisations féminines de trois pays à savoir : le Burundi, la République Démocratique du Congo et le Rwanda. </a:t>
            </a:r>
          </a:p>
          <a:p>
            <a:endParaRPr lang="fr-FR" noProof="0" dirty="0"/>
          </a:p>
          <a:p>
            <a:r>
              <a:rPr lang="fr-FR" b="1" noProof="0" dirty="0">
                <a:solidFill>
                  <a:srgbClr val="FF0000"/>
                </a:solidFill>
              </a:rPr>
              <a:t>DOMAINES D'INTERVENTIONS</a:t>
            </a:r>
          </a:p>
          <a:p>
            <a:pPr marL="457200" indent="-457200">
              <a:buClr>
                <a:srgbClr val="58C3EB"/>
              </a:buClr>
              <a:buFont typeface="+mj-lt"/>
              <a:buAutoNum type="arabicPeriod"/>
            </a:pPr>
            <a:r>
              <a:rPr lang="fr-FR" noProof="0" dirty="0"/>
              <a:t>Communication et plaidoyer</a:t>
            </a:r>
          </a:p>
          <a:p>
            <a:pPr marL="457200" indent="-457200">
              <a:buClr>
                <a:srgbClr val="58C3EB"/>
              </a:buClr>
              <a:buFont typeface="+mj-lt"/>
              <a:buAutoNum type="arabicPeriod"/>
            </a:pPr>
            <a:r>
              <a:rPr lang="fr-FR" noProof="0" dirty="0"/>
              <a:t>Promotion du genre</a:t>
            </a:r>
          </a:p>
          <a:p>
            <a:pPr marL="457200" indent="-457200">
              <a:buClr>
                <a:srgbClr val="58C3EB"/>
              </a:buClr>
              <a:buFont typeface="+mj-lt"/>
              <a:buAutoNum type="arabicPeriod"/>
            </a:pPr>
            <a:r>
              <a:rPr lang="fr-FR" noProof="0" dirty="0"/>
              <a:t>Renforcement des mécanismes de consolidation de la paix et la sécurité</a:t>
            </a:r>
          </a:p>
          <a:p>
            <a:pPr marL="457200" indent="-457200">
              <a:buClr>
                <a:srgbClr val="58C3EB"/>
              </a:buClr>
              <a:buFont typeface="+mj-lt"/>
              <a:buAutoNum type="arabicPeriod"/>
            </a:pPr>
            <a:r>
              <a:rPr lang="fr-FR" noProof="0" dirty="0"/>
              <a:t>Renforcement organisationnel et institutionnel</a:t>
            </a:r>
          </a:p>
        </p:txBody>
      </p:sp>
      <p:pic>
        <p:nvPicPr>
          <p:cNvPr id="5" name="Image 4">
            <a:extLst>
              <a:ext uri="{FF2B5EF4-FFF2-40B4-BE49-F238E27FC236}">
                <a16:creationId xmlns:a16="http://schemas.microsoft.com/office/drawing/2014/main" id="{EF9EDED5-393A-3203-F536-3C5B0275B1B3}"/>
              </a:ext>
            </a:extLst>
          </p:cNvPr>
          <p:cNvPicPr>
            <a:picLocks noChangeAspect="1"/>
          </p:cNvPicPr>
          <p:nvPr/>
        </p:nvPicPr>
        <p:blipFill>
          <a:blip r:embed="rId3"/>
          <a:stretch>
            <a:fillRect/>
          </a:stretch>
        </p:blipFill>
        <p:spPr>
          <a:xfrm>
            <a:off x="421104" y="1696451"/>
            <a:ext cx="4950456" cy="4463715"/>
          </a:xfrm>
          <a:prstGeom prst="rect">
            <a:avLst/>
          </a:prstGeom>
        </p:spPr>
      </p:pic>
    </p:spTree>
    <p:extLst>
      <p:ext uri="{BB962C8B-B14F-4D97-AF65-F5344CB8AC3E}">
        <p14:creationId xmlns:p14="http://schemas.microsoft.com/office/powerpoint/2010/main" val="4004004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C2D080-8600-D24E-A1AA-9F63844E4FB8}"/>
              </a:ext>
            </a:extLst>
          </p:cNvPr>
          <p:cNvSpPr>
            <a:spLocks noGrp="1"/>
          </p:cNvSpPr>
          <p:nvPr>
            <p:ph type="title"/>
          </p:nvPr>
        </p:nvSpPr>
        <p:spPr>
          <a:xfrm>
            <a:off x="421105" y="421105"/>
            <a:ext cx="11345779" cy="1179501"/>
          </a:xfrm>
        </p:spPr>
        <p:txBody>
          <a:bodyPr anchor="b"/>
          <a:lstStyle/>
          <a:p>
            <a:pPr algn="ctr"/>
            <a:r>
              <a:rPr lang="fr-FR" sz="2800" b="0" noProof="0" dirty="0">
                <a:solidFill>
                  <a:srgbClr val="C00000"/>
                </a:solidFill>
                <a:latin typeface="Arial Black" panose="020B0A04020102020204" pitchFamily="34" charset="0"/>
                <a:cs typeface="Arial" panose="020B0604020202020204" pitchFamily="34" charset="0"/>
              </a:rPr>
              <a:t>INITIATIVE RÉGIONALE 1</a:t>
            </a:r>
            <a:br>
              <a:rPr lang="fr-FR" sz="2800" noProof="0" dirty="0">
                <a:solidFill>
                  <a:prstClr val="white"/>
                </a:solidFill>
                <a:latin typeface="Arial" panose="020B0604020202020204" pitchFamily="34" charset="0"/>
                <a:cs typeface="Arial" panose="020B0604020202020204" pitchFamily="34" charset="0"/>
              </a:rPr>
            </a:br>
            <a:r>
              <a:rPr lang="fr-FR" sz="2800" noProof="0" dirty="0">
                <a:solidFill>
                  <a:prstClr val="white"/>
                </a:solidFill>
                <a:latin typeface="Arial" panose="020B0604020202020204" pitchFamily="34" charset="0"/>
                <a:cs typeface="Arial" panose="020B0604020202020204" pitchFamily="34" charset="0"/>
              </a:rPr>
              <a:t> </a:t>
            </a:r>
            <a:r>
              <a:rPr lang="fr-FR" sz="2800" cap="all" noProof="0" dirty="0">
                <a:latin typeface="Arial Black" panose="020B0A04020102020204" pitchFamily="34" charset="0"/>
                <a:cs typeface="Arial" panose="020B0604020202020204" pitchFamily="34" charset="0"/>
              </a:rPr>
              <a:t>PROJET DE LUTTE CONTRE LES VIOLENCES FAITES AUX FEMMES (PLUVIF) </a:t>
            </a:r>
            <a:r>
              <a:rPr lang="fr-FR" sz="2800" cap="all" baseline="30000" noProof="0" dirty="0">
                <a:latin typeface="Arial" panose="020B0604020202020204" pitchFamily="34" charset="0"/>
                <a:cs typeface="Arial" panose="020B0604020202020204" pitchFamily="34" charset="0"/>
              </a:rPr>
              <a:t>9</a:t>
            </a:r>
            <a:endParaRPr lang="fr-FR" sz="2800" baseline="30000" noProof="0" dirty="0">
              <a:latin typeface="Arial"/>
              <a:cs typeface="Arial"/>
            </a:endParaRPr>
          </a:p>
        </p:txBody>
      </p:sp>
      <p:sp>
        <p:nvSpPr>
          <p:cNvPr id="3" name="Espace réservé du texte 2">
            <a:extLst>
              <a:ext uri="{FF2B5EF4-FFF2-40B4-BE49-F238E27FC236}">
                <a16:creationId xmlns:a16="http://schemas.microsoft.com/office/drawing/2014/main" id="{D5F00CB6-75E0-6143-B4F5-330C3E7E3AAC}"/>
              </a:ext>
            </a:extLst>
          </p:cNvPr>
          <p:cNvSpPr>
            <a:spLocks noGrp="1"/>
          </p:cNvSpPr>
          <p:nvPr>
            <p:ph type="body" sz="quarter" idx="13"/>
          </p:nvPr>
        </p:nvSpPr>
        <p:spPr>
          <a:xfrm>
            <a:off x="5405145" y="1512925"/>
            <a:ext cx="6436895" cy="5075766"/>
          </a:xfrm>
          <a:solidFill>
            <a:schemeClr val="bg1"/>
          </a:solidFill>
        </p:spPr>
        <p:txBody>
          <a:bodyPr numCol="1"/>
          <a:lstStyle/>
          <a:p>
            <a:r>
              <a:rPr lang="fr-FR" noProof="0" dirty="0"/>
              <a:t>Mise en œuvre entre juillet 2010 à octobre 2017 par la </a:t>
            </a:r>
            <a:r>
              <a:rPr lang="fr-FR" b="1" noProof="0" dirty="0">
                <a:solidFill>
                  <a:schemeClr val="accent2">
                    <a:lumMod val="75000"/>
                  </a:schemeClr>
                </a:solidFill>
              </a:rPr>
              <a:t>Concertation des Collectifs des Associations Féminines de la région des Grands Lacs (COCAFEM/GL) </a:t>
            </a:r>
            <a:r>
              <a:rPr lang="fr-FR" noProof="0" dirty="0"/>
              <a:t>avec l'accompagnement du CECI et l’appui financier d’Affaire Mondiale Canada.</a:t>
            </a:r>
            <a:endParaRPr lang="fr-FR" noProof="0" dirty="0">
              <a:solidFill>
                <a:prstClr val="black"/>
              </a:solidFill>
            </a:endParaRPr>
          </a:p>
          <a:p>
            <a:pPr algn="just"/>
            <a:r>
              <a:rPr lang="fr-FR" b="1" noProof="0" dirty="0">
                <a:solidFill>
                  <a:srgbClr val="FF0000"/>
                </a:solidFill>
              </a:rPr>
              <a:t>Résultats :</a:t>
            </a:r>
          </a:p>
          <a:p>
            <a:pPr marL="342900" indent="-342900">
              <a:buClr>
                <a:srgbClr val="58C3EB"/>
              </a:buClr>
              <a:buFont typeface="Wingdings" panose="05000000000000000000" pitchFamily="2" charset="2"/>
              <a:buChar char="ü"/>
            </a:pPr>
            <a:r>
              <a:rPr lang="fr-FR" noProof="0" dirty="0"/>
              <a:t>10 200 femmes et jeunes filles ont eu accès aux services de leur choix (psychosocial, médical, juridiques et judiciaire) ; </a:t>
            </a:r>
          </a:p>
          <a:p>
            <a:pPr marL="342900" indent="-342900">
              <a:buClr>
                <a:srgbClr val="58C3EB"/>
              </a:buClr>
              <a:buFont typeface="Wingdings" panose="05000000000000000000" pitchFamily="2" charset="2"/>
              <a:buChar char="ü"/>
            </a:pPr>
            <a:r>
              <a:rPr lang="fr-FR" noProof="0" dirty="0"/>
              <a:t>436 survivantes de VSBG ont bénéficié d’un appui à la réinsertion socioéconomique qui a favorisé leur autonomisation, sécurité et estime de soi ;</a:t>
            </a:r>
          </a:p>
          <a:p>
            <a:pPr marL="342900" indent="-342900">
              <a:buClr>
                <a:srgbClr val="58C3EB"/>
              </a:buClr>
              <a:buFont typeface="Wingdings" panose="05000000000000000000" pitchFamily="2" charset="2"/>
              <a:buChar char="ü"/>
            </a:pPr>
            <a:r>
              <a:rPr lang="fr-FR" noProof="0" dirty="0"/>
              <a:t>1200 couples sensibilisés à l’égalité entre les femmes et les hommes et aux méfaits des VSBG, dont une grande majorité vit dans un climat plus harmonieux et égalitaire.</a:t>
            </a:r>
            <a:endParaRPr lang="fr-FR" b="1" noProof="0" dirty="0"/>
          </a:p>
        </p:txBody>
      </p:sp>
      <p:pic>
        <p:nvPicPr>
          <p:cNvPr id="5" name="Image 4">
            <a:extLst>
              <a:ext uri="{FF2B5EF4-FFF2-40B4-BE49-F238E27FC236}">
                <a16:creationId xmlns:a16="http://schemas.microsoft.com/office/drawing/2014/main" id="{EF9EDED5-393A-3203-F536-3C5B0275B1B3}"/>
              </a:ext>
            </a:extLst>
          </p:cNvPr>
          <p:cNvPicPr>
            <a:picLocks noChangeAspect="1"/>
          </p:cNvPicPr>
          <p:nvPr/>
        </p:nvPicPr>
        <p:blipFill>
          <a:blip r:embed="rId3"/>
          <a:stretch>
            <a:fillRect/>
          </a:stretch>
        </p:blipFill>
        <p:spPr>
          <a:xfrm>
            <a:off x="283318" y="1600606"/>
            <a:ext cx="5099017" cy="4699986"/>
          </a:xfrm>
          <a:prstGeom prst="rect">
            <a:avLst/>
          </a:prstGeom>
        </p:spPr>
      </p:pic>
    </p:spTree>
    <p:extLst>
      <p:ext uri="{BB962C8B-B14F-4D97-AF65-F5344CB8AC3E}">
        <p14:creationId xmlns:p14="http://schemas.microsoft.com/office/powerpoint/2010/main" val="3174150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B5DBC8-3094-E344-AB15-80A69AE0C5EA}"/>
              </a:ext>
            </a:extLst>
          </p:cNvPr>
          <p:cNvSpPr>
            <a:spLocks noGrp="1"/>
          </p:cNvSpPr>
          <p:nvPr>
            <p:ph type="title"/>
          </p:nvPr>
        </p:nvSpPr>
        <p:spPr>
          <a:xfrm>
            <a:off x="266699" y="314325"/>
            <a:ext cx="11658079" cy="1237749"/>
          </a:xfrm>
        </p:spPr>
        <p:txBody>
          <a:bodyPr anchor="b"/>
          <a:lstStyle/>
          <a:p>
            <a:pPr algn="ctr"/>
            <a:r>
              <a:rPr lang="fr-FR" sz="2800" noProof="0" dirty="0">
                <a:solidFill>
                  <a:srgbClr val="C00000"/>
                </a:solidFill>
              </a:rPr>
              <a:t>INITIATIVE RÉGIONALE 2</a:t>
            </a:r>
            <a:br>
              <a:rPr lang="fr-FR" sz="2800" noProof="0" dirty="0">
                <a:solidFill>
                  <a:prstClr val="white"/>
                </a:solidFill>
              </a:rPr>
            </a:br>
            <a:r>
              <a:rPr lang="fr-FR" sz="2800" noProof="0" dirty="0"/>
              <a:t>Organisation des femmes actives de Côte d'Ivoire (OFACI) </a:t>
            </a:r>
            <a:r>
              <a:rPr lang="fr-FR" sz="2800" baseline="30000" noProof="0" dirty="0"/>
              <a:t>10</a:t>
            </a:r>
            <a:endParaRPr lang="fr-FR" sz="2800" baseline="30000" noProof="0" dirty="0">
              <a:solidFill>
                <a:prstClr val="white"/>
              </a:solidFill>
            </a:endParaRPr>
          </a:p>
        </p:txBody>
      </p:sp>
      <p:sp>
        <p:nvSpPr>
          <p:cNvPr id="3" name="Espace réservé du texte 2">
            <a:extLst>
              <a:ext uri="{FF2B5EF4-FFF2-40B4-BE49-F238E27FC236}">
                <a16:creationId xmlns:a16="http://schemas.microsoft.com/office/drawing/2014/main" id="{AC9F2833-40F8-AA4E-9CAC-2FAD65BC1EF8}"/>
              </a:ext>
            </a:extLst>
          </p:cNvPr>
          <p:cNvSpPr>
            <a:spLocks noGrp="1"/>
          </p:cNvSpPr>
          <p:nvPr>
            <p:ph type="body" sz="quarter" idx="13"/>
          </p:nvPr>
        </p:nvSpPr>
        <p:spPr>
          <a:xfrm>
            <a:off x="4769182" y="1527022"/>
            <a:ext cx="7066382" cy="4991602"/>
          </a:xfrm>
          <a:solidFill>
            <a:schemeClr val="bg1"/>
          </a:solidFill>
        </p:spPr>
        <p:txBody>
          <a:bodyPr numCol="1"/>
          <a:lstStyle/>
          <a:p>
            <a:r>
              <a:rPr lang="fr-FR" noProof="0" dirty="0"/>
              <a:t>Crée en 1999; l’OFACI a pour mission de lutter pour la promotion et la protection des droits de la personne particulièrement ceux de la femme et cela pour son épanouissement politique, économique et sociale.</a:t>
            </a:r>
          </a:p>
          <a:p>
            <a:r>
              <a:rPr lang="fr-FR" b="1" noProof="0" dirty="0">
                <a:solidFill>
                  <a:srgbClr val="FF0000"/>
                </a:solidFill>
              </a:rPr>
              <a:t>Partenariat : </a:t>
            </a:r>
            <a:r>
              <a:rPr lang="fr-FR" noProof="0" dirty="0"/>
              <a:t>NDI, FIDH etc.</a:t>
            </a:r>
          </a:p>
          <a:p>
            <a:pPr>
              <a:spcBef>
                <a:spcPts val="1200"/>
              </a:spcBef>
              <a:spcAft>
                <a:spcPts val="1200"/>
              </a:spcAft>
            </a:pPr>
            <a:r>
              <a:rPr lang="fr-FR" b="1" noProof="0" dirty="0">
                <a:solidFill>
                  <a:srgbClr val="FF0000"/>
                </a:solidFill>
              </a:rPr>
              <a:t>Stratégie</a:t>
            </a:r>
          </a:p>
          <a:p>
            <a:pPr marL="285750" indent="-285750">
              <a:spcBef>
                <a:spcPts val="0"/>
              </a:spcBef>
              <a:spcAft>
                <a:spcPts val="600"/>
              </a:spcAft>
              <a:buClr>
                <a:srgbClr val="58C3EB"/>
              </a:buClr>
              <a:buFont typeface="Wingdings" panose="05000000000000000000" pitchFamily="2" charset="2"/>
              <a:buChar char="Ø"/>
            </a:pPr>
            <a:r>
              <a:rPr lang="fr-FR" noProof="0" dirty="0"/>
              <a:t>Lutter pour la promotion et la protection des droits de la personne et particulièrement ceux de la femme.</a:t>
            </a:r>
          </a:p>
          <a:p>
            <a:pPr marL="285750" indent="-285750">
              <a:spcBef>
                <a:spcPts val="0"/>
              </a:spcBef>
              <a:spcAft>
                <a:spcPts val="600"/>
              </a:spcAft>
              <a:buClr>
                <a:srgbClr val="58C3EB"/>
              </a:buClr>
              <a:buFont typeface="Wingdings" panose="05000000000000000000" pitchFamily="2" charset="2"/>
              <a:buChar char="Ø"/>
            </a:pPr>
            <a:r>
              <a:rPr lang="fr-FR" noProof="0" dirty="0"/>
              <a:t>Soutenir l'émancipation politique, économique et sociale de la jeune femme.</a:t>
            </a:r>
          </a:p>
          <a:p>
            <a:pPr marL="285750" indent="-285750">
              <a:spcBef>
                <a:spcPts val="0"/>
              </a:spcBef>
              <a:spcAft>
                <a:spcPts val="600"/>
              </a:spcAft>
              <a:buClr>
                <a:srgbClr val="58C3EB"/>
              </a:buClr>
              <a:buFont typeface="Wingdings" panose="05000000000000000000" pitchFamily="2" charset="2"/>
              <a:buChar char="Ø"/>
            </a:pPr>
            <a:r>
              <a:rPr lang="fr-FR" noProof="0" dirty="0"/>
              <a:t>Concevoir et mettre en œuvre des projets de développement au bénéfice de la femme.</a:t>
            </a:r>
          </a:p>
          <a:p>
            <a:pPr marL="285750" indent="-285750">
              <a:spcBef>
                <a:spcPts val="0"/>
              </a:spcBef>
              <a:spcAft>
                <a:spcPts val="600"/>
              </a:spcAft>
              <a:buClr>
                <a:srgbClr val="58C3EB"/>
              </a:buClr>
              <a:buFont typeface="Wingdings" panose="05000000000000000000" pitchFamily="2" charset="2"/>
              <a:buChar char="Ø"/>
            </a:pPr>
            <a:r>
              <a:rPr lang="fr-FR" noProof="0" dirty="0"/>
              <a:t>Lutter contre l'analphabétisme chez la petite fille.</a:t>
            </a:r>
            <a:endParaRPr lang="fr-FR" sz="1800" noProof="0" dirty="0">
              <a:solidFill>
                <a:prstClr val="black"/>
              </a:solidFill>
            </a:endParaRPr>
          </a:p>
        </p:txBody>
      </p:sp>
      <p:pic>
        <p:nvPicPr>
          <p:cNvPr id="2050" name="Picture 2" descr="Aucune description de photo disponible.">
            <a:extLst>
              <a:ext uri="{FF2B5EF4-FFF2-40B4-BE49-F238E27FC236}">
                <a16:creationId xmlns:a16="http://schemas.microsoft.com/office/drawing/2014/main" id="{2D769B0C-1B3A-A175-B6B0-6361930E04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92" t="18097" r="306" b="31431"/>
          <a:stretch/>
        </p:blipFill>
        <p:spPr bwMode="auto">
          <a:xfrm>
            <a:off x="301119" y="3140174"/>
            <a:ext cx="4458342" cy="1765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096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B5DBC8-3094-E344-AB15-80A69AE0C5EA}"/>
              </a:ext>
            </a:extLst>
          </p:cNvPr>
          <p:cNvSpPr>
            <a:spLocks noGrp="1"/>
          </p:cNvSpPr>
          <p:nvPr>
            <p:ph type="title"/>
          </p:nvPr>
        </p:nvSpPr>
        <p:spPr>
          <a:xfrm>
            <a:off x="868766" y="1026181"/>
            <a:ext cx="10454468" cy="556591"/>
          </a:xfrm>
        </p:spPr>
        <p:txBody>
          <a:bodyPr anchor="b"/>
          <a:lstStyle/>
          <a:p>
            <a:pPr algn="ctr"/>
            <a:r>
              <a:rPr lang="fr-FR" sz="2800" noProof="0" dirty="0">
                <a:solidFill>
                  <a:srgbClr val="58C3EB"/>
                </a:solidFill>
              </a:rPr>
              <a:t>INITIATIVE RÉGIONALE 2</a:t>
            </a:r>
            <a:br>
              <a:rPr lang="fr-FR" sz="2800" noProof="0" dirty="0">
                <a:solidFill>
                  <a:srgbClr val="58C3EB"/>
                </a:solidFill>
              </a:rPr>
            </a:br>
            <a:r>
              <a:rPr lang="fr-FR" sz="2800" noProof="0" dirty="0">
                <a:solidFill>
                  <a:srgbClr val="58C3EB"/>
                </a:solidFill>
              </a:rPr>
              <a:t>Organisation des femmes actives de Côte d'Ivoire (OFACI) </a:t>
            </a:r>
            <a:r>
              <a:rPr lang="fr-FR" sz="2800" baseline="30000" noProof="0" dirty="0">
                <a:solidFill>
                  <a:srgbClr val="58C3EB"/>
                </a:solidFill>
              </a:rPr>
              <a:t>10</a:t>
            </a:r>
            <a:endParaRPr lang="fr-FR" sz="2800" noProof="0" dirty="0">
              <a:solidFill>
                <a:srgbClr val="58C3EB"/>
              </a:solidFill>
            </a:endParaRPr>
          </a:p>
        </p:txBody>
      </p:sp>
      <p:sp>
        <p:nvSpPr>
          <p:cNvPr id="3" name="Espace réservé du texte 2">
            <a:extLst>
              <a:ext uri="{FF2B5EF4-FFF2-40B4-BE49-F238E27FC236}">
                <a16:creationId xmlns:a16="http://schemas.microsoft.com/office/drawing/2014/main" id="{AC9F2833-40F8-AA4E-9CAC-2FAD65BC1EF8}"/>
              </a:ext>
            </a:extLst>
          </p:cNvPr>
          <p:cNvSpPr>
            <a:spLocks noGrp="1"/>
          </p:cNvSpPr>
          <p:nvPr>
            <p:ph type="body" sz="quarter" idx="13"/>
          </p:nvPr>
        </p:nvSpPr>
        <p:spPr>
          <a:xfrm>
            <a:off x="631825" y="1570038"/>
            <a:ext cx="10992328" cy="4237638"/>
          </a:xfrm>
        </p:spPr>
        <p:txBody>
          <a:bodyPr numCol="1"/>
          <a:lstStyle/>
          <a:p>
            <a:r>
              <a:rPr lang="fr-FR" b="1" noProof="0" dirty="0">
                <a:solidFill>
                  <a:srgbClr val="FF0000"/>
                </a:solidFill>
              </a:rPr>
              <a:t>Réalisations</a:t>
            </a:r>
          </a:p>
          <a:p>
            <a:pPr marL="285750" indent="-285750">
              <a:buClr>
                <a:srgbClr val="58C3EB"/>
              </a:buClr>
              <a:buFont typeface="Wingdings" panose="05000000000000000000" pitchFamily="2" charset="2"/>
              <a:buChar char="Ø"/>
            </a:pPr>
            <a:r>
              <a:rPr lang="fr-FR" noProof="0" dirty="0"/>
              <a:t>Une cellule d’écoute et d’orientation des femmes victimes de violences.</a:t>
            </a:r>
            <a:r>
              <a:rPr lang="fr-FR" noProof="0" dirty="0">
                <a:solidFill>
                  <a:srgbClr val="353637"/>
                </a:solidFill>
              </a:rPr>
              <a:t> </a:t>
            </a:r>
          </a:p>
          <a:p>
            <a:pPr marL="285750" indent="-285750">
              <a:buClr>
                <a:srgbClr val="58C3EB"/>
              </a:buClr>
              <a:buFont typeface="Wingdings" panose="05000000000000000000" pitchFamily="2" charset="2"/>
              <a:buChar char="Ø"/>
            </a:pPr>
            <a:r>
              <a:rPr lang="fr-FR" noProof="0" dirty="0">
                <a:solidFill>
                  <a:srgbClr val="353637"/>
                </a:solidFill>
              </a:rPr>
              <a:t>Mise en place de 10 observatoires sur l'état des droits des femmes dans le pays. </a:t>
            </a:r>
            <a:endParaRPr lang="fr-FR" noProof="0" dirty="0"/>
          </a:p>
          <a:p>
            <a:pPr marL="285750" indent="-285750">
              <a:buClr>
                <a:srgbClr val="58C3EB"/>
              </a:buClr>
              <a:buFont typeface="Wingdings" panose="05000000000000000000" pitchFamily="2" charset="2"/>
              <a:buChar char="Ø"/>
            </a:pPr>
            <a:r>
              <a:rPr lang="fr-FR" noProof="0" dirty="0"/>
              <a:t>Enquêtes dans les zones de violence extrême sur les cas de violence contre les femmes, y compris le viol, torture, exécutions sommaires, mauvais traitements et la cessation des activités économiques. </a:t>
            </a:r>
          </a:p>
          <a:p>
            <a:pPr marL="285750" indent="-285750">
              <a:buClr>
                <a:srgbClr val="58C3EB"/>
              </a:buClr>
              <a:buFont typeface="Wingdings" panose="05000000000000000000" pitchFamily="2" charset="2"/>
              <a:buChar char="Ø"/>
            </a:pPr>
            <a:r>
              <a:rPr lang="fr-FR" b="0" i="0" noProof="0" dirty="0">
                <a:solidFill>
                  <a:srgbClr val="353637"/>
                </a:solidFill>
                <a:effectLst/>
              </a:rPr>
              <a:t>Au plus fort de la crise, OFACI a contribué à la préparation de rapports sur la situation des droits de la femme et de la démocratisation dans le pays,</a:t>
            </a:r>
          </a:p>
          <a:p>
            <a:pPr marL="285750" indent="-285750">
              <a:buClr>
                <a:srgbClr val="58C3EB"/>
              </a:buClr>
              <a:buFont typeface="Wingdings" panose="05000000000000000000" pitchFamily="2" charset="2"/>
              <a:buChar char="Ø"/>
            </a:pPr>
            <a:r>
              <a:rPr lang="fr-FR" b="0" i="0" noProof="0" dirty="0">
                <a:solidFill>
                  <a:srgbClr val="353637"/>
                </a:solidFill>
                <a:effectLst/>
              </a:rPr>
              <a:t>Il a contribué à la ratification du protocole à la charte africaine sur l'homme et des peuples. </a:t>
            </a:r>
          </a:p>
          <a:p>
            <a:pPr marL="285750" indent="-285750">
              <a:buClr>
                <a:srgbClr val="58C3EB"/>
              </a:buClr>
              <a:buFont typeface="Wingdings" panose="05000000000000000000" pitchFamily="2" charset="2"/>
              <a:buChar char="Ø"/>
            </a:pPr>
            <a:r>
              <a:rPr lang="fr-FR" b="0" i="0" noProof="0" dirty="0">
                <a:solidFill>
                  <a:srgbClr val="353637"/>
                </a:solidFill>
                <a:effectLst/>
              </a:rPr>
              <a:t>L'engagement de voir au moins 30 % la représentation des femmes dans les postes électifs.  </a:t>
            </a:r>
            <a:endParaRPr lang="fr-FR" sz="1800" noProof="0" dirty="0">
              <a:solidFill>
                <a:prstClr val="black"/>
              </a:solidFill>
            </a:endParaRPr>
          </a:p>
        </p:txBody>
      </p:sp>
    </p:spTree>
    <p:extLst>
      <p:ext uri="{BB962C8B-B14F-4D97-AF65-F5344CB8AC3E}">
        <p14:creationId xmlns:p14="http://schemas.microsoft.com/office/powerpoint/2010/main" val="3150542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B9D498-F753-9544-9976-76B64BD78343}"/>
              </a:ext>
            </a:extLst>
          </p:cNvPr>
          <p:cNvSpPr>
            <a:spLocks noGrp="1"/>
          </p:cNvSpPr>
          <p:nvPr>
            <p:ph type="title"/>
          </p:nvPr>
        </p:nvSpPr>
        <p:spPr/>
        <p:txBody>
          <a:bodyPr/>
          <a:lstStyle/>
          <a:p>
            <a:r>
              <a:rPr lang="fr-FR" noProof="0" dirty="0"/>
              <a:t>Plan du module</a:t>
            </a:r>
          </a:p>
        </p:txBody>
      </p:sp>
      <p:sp>
        <p:nvSpPr>
          <p:cNvPr id="9" name="Subtitle 1">
            <a:extLst>
              <a:ext uri="{FF2B5EF4-FFF2-40B4-BE49-F238E27FC236}">
                <a16:creationId xmlns:a16="http://schemas.microsoft.com/office/drawing/2014/main" id="{C53C893D-0AA2-E518-6300-9B223252F196}"/>
              </a:ext>
            </a:extLst>
          </p:cNvPr>
          <p:cNvSpPr>
            <a:spLocks noGrp="1"/>
          </p:cNvSpPr>
          <p:nvPr>
            <p:ph type="body" sz="quarter" idx="13"/>
          </p:nvPr>
        </p:nvSpPr>
        <p:spPr>
          <a:xfrm>
            <a:off x="631825" y="1629212"/>
            <a:ext cx="10860586" cy="4237638"/>
          </a:xfrm>
        </p:spPr>
        <p:txBody>
          <a:bodyPr/>
          <a:lstStyle/>
          <a:p>
            <a:pPr>
              <a:spcBef>
                <a:spcPts val="0"/>
              </a:spcBef>
              <a:spcAft>
                <a:spcPts val="1200"/>
              </a:spcAft>
            </a:pPr>
            <a:r>
              <a:rPr lang="fr-FR" sz="2400" b="1" noProof="0" dirty="0"/>
              <a:t>PERSPECTIVE GLOBALE</a:t>
            </a:r>
          </a:p>
          <a:p>
            <a:pPr marL="342900" indent="-342900">
              <a:buClr>
                <a:srgbClr val="58C3EB"/>
              </a:buClr>
              <a:buFont typeface="Wingdings" panose="05000000000000000000" pitchFamily="2" charset="2"/>
              <a:buChar char="ü"/>
            </a:pPr>
            <a:r>
              <a:rPr lang="fr-FR" noProof="0" dirty="0"/>
              <a:t>Définition des concepts clés</a:t>
            </a:r>
          </a:p>
          <a:p>
            <a:pPr marL="342900" indent="-342900">
              <a:buClr>
                <a:srgbClr val="58C3EB"/>
              </a:buClr>
              <a:buFont typeface="Wingdings" panose="05000000000000000000" pitchFamily="2" charset="2"/>
              <a:buChar char="ü"/>
            </a:pPr>
            <a:r>
              <a:rPr lang="fr-FR" noProof="0" dirty="0"/>
              <a:t>Rationnel en matière de prévention de la VFFF</a:t>
            </a:r>
          </a:p>
          <a:p>
            <a:pPr marL="342900" indent="-342900">
              <a:buClr>
                <a:srgbClr val="58C3EB"/>
              </a:buClr>
              <a:buFont typeface="Wingdings" panose="05000000000000000000" pitchFamily="2" charset="2"/>
              <a:buChar char="ü"/>
            </a:pPr>
            <a:r>
              <a:rPr lang="fr-FR" noProof="0" dirty="0"/>
              <a:t>Implications en matière de Droits de l’Homme</a:t>
            </a:r>
          </a:p>
          <a:p>
            <a:pPr marL="342900" indent="-342900">
              <a:buClr>
                <a:srgbClr val="58C3EB"/>
              </a:buClr>
              <a:buFont typeface="Wingdings" panose="05000000000000000000" pitchFamily="2" charset="2"/>
              <a:buChar char="ü"/>
            </a:pPr>
            <a:r>
              <a:rPr lang="fr-FR" noProof="0" dirty="0"/>
              <a:t>Considérations d’ordre programmatique</a:t>
            </a:r>
          </a:p>
          <a:p>
            <a:pPr marL="342900" indent="-342900">
              <a:buClr>
                <a:srgbClr val="58C3EB"/>
              </a:buClr>
              <a:buFont typeface="Wingdings" panose="05000000000000000000" pitchFamily="2" charset="2"/>
              <a:buChar char="ü"/>
            </a:pPr>
            <a:r>
              <a:rPr lang="fr-FR" noProof="0" dirty="0"/>
              <a:t>Lignes directrices </a:t>
            </a:r>
          </a:p>
          <a:p>
            <a:pPr marL="342900" indent="-342900">
              <a:buClr>
                <a:srgbClr val="58C3EB"/>
              </a:buClr>
              <a:buFont typeface="Wingdings" panose="05000000000000000000" pitchFamily="2" charset="2"/>
              <a:buChar char="ü"/>
            </a:pPr>
            <a:r>
              <a:rPr lang="fr-FR" noProof="0" dirty="0"/>
              <a:t>Mesures spécifiques dans le contexte de COVID-19 ou autres crises</a:t>
            </a:r>
          </a:p>
          <a:p>
            <a:pPr>
              <a:spcBef>
                <a:spcPts val="0"/>
              </a:spcBef>
              <a:spcAft>
                <a:spcPts val="1200"/>
              </a:spcAft>
            </a:pPr>
            <a:endParaRPr lang="fr-FR" sz="2400" b="1" noProof="0" dirty="0"/>
          </a:p>
          <a:p>
            <a:pPr>
              <a:spcBef>
                <a:spcPts val="0"/>
              </a:spcBef>
              <a:spcAft>
                <a:spcPts val="1200"/>
              </a:spcAft>
            </a:pPr>
            <a:r>
              <a:rPr lang="fr-FR" sz="2400" b="1" noProof="0" dirty="0"/>
              <a:t>PERSPECTIVES REGIONALES</a:t>
            </a:r>
          </a:p>
          <a:p>
            <a:pPr lvl="1">
              <a:spcAft>
                <a:spcPts val="600"/>
              </a:spcAft>
              <a:buClr>
                <a:srgbClr val="58C3EB"/>
              </a:buClr>
              <a:buFont typeface="Wingdings" panose="05000000000000000000" pitchFamily="2" charset="2"/>
              <a:buChar char="ü"/>
            </a:pPr>
            <a:r>
              <a:rPr lang="fr-FR" noProof="0" dirty="0"/>
              <a:t>Contexte régional (pays francophones)</a:t>
            </a:r>
          </a:p>
          <a:p>
            <a:pPr lvl="1">
              <a:spcAft>
                <a:spcPts val="600"/>
              </a:spcAft>
              <a:buClr>
                <a:srgbClr val="58C3EB"/>
              </a:buClr>
              <a:buFont typeface="Wingdings" panose="05000000000000000000" pitchFamily="2" charset="2"/>
              <a:buChar char="ü"/>
            </a:pPr>
            <a:r>
              <a:rPr lang="fr-FR" noProof="0" dirty="0"/>
              <a:t>Défis et initiatives régionales</a:t>
            </a:r>
          </a:p>
          <a:p>
            <a:pPr lvl="1">
              <a:spcAft>
                <a:spcPts val="600"/>
              </a:spcAft>
              <a:buClr>
                <a:srgbClr val="58C3EB"/>
              </a:buClr>
              <a:buFont typeface="Wingdings" panose="05000000000000000000" pitchFamily="2" charset="2"/>
              <a:buChar char="ü"/>
            </a:pPr>
            <a:r>
              <a:rPr lang="fr-FR" noProof="0" dirty="0"/>
              <a:t>Principaux messages sur la prévention de la VFFF</a:t>
            </a:r>
          </a:p>
          <a:p>
            <a:endParaRPr lang="fr-FR" noProof="0" dirty="0"/>
          </a:p>
        </p:txBody>
      </p:sp>
    </p:spTree>
    <p:extLst>
      <p:ext uri="{BB962C8B-B14F-4D97-AF65-F5344CB8AC3E}">
        <p14:creationId xmlns:p14="http://schemas.microsoft.com/office/powerpoint/2010/main" val="40580920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C2D080-8600-D24E-A1AA-9F63844E4FB8}"/>
              </a:ext>
            </a:extLst>
          </p:cNvPr>
          <p:cNvSpPr>
            <a:spLocks noGrp="1"/>
          </p:cNvSpPr>
          <p:nvPr>
            <p:ph type="title" idx="4294967295"/>
          </p:nvPr>
        </p:nvSpPr>
        <p:spPr>
          <a:xfrm>
            <a:off x="522288" y="240931"/>
            <a:ext cx="11147425" cy="555625"/>
          </a:xfrm>
          <a:prstGeom prst="rect">
            <a:avLst/>
          </a:prstGeom>
        </p:spPr>
        <p:txBody>
          <a:bodyPr anchor="b"/>
          <a:lstStyle/>
          <a:p>
            <a:pPr algn="ctr"/>
            <a:r>
              <a:rPr lang="fr-FR" sz="2800" noProof="0" dirty="0">
                <a:solidFill>
                  <a:srgbClr val="58C3EB"/>
                </a:solidFill>
              </a:rPr>
              <a:t>MESSAGES CLÉS</a:t>
            </a:r>
            <a:r>
              <a:rPr lang="fr-FR" sz="2800" baseline="30000" noProof="0" dirty="0">
                <a:solidFill>
                  <a:srgbClr val="58C3EB"/>
                </a:solidFill>
              </a:rPr>
              <a:t> 11</a:t>
            </a:r>
            <a:r>
              <a:rPr lang="fr-FR" sz="2800" noProof="0" dirty="0">
                <a:solidFill>
                  <a:srgbClr val="58C3EB"/>
                </a:solidFill>
              </a:rPr>
              <a:t> </a:t>
            </a:r>
            <a:endParaRPr lang="fr-FR" sz="2800" b="0" noProof="0" dirty="0">
              <a:solidFill>
                <a:srgbClr val="58C3EB"/>
              </a:solidFill>
              <a:latin typeface="Arial" panose="020B0604020202020204" pitchFamily="34" charset="0"/>
              <a:cs typeface="Arial" panose="020B0604020202020204" pitchFamily="34" charset="0"/>
            </a:endParaRPr>
          </a:p>
        </p:txBody>
      </p:sp>
      <p:sp>
        <p:nvSpPr>
          <p:cNvPr id="3" name="Espace réservé du texte 2">
            <a:extLst>
              <a:ext uri="{FF2B5EF4-FFF2-40B4-BE49-F238E27FC236}">
                <a16:creationId xmlns:a16="http://schemas.microsoft.com/office/drawing/2014/main" id="{D5F00CB6-75E0-6143-B4F5-330C3E7E3AAC}"/>
              </a:ext>
            </a:extLst>
          </p:cNvPr>
          <p:cNvSpPr>
            <a:spLocks noGrp="1"/>
          </p:cNvSpPr>
          <p:nvPr>
            <p:ph type="body" sz="quarter" idx="4294967295"/>
          </p:nvPr>
        </p:nvSpPr>
        <p:spPr>
          <a:xfrm>
            <a:off x="450936" y="884238"/>
            <a:ext cx="7369175" cy="5645150"/>
          </a:xfrm>
          <a:prstGeom prst="rect">
            <a:avLst/>
          </a:prstGeom>
        </p:spPr>
        <p:txBody>
          <a:bodyPr numCol="1"/>
          <a:lstStyle/>
          <a:p>
            <a:pPr>
              <a:defRPr/>
            </a:pPr>
            <a:r>
              <a:rPr lang="fr-FR" sz="2000" noProof="0" dirty="0">
                <a:solidFill>
                  <a:prstClr val="black"/>
                </a:solidFill>
              </a:rPr>
              <a:t>La violence contre des femmes et des filles est évitable.</a:t>
            </a:r>
          </a:p>
          <a:p>
            <a:pPr>
              <a:defRPr/>
            </a:pPr>
            <a:r>
              <a:rPr lang="fr-FR" sz="2000" noProof="0" dirty="0">
                <a:solidFill>
                  <a:prstClr val="black"/>
                </a:solidFill>
              </a:rPr>
              <a:t>Les programmes contre la VFFF doivent agir sur des facteurs de risque situés à plusieurs niveaux : </a:t>
            </a:r>
          </a:p>
          <a:p>
            <a:pPr marL="342900" indent="-342900">
              <a:buClr>
                <a:srgbClr val="58C3EB"/>
              </a:buClr>
              <a:buFont typeface="Wingdings" panose="05000000000000000000" pitchFamily="2" charset="2"/>
              <a:buChar char="ü"/>
            </a:pPr>
            <a:r>
              <a:rPr lang="fr-FR" sz="2000" b="1" noProof="0" dirty="0">
                <a:solidFill>
                  <a:srgbClr val="58C3EB"/>
                </a:solidFill>
              </a:rPr>
              <a:t>individuel</a:t>
            </a:r>
            <a:r>
              <a:rPr lang="fr-FR" sz="2000" noProof="0" dirty="0">
                <a:solidFill>
                  <a:srgbClr val="58C3EB"/>
                </a:solidFill>
              </a:rPr>
              <a:t> :</a:t>
            </a:r>
            <a:r>
              <a:rPr lang="fr-FR" sz="2000" noProof="0" dirty="0">
                <a:solidFill>
                  <a:schemeClr val="bg1"/>
                </a:solidFill>
              </a:rPr>
              <a:t> </a:t>
            </a:r>
            <a:r>
              <a:rPr lang="fr-FR" sz="2000" noProof="0" dirty="0"/>
              <a:t>a</a:t>
            </a:r>
            <a:r>
              <a:rPr lang="fr-FR" sz="2000" i="0" u="none" strike="noStrike" baseline="0" noProof="0" dirty="0"/>
              <a:t>ntécédents de violence durant l’enfance</a:t>
            </a:r>
            <a:r>
              <a:rPr lang="fr-FR" sz="2000" noProof="0" dirty="0"/>
              <a:t> ;</a:t>
            </a:r>
          </a:p>
          <a:p>
            <a:pPr marL="342900" indent="-342900">
              <a:buClr>
                <a:srgbClr val="58C3EB"/>
              </a:buClr>
              <a:buFont typeface="Wingdings" panose="05000000000000000000" pitchFamily="2" charset="2"/>
              <a:buChar char="ü"/>
              <a:defRPr/>
            </a:pPr>
            <a:r>
              <a:rPr lang="fr-FR" sz="2000" b="1" noProof="0" dirty="0">
                <a:solidFill>
                  <a:srgbClr val="58C3EB"/>
                </a:solidFill>
              </a:rPr>
              <a:t>relationnel</a:t>
            </a:r>
            <a:r>
              <a:rPr lang="fr-FR" sz="2000" noProof="0" dirty="0">
                <a:solidFill>
                  <a:srgbClr val="58C3EB"/>
                </a:solidFill>
              </a:rPr>
              <a:t> : </a:t>
            </a:r>
            <a:r>
              <a:rPr lang="fr-FR" sz="2000" noProof="0" dirty="0"/>
              <a:t>contrôle masculin exercé sur les femmes/filles ;</a:t>
            </a:r>
          </a:p>
          <a:p>
            <a:pPr marL="342900" indent="-342900">
              <a:buClr>
                <a:srgbClr val="58C3EB"/>
              </a:buClr>
              <a:buFont typeface="Wingdings" panose="05000000000000000000" pitchFamily="2" charset="2"/>
              <a:buChar char="ü"/>
            </a:pPr>
            <a:r>
              <a:rPr lang="fr-FR" sz="2000" b="1" noProof="0" dirty="0">
                <a:solidFill>
                  <a:srgbClr val="58C3EB"/>
                </a:solidFill>
              </a:rPr>
              <a:t>communautaire </a:t>
            </a:r>
            <a:r>
              <a:rPr lang="fr-FR" sz="2000" noProof="0" dirty="0">
                <a:solidFill>
                  <a:srgbClr val="58C3EB"/>
                </a:solidFill>
              </a:rPr>
              <a:t>:</a:t>
            </a:r>
            <a:r>
              <a:rPr lang="fr-FR" sz="2000" noProof="0" dirty="0">
                <a:solidFill>
                  <a:schemeClr val="bg1"/>
                </a:solidFill>
              </a:rPr>
              <a:t> </a:t>
            </a:r>
            <a:r>
              <a:rPr lang="fr-FR" sz="2000" noProof="0" dirty="0"/>
              <a:t>n</a:t>
            </a:r>
            <a:r>
              <a:rPr lang="fr-FR" sz="2000" i="0" u="none" strike="noStrike" baseline="0" noProof="0" dirty="0"/>
              <a:t>ormes sexistes qui tolèrent la violence à l’encontre des femmes/filles ;</a:t>
            </a:r>
            <a:endParaRPr lang="fr-FR" sz="2000" noProof="0" dirty="0"/>
          </a:p>
          <a:p>
            <a:pPr marL="342900" indent="-342900">
              <a:buClr>
                <a:srgbClr val="58C3EB"/>
              </a:buClr>
              <a:buFont typeface="Wingdings" panose="05000000000000000000" pitchFamily="2" charset="2"/>
              <a:buChar char="ü"/>
            </a:pPr>
            <a:r>
              <a:rPr lang="fr-FR" sz="2000" noProof="0" dirty="0">
                <a:solidFill>
                  <a:srgbClr val="58C3EB"/>
                </a:solidFill>
              </a:rPr>
              <a:t>et </a:t>
            </a:r>
            <a:r>
              <a:rPr lang="fr-FR" sz="2000" b="1" noProof="0" dirty="0">
                <a:solidFill>
                  <a:srgbClr val="58C3EB"/>
                </a:solidFill>
              </a:rPr>
              <a:t>sociétal </a:t>
            </a:r>
            <a:r>
              <a:rPr lang="fr-FR" sz="2000" noProof="0" dirty="0">
                <a:solidFill>
                  <a:srgbClr val="58C3EB"/>
                </a:solidFill>
              </a:rPr>
              <a:t>: </a:t>
            </a:r>
            <a:r>
              <a:rPr lang="fr-FR" sz="2000" noProof="0" dirty="0"/>
              <a:t>a</a:t>
            </a:r>
            <a:r>
              <a:rPr lang="fr-FR" sz="2000" i="0" u="none" strike="noStrike" baseline="0" noProof="0" dirty="0"/>
              <a:t>ccès insuffisant des femmes/filles à l’éducation et à l’emploi.</a:t>
            </a:r>
          </a:p>
          <a:p>
            <a:r>
              <a:rPr lang="fr-FR" sz="2000" b="1" noProof="0" dirty="0"/>
              <a:t>Ainsi, une intervention adaptée à chacun de ces niveaux permettra de juguler la violence dans son origine.</a:t>
            </a:r>
            <a:endParaRPr lang="fr-FR" sz="2000" b="1" i="0" u="none" strike="noStrike" baseline="0" noProof="0" dirty="0"/>
          </a:p>
          <a:p>
            <a:r>
              <a:rPr lang="fr-FR" sz="2000" noProof="0" dirty="0"/>
              <a:t>Dans la dynamique de prévention et de lutte contre la VFFF, plusieurs secteurs de la société ont un rôle à jouer et doivent travailler ensemble.</a:t>
            </a:r>
          </a:p>
          <a:p>
            <a:endParaRPr lang="fr-FR" sz="2000" noProof="0" dirty="0"/>
          </a:p>
        </p:txBody>
      </p:sp>
      <p:pic>
        <p:nvPicPr>
          <p:cNvPr id="5" name="Image 4">
            <a:extLst>
              <a:ext uri="{FF2B5EF4-FFF2-40B4-BE49-F238E27FC236}">
                <a16:creationId xmlns:a16="http://schemas.microsoft.com/office/drawing/2014/main" id="{1BAB2796-2F05-DE6F-80EB-90445392DD33}"/>
              </a:ext>
            </a:extLst>
          </p:cNvPr>
          <p:cNvPicPr>
            <a:picLocks noChangeAspect="1"/>
          </p:cNvPicPr>
          <p:nvPr/>
        </p:nvPicPr>
        <p:blipFill>
          <a:blip r:embed="rId3"/>
          <a:stretch>
            <a:fillRect/>
          </a:stretch>
        </p:blipFill>
        <p:spPr>
          <a:xfrm>
            <a:off x="8001000" y="884583"/>
            <a:ext cx="3887330" cy="4974796"/>
          </a:xfrm>
          <a:prstGeom prst="rect">
            <a:avLst/>
          </a:prstGeom>
        </p:spPr>
      </p:pic>
    </p:spTree>
    <p:extLst>
      <p:ext uri="{BB962C8B-B14F-4D97-AF65-F5344CB8AC3E}">
        <p14:creationId xmlns:p14="http://schemas.microsoft.com/office/powerpoint/2010/main" val="1972416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7AF0B-4073-4DBC-959B-6AF023D87EA3}"/>
              </a:ext>
            </a:extLst>
          </p:cNvPr>
          <p:cNvSpPr>
            <a:spLocks noGrp="1"/>
          </p:cNvSpPr>
          <p:nvPr>
            <p:ph type="ctrTitle"/>
          </p:nvPr>
        </p:nvSpPr>
        <p:spPr>
          <a:xfrm>
            <a:off x="1524000" y="1535721"/>
            <a:ext cx="9144000" cy="2387600"/>
          </a:xfrm>
        </p:spPr>
        <p:txBody>
          <a:bodyPr/>
          <a:lstStyle/>
          <a:p>
            <a:r>
              <a:rPr lang="fr-FR" noProof="0" dirty="0"/>
              <a:t>RÉFÉRENCES</a:t>
            </a:r>
          </a:p>
        </p:txBody>
      </p:sp>
    </p:spTree>
    <p:extLst>
      <p:ext uri="{BB962C8B-B14F-4D97-AF65-F5344CB8AC3E}">
        <p14:creationId xmlns:p14="http://schemas.microsoft.com/office/powerpoint/2010/main" val="3180091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B6DE-D893-4B64-BB22-C49552397B6D}"/>
              </a:ext>
            </a:extLst>
          </p:cNvPr>
          <p:cNvSpPr>
            <a:spLocks noGrp="1"/>
          </p:cNvSpPr>
          <p:nvPr>
            <p:ph type="title" idx="4294967295"/>
          </p:nvPr>
        </p:nvSpPr>
        <p:spPr>
          <a:xfrm>
            <a:off x="388306" y="299494"/>
            <a:ext cx="9337675" cy="557213"/>
          </a:xfrm>
          <a:prstGeom prst="rect">
            <a:avLst/>
          </a:prstGeom>
        </p:spPr>
        <p:txBody>
          <a:bodyPr/>
          <a:lstStyle/>
          <a:p>
            <a:r>
              <a:rPr lang="fr-FR" sz="4000" noProof="0" dirty="0">
                <a:solidFill>
                  <a:srgbClr val="58C3EB"/>
                </a:solidFill>
              </a:rPr>
              <a:t>Références</a:t>
            </a:r>
          </a:p>
        </p:txBody>
      </p:sp>
      <p:sp>
        <p:nvSpPr>
          <p:cNvPr id="3" name="Text Placeholder 2">
            <a:extLst>
              <a:ext uri="{FF2B5EF4-FFF2-40B4-BE49-F238E27FC236}">
                <a16:creationId xmlns:a16="http://schemas.microsoft.com/office/drawing/2014/main" id="{EAFCAA54-80E3-40B9-A8C5-BDAC04B71A02}"/>
              </a:ext>
            </a:extLst>
          </p:cNvPr>
          <p:cNvSpPr>
            <a:spLocks noGrp="1"/>
          </p:cNvSpPr>
          <p:nvPr>
            <p:ph type="body" sz="quarter" idx="4294967295"/>
          </p:nvPr>
        </p:nvSpPr>
        <p:spPr>
          <a:xfrm>
            <a:off x="306693" y="881759"/>
            <a:ext cx="11634787" cy="5926137"/>
          </a:xfrm>
          <a:prstGeom prst="rect">
            <a:avLst/>
          </a:prstGeom>
        </p:spPr>
        <p:txBody>
          <a:bodyPr numCol="1"/>
          <a:lstStyle/>
          <a:p>
            <a:pPr marL="342900" lvl="0" indent="-342900" rtl="0">
              <a:lnSpc>
                <a:spcPct val="107000"/>
              </a:lnSpc>
              <a:spcAft>
                <a:spcPts val="800"/>
              </a:spcAft>
              <a:buClr>
                <a:srgbClr val="58C3EB"/>
              </a:buClr>
              <a:buFont typeface="+mj-lt"/>
              <a:buAutoNum type="arabicPeriod"/>
            </a:pPr>
            <a:r>
              <a:rPr lang="fr-FR" sz="2000" noProof="0" dirty="0">
                <a:effectLst/>
                <a:ea typeface="Calibri" panose="020F0502020204030204" pitchFamily="34" charset="0"/>
              </a:rPr>
              <a:t>OMS. Comprendre et lutter contre la violence à l’égard des femmes. Organisation mondiale de la Santé, 2012. </a:t>
            </a:r>
            <a:r>
              <a:rPr lang="fr-FR" sz="2000" u="sng" noProof="0" dirty="0">
                <a:solidFill>
                  <a:srgbClr val="0563C1"/>
                </a:solidFill>
                <a:effectLst/>
                <a:ea typeface="Calibri" panose="020F0502020204030204" pitchFamily="34" charset="0"/>
                <a:hlinkClick r:id="rId2"/>
              </a:rPr>
              <a:t>https://apps.who.int/iris/bitstream/handle/10665/86232/WHO_RHR_12.36_fre.pdf?sequence=1&amp;isAllowed=y</a:t>
            </a:r>
            <a:endParaRPr lang="fr-FR" sz="2000" noProof="0" dirty="0">
              <a:effectLst/>
              <a:ea typeface="Calibri" panose="020F0502020204030204" pitchFamily="34" charset="0"/>
            </a:endParaRPr>
          </a:p>
          <a:p>
            <a:pPr marL="342900" lvl="0" indent="-342900">
              <a:lnSpc>
                <a:spcPct val="107000"/>
              </a:lnSpc>
              <a:buClr>
                <a:srgbClr val="58C3EB"/>
              </a:buClr>
              <a:buFont typeface="+mj-lt"/>
              <a:buAutoNum type="arabicPeriod"/>
            </a:pPr>
            <a:r>
              <a:rPr lang="fr-FR" sz="2000" noProof="0" dirty="0">
                <a:effectLst/>
                <a:ea typeface="Calibri" panose="020F0502020204030204" pitchFamily="34" charset="0"/>
              </a:rPr>
              <a:t>Organisation mondiale de la Santé (OMS), Fonds des Nations Unies pour la population (FNUAP), le Haut-Commissariat des Nations Unies pour les réfugiés (HCNUR). Prise en charge clinique des survivantes de viol et de violence exercée par un partenaire intime : élaboration de protocoles à adopter dans les situations de crise humanitaire [</a:t>
            </a:r>
            <a:r>
              <a:rPr lang="fr-FR" sz="2000" noProof="0" dirty="0" err="1">
                <a:effectLst/>
                <a:ea typeface="Calibri" panose="020F0502020204030204" pitchFamily="34" charset="0"/>
              </a:rPr>
              <a:t>Clinical</a:t>
            </a:r>
            <a:r>
              <a:rPr lang="fr-FR" sz="2000" noProof="0" dirty="0">
                <a:effectLst/>
                <a:ea typeface="Calibri" panose="020F0502020204030204" pitchFamily="34" charset="0"/>
              </a:rPr>
              <a:t> management of </a:t>
            </a:r>
            <a:r>
              <a:rPr lang="fr-FR" sz="2000" noProof="0" dirty="0" err="1">
                <a:effectLst/>
                <a:ea typeface="Calibri" panose="020F0502020204030204" pitchFamily="34" charset="0"/>
              </a:rPr>
              <a:t>rape</a:t>
            </a:r>
            <a:r>
              <a:rPr lang="fr-FR" sz="2000" noProof="0" dirty="0">
                <a:effectLst/>
                <a:ea typeface="Calibri" panose="020F0502020204030204" pitchFamily="34" charset="0"/>
              </a:rPr>
              <a:t> and </a:t>
            </a:r>
            <a:r>
              <a:rPr lang="fr-FR" sz="2000" noProof="0" dirty="0" err="1">
                <a:effectLst/>
                <a:ea typeface="Calibri" panose="020F0502020204030204" pitchFamily="34" charset="0"/>
              </a:rPr>
              <a:t>intimate</a:t>
            </a:r>
            <a:r>
              <a:rPr lang="fr-FR" sz="2000" noProof="0" dirty="0">
                <a:effectLst/>
                <a:ea typeface="Calibri" panose="020F0502020204030204" pitchFamily="34" charset="0"/>
              </a:rPr>
              <a:t> </a:t>
            </a:r>
            <a:r>
              <a:rPr lang="fr-FR" sz="2000" noProof="0" dirty="0" err="1">
                <a:effectLst/>
                <a:ea typeface="Calibri" panose="020F0502020204030204" pitchFamily="34" charset="0"/>
              </a:rPr>
              <a:t>partner</a:t>
            </a:r>
            <a:r>
              <a:rPr lang="fr-FR" sz="2000" noProof="0" dirty="0">
                <a:effectLst/>
                <a:ea typeface="Calibri" panose="020F0502020204030204" pitchFamily="34" charset="0"/>
              </a:rPr>
              <a:t> violence </a:t>
            </a:r>
            <a:r>
              <a:rPr lang="fr-FR" sz="2000" noProof="0" dirty="0" err="1">
                <a:effectLst/>
                <a:ea typeface="Calibri" panose="020F0502020204030204" pitchFamily="34" charset="0"/>
              </a:rPr>
              <a:t>survivors</a:t>
            </a:r>
            <a:r>
              <a:rPr lang="fr-FR" sz="2000" noProof="0" dirty="0">
                <a:effectLst/>
                <a:ea typeface="Calibri" panose="020F0502020204030204" pitchFamily="34" charset="0"/>
              </a:rPr>
              <a:t>: </a:t>
            </a:r>
            <a:r>
              <a:rPr lang="fr-FR" sz="2000" noProof="0" dirty="0" err="1">
                <a:effectLst/>
                <a:ea typeface="Calibri" panose="020F0502020204030204" pitchFamily="34" charset="0"/>
              </a:rPr>
              <a:t>developing</a:t>
            </a:r>
            <a:r>
              <a:rPr lang="fr-FR" sz="2000" noProof="0" dirty="0">
                <a:effectLst/>
                <a:ea typeface="Calibri" panose="020F0502020204030204" pitchFamily="34" charset="0"/>
              </a:rPr>
              <a:t> </a:t>
            </a:r>
            <a:r>
              <a:rPr lang="fr-FR" sz="2000" noProof="0" dirty="0" err="1">
                <a:effectLst/>
                <a:ea typeface="Calibri" panose="020F0502020204030204" pitchFamily="34" charset="0"/>
              </a:rPr>
              <a:t>protocols</a:t>
            </a:r>
            <a:r>
              <a:rPr lang="fr-FR" sz="2000" noProof="0" dirty="0">
                <a:effectLst/>
                <a:ea typeface="Calibri" panose="020F0502020204030204" pitchFamily="34" charset="0"/>
              </a:rPr>
              <a:t> for use in </a:t>
            </a:r>
            <a:r>
              <a:rPr lang="fr-FR" sz="2000" noProof="0" dirty="0" err="1">
                <a:effectLst/>
                <a:ea typeface="Calibri" panose="020F0502020204030204" pitchFamily="34" charset="0"/>
              </a:rPr>
              <a:t>humanitarian</a:t>
            </a:r>
            <a:r>
              <a:rPr lang="fr-FR" sz="2000" noProof="0" dirty="0">
                <a:effectLst/>
                <a:ea typeface="Calibri" panose="020F0502020204030204" pitchFamily="34" charset="0"/>
              </a:rPr>
              <a:t> settings]. Genève, Organisation mondiale de la Santé, 2022. Licence : CC BY-NC-SA 3.0 IGO. </a:t>
            </a:r>
            <a:r>
              <a:rPr lang="fr-FR" sz="2000" u="sng" noProof="0" dirty="0">
                <a:solidFill>
                  <a:srgbClr val="0563C1"/>
                </a:solidFill>
                <a:effectLst/>
                <a:ea typeface="Calibri" panose="020F0502020204030204" pitchFamily="34" charset="0"/>
                <a:hlinkClick r:id="rId3"/>
              </a:rPr>
              <a:t>https://apps.who.int/iris/rest/bitstreams/1425838/retrieve</a:t>
            </a:r>
            <a:endParaRPr lang="fr-FR" sz="2000" noProof="0" dirty="0">
              <a:effectLst/>
              <a:ea typeface="Calibri" panose="020F0502020204030204" pitchFamily="34" charset="0"/>
            </a:endParaRPr>
          </a:p>
          <a:p>
            <a:pPr marL="342900" lvl="0" indent="-342900">
              <a:lnSpc>
                <a:spcPct val="107000"/>
              </a:lnSpc>
              <a:buClr>
                <a:srgbClr val="58C3EB"/>
              </a:buClr>
              <a:buFont typeface="+mj-lt"/>
              <a:buAutoNum type="arabicPeriod"/>
            </a:pPr>
            <a:r>
              <a:rPr lang="fr-FR" sz="2000" noProof="0" dirty="0">
                <a:effectLst/>
                <a:ea typeface="Calibri" panose="020F0502020204030204" pitchFamily="34" charset="0"/>
              </a:rPr>
              <a:t>Renforcer le système de santé afin de répondre aux femmes qui subissent de la violence exercée par un partenaire intime et de la violence sexuelle : manuel destiné aux gestionnaires de santé [</a:t>
            </a:r>
            <a:r>
              <a:rPr lang="fr-FR" sz="2000" noProof="0" dirty="0" err="1">
                <a:effectLst/>
                <a:ea typeface="Calibri" panose="020F0502020204030204" pitchFamily="34" charset="0"/>
              </a:rPr>
              <a:t>Strengthening</a:t>
            </a:r>
            <a:r>
              <a:rPr lang="fr-FR" sz="2000" noProof="0" dirty="0">
                <a:effectLst/>
                <a:ea typeface="Calibri" panose="020F0502020204030204" pitchFamily="34" charset="0"/>
              </a:rPr>
              <a:t> </a:t>
            </a:r>
            <a:r>
              <a:rPr lang="fr-FR" sz="2000" noProof="0" dirty="0" err="1">
                <a:effectLst/>
                <a:ea typeface="Calibri" panose="020F0502020204030204" pitchFamily="34" charset="0"/>
              </a:rPr>
              <a:t>health</a:t>
            </a:r>
            <a:r>
              <a:rPr lang="fr-FR" sz="2000" noProof="0" dirty="0">
                <a:effectLst/>
                <a:ea typeface="Calibri" panose="020F0502020204030204" pitchFamily="34" charset="0"/>
              </a:rPr>
              <a:t> </a:t>
            </a:r>
            <a:r>
              <a:rPr lang="fr-FR" sz="2000" noProof="0" dirty="0" err="1">
                <a:effectLst/>
                <a:ea typeface="Calibri" panose="020F0502020204030204" pitchFamily="34" charset="0"/>
              </a:rPr>
              <a:t>systems</a:t>
            </a:r>
            <a:r>
              <a:rPr lang="fr-FR" sz="2000" noProof="0" dirty="0">
                <a:effectLst/>
                <a:ea typeface="Calibri" panose="020F0502020204030204" pitchFamily="34" charset="0"/>
              </a:rPr>
              <a:t> to </a:t>
            </a:r>
            <a:r>
              <a:rPr lang="fr-FR" sz="2000" noProof="0" dirty="0" err="1">
                <a:effectLst/>
                <a:ea typeface="Calibri" panose="020F0502020204030204" pitchFamily="34" charset="0"/>
              </a:rPr>
              <a:t>respond</a:t>
            </a:r>
            <a:r>
              <a:rPr lang="fr-FR" sz="2000" noProof="0" dirty="0">
                <a:effectLst/>
                <a:ea typeface="Calibri" panose="020F0502020204030204" pitchFamily="34" charset="0"/>
              </a:rPr>
              <a:t> to </a:t>
            </a:r>
            <a:r>
              <a:rPr lang="fr-FR" sz="2000" noProof="0" dirty="0" err="1">
                <a:effectLst/>
                <a:ea typeface="Calibri" panose="020F0502020204030204" pitchFamily="34" charset="0"/>
              </a:rPr>
              <a:t>women</a:t>
            </a:r>
            <a:r>
              <a:rPr lang="fr-FR" sz="2000" noProof="0" dirty="0">
                <a:effectLst/>
                <a:ea typeface="Calibri" panose="020F0502020204030204" pitchFamily="34" charset="0"/>
              </a:rPr>
              <a:t> </a:t>
            </a:r>
            <a:r>
              <a:rPr lang="fr-FR" sz="2000" noProof="0" dirty="0" err="1">
                <a:effectLst/>
                <a:ea typeface="Calibri" panose="020F0502020204030204" pitchFamily="34" charset="0"/>
              </a:rPr>
              <a:t>subjected</a:t>
            </a:r>
            <a:r>
              <a:rPr lang="fr-FR" sz="2000" noProof="0" dirty="0">
                <a:effectLst/>
                <a:ea typeface="Calibri" panose="020F0502020204030204" pitchFamily="34" charset="0"/>
              </a:rPr>
              <a:t> to </a:t>
            </a:r>
            <a:r>
              <a:rPr lang="fr-FR" sz="2000" noProof="0" dirty="0" err="1">
                <a:effectLst/>
                <a:ea typeface="Calibri" panose="020F0502020204030204" pitchFamily="34" charset="0"/>
              </a:rPr>
              <a:t>intimate</a:t>
            </a:r>
            <a:r>
              <a:rPr lang="fr-FR" sz="2000" noProof="0" dirty="0">
                <a:effectLst/>
                <a:ea typeface="Calibri" panose="020F0502020204030204" pitchFamily="34" charset="0"/>
              </a:rPr>
              <a:t> </a:t>
            </a:r>
            <a:r>
              <a:rPr lang="fr-FR" sz="2000" noProof="0" dirty="0" err="1">
                <a:effectLst/>
                <a:ea typeface="Calibri" panose="020F0502020204030204" pitchFamily="34" charset="0"/>
              </a:rPr>
              <a:t>partner</a:t>
            </a:r>
            <a:r>
              <a:rPr lang="fr-FR" sz="2000" noProof="0" dirty="0">
                <a:effectLst/>
                <a:ea typeface="Calibri" panose="020F0502020204030204" pitchFamily="34" charset="0"/>
              </a:rPr>
              <a:t> violence or </a:t>
            </a:r>
            <a:r>
              <a:rPr lang="fr-FR" sz="2000" noProof="0" dirty="0" err="1">
                <a:effectLst/>
                <a:ea typeface="Calibri" panose="020F0502020204030204" pitchFamily="34" charset="0"/>
              </a:rPr>
              <a:t>sexual</a:t>
            </a:r>
            <a:r>
              <a:rPr lang="fr-FR" sz="2000" noProof="0" dirty="0">
                <a:effectLst/>
                <a:ea typeface="Calibri" panose="020F0502020204030204" pitchFamily="34" charset="0"/>
              </a:rPr>
              <a:t> violence: a </a:t>
            </a:r>
            <a:r>
              <a:rPr lang="fr-FR" sz="2000" noProof="0" dirty="0" err="1">
                <a:effectLst/>
                <a:ea typeface="Calibri" panose="020F0502020204030204" pitchFamily="34" charset="0"/>
              </a:rPr>
              <a:t>manual</a:t>
            </a:r>
            <a:r>
              <a:rPr lang="fr-FR" sz="2000" noProof="0" dirty="0">
                <a:effectLst/>
                <a:ea typeface="Calibri" panose="020F0502020204030204" pitchFamily="34" charset="0"/>
              </a:rPr>
              <a:t> for </a:t>
            </a:r>
            <a:r>
              <a:rPr lang="fr-FR" sz="2000" noProof="0" dirty="0" err="1">
                <a:effectLst/>
                <a:ea typeface="Calibri" panose="020F0502020204030204" pitchFamily="34" charset="0"/>
              </a:rPr>
              <a:t>health</a:t>
            </a:r>
            <a:r>
              <a:rPr lang="fr-FR" sz="2000" noProof="0" dirty="0">
                <a:effectLst/>
                <a:ea typeface="Calibri" panose="020F0502020204030204" pitchFamily="34" charset="0"/>
              </a:rPr>
              <a:t> managers]. Genève : Organisation mondiale de la Santé ; 2021. </a:t>
            </a:r>
            <a:r>
              <a:rPr lang="fr-FR" sz="2000" u="sng" noProof="0" dirty="0">
                <a:solidFill>
                  <a:srgbClr val="0563C1"/>
                </a:solidFill>
                <a:effectLst/>
                <a:ea typeface="Calibri" panose="020F0502020204030204" pitchFamily="34" charset="0"/>
                <a:hlinkClick r:id="rId4"/>
              </a:rPr>
              <a:t>https://apps.who.int/iris/rest/bitstreams/1373477/retrieve</a:t>
            </a:r>
            <a:endParaRPr lang="fr-FR" sz="2000" noProof="0" dirty="0">
              <a:effectLst/>
              <a:ea typeface="Calibri" panose="020F0502020204030204" pitchFamily="34" charset="0"/>
            </a:endParaRPr>
          </a:p>
        </p:txBody>
      </p:sp>
    </p:spTree>
    <p:extLst>
      <p:ext uri="{BB962C8B-B14F-4D97-AF65-F5344CB8AC3E}">
        <p14:creationId xmlns:p14="http://schemas.microsoft.com/office/powerpoint/2010/main" val="39173020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B6DE-D893-4B64-BB22-C49552397B6D}"/>
              </a:ext>
            </a:extLst>
          </p:cNvPr>
          <p:cNvSpPr>
            <a:spLocks noGrp="1"/>
          </p:cNvSpPr>
          <p:nvPr>
            <p:ph type="title" idx="4294967295"/>
          </p:nvPr>
        </p:nvSpPr>
        <p:spPr>
          <a:xfrm>
            <a:off x="212942" y="274442"/>
            <a:ext cx="9337675" cy="557213"/>
          </a:xfrm>
          <a:prstGeom prst="rect">
            <a:avLst/>
          </a:prstGeom>
        </p:spPr>
        <p:txBody>
          <a:bodyPr/>
          <a:lstStyle/>
          <a:p>
            <a:r>
              <a:rPr lang="fr-FR" sz="4000" noProof="0" dirty="0">
                <a:solidFill>
                  <a:srgbClr val="58C3EB"/>
                </a:solidFill>
              </a:rPr>
              <a:t>Références</a:t>
            </a:r>
          </a:p>
        </p:txBody>
      </p:sp>
      <p:sp>
        <p:nvSpPr>
          <p:cNvPr id="3" name="Text Placeholder 2">
            <a:extLst>
              <a:ext uri="{FF2B5EF4-FFF2-40B4-BE49-F238E27FC236}">
                <a16:creationId xmlns:a16="http://schemas.microsoft.com/office/drawing/2014/main" id="{EAFCAA54-80E3-40B9-A8C5-BDAC04B71A02}"/>
              </a:ext>
            </a:extLst>
          </p:cNvPr>
          <p:cNvSpPr>
            <a:spLocks noGrp="1"/>
          </p:cNvSpPr>
          <p:nvPr>
            <p:ph type="body" sz="quarter" idx="4294967295"/>
          </p:nvPr>
        </p:nvSpPr>
        <p:spPr>
          <a:xfrm>
            <a:off x="248825" y="862556"/>
            <a:ext cx="11630025" cy="5551488"/>
          </a:xfrm>
          <a:prstGeom prst="rect">
            <a:avLst/>
          </a:prstGeom>
        </p:spPr>
        <p:txBody>
          <a:bodyPr numCol="1"/>
          <a:lstStyle/>
          <a:p>
            <a:pPr marL="457200" indent="-457200">
              <a:lnSpc>
                <a:spcPct val="100000"/>
              </a:lnSpc>
              <a:buClr>
                <a:srgbClr val="58C3EB"/>
              </a:buClr>
              <a:buFont typeface="+mj-lt"/>
              <a:buAutoNum type="arabicPeriod" startAt="4"/>
            </a:pPr>
            <a:r>
              <a:rPr lang="fr-FR" sz="2000" noProof="0" dirty="0">
                <a:effectLst/>
                <a:ea typeface="Calibri" panose="020F0502020204030204" pitchFamily="34" charset="0"/>
              </a:rPr>
              <a:t>RESPECTEZ les femmes : Prévenir la violence faite aux femmes. Genève : Organisation mondiale de la Santé ; 2019 (WHO/RHR/18.19). Licence : CC BY-MC-SA 3.0 IGO. </a:t>
            </a:r>
            <a:r>
              <a:rPr lang="fr-FR" sz="2000" u="sng" noProof="0" dirty="0">
                <a:solidFill>
                  <a:srgbClr val="0563C1"/>
                </a:solidFill>
                <a:effectLst/>
                <a:ea typeface="Calibri" panose="020F0502020204030204" pitchFamily="34" charset="0"/>
                <a:hlinkClick r:id="rId2"/>
              </a:rPr>
              <a:t>https://apps.who.int/iris/bitstream/handle/10665/332890/WHO-RHR-18.19-fre.pdf</a:t>
            </a:r>
            <a:endParaRPr lang="fr-FR" sz="2000" noProof="0" dirty="0">
              <a:ea typeface="Times New Roman" panose="02020603050405020304" pitchFamily="18" charset="0"/>
            </a:endParaRPr>
          </a:p>
          <a:p>
            <a:pPr marL="457200" lvl="0" indent="-457200">
              <a:lnSpc>
                <a:spcPct val="100000"/>
              </a:lnSpc>
              <a:buClr>
                <a:srgbClr val="58C3EB"/>
              </a:buClr>
              <a:buFont typeface="+mj-lt"/>
              <a:buAutoNum type="arabicPeriod" startAt="4"/>
            </a:pPr>
            <a:r>
              <a:rPr lang="fr-FR" sz="2000" noProof="0" dirty="0" err="1">
                <a:ea typeface="Times New Roman" panose="02020603050405020304" pitchFamily="18" charset="0"/>
              </a:rPr>
              <a:t>Lundgren</a:t>
            </a:r>
            <a:r>
              <a:rPr lang="fr-FR" sz="2000" noProof="0" dirty="0">
                <a:ea typeface="Times New Roman" panose="02020603050405020304" pitchFamily="18" charset="0"/>
              </a:rPr>
              <a:t> R, Amin A. </a:t>
            </a:r>
            <a:r>
              <a:rPr lang="fr-FR" sz="2000" noProof="0" dirty="0" err="1">
                <a:ea typeface="Times New Roman" panose="02020603050405020304" pitchFamily="18" charset="0"/>
              </a:rPr>
              <a:t>Addressing</a:t>
            </a:r>
            <a:r>
              <a:rPr lang="fr-FR" sz="2000" noProof="0" dirty="0">
                <a:ea typeface="Times New Roman" panose="02020603050405020304" pitchFamily="18" charset="0"/>
              </a:rPr>
              <a:t> </a:t>
            </a:r>
            <a:r>
              <a:rPr lang="fr-FR" sz="2000" noProof="0" dirty="0" err="1">
                <a:ea typeface="Times New Roman" panose="02020603050405020304" pitchFamily="18" charset="0"/>
              </a:rPr>
              <a:t>intimate</a:t>
            </a:r>
            <a:r>
              <a:rPr lang="fr-FR" sz="2000" noProof="0" dirty="0">
                <a:ea typeface="Times New Roman" panose="02020603050405020304" pitchFamily="18" charset="0"/>
              </a:rPr>
              <a:t> </a:t>
            </a:r>
            <a:r>
              <a:rPr lang="fr-FR" sz="2000" noProof="0" dirty="0" err="1">
                <a:ea typeface="Times New Roman" panose="02020603050405020304" pitchFamily="18" charset="0"/>
              </a:rPr>
              <a:t>partner</a:t>
            </a:r>
            <a:r>
              <a:rPr lang="fr-FR" sz="2000" noProof="0" dirty="0">
                <a:ea typeface="Times New Roman" panose="02020603050405020304" pitchFamily="18" charset="0"/>
              </a:rPr>
              <a:t> violence and </a:t>
            </a:r>
            <a:r>
              <a:rPr lang="fr-FR" sz="2000" noProof="0" dirty="0" err="1">
                <a:ea typeface="Times New Roman" panose="02020603050405020304" pitchFamily="18" charset="0"/>
              </a:rPr>
              <a:t>sexual</a:t>
            </a:r>
            <a:r>
              <a:rPr lang="fr-FR" sz="2000" noProof="0" dirty="0">
                <a:ea typeface="Times New Roman" panose="02020603050405020304" pitchFamily="18" charset="0"/>
              </a:rPr>
              <a:t> violence </a:t>
            </a:r>
            <a:r>
              <a:rPr lang="fr-FR" sz="2000" noProof="0" dirty="0" err="1">
                <a:ea typeface="Times New Roman" panose="02020603050405020304" pitchFamily="18" charset="0"/>
              </a:rPr>
              <a:t>among</a:t>
            </a:r>
            <a:r>
              <a:rPr lang="fr-FR" sz="2000" noProof="0" dirty="0">
                <a:ea typeface="Times New Roman" panose="02020603050405020304" pitchFamily="18" charset="0"/>
              </a:rPr>
              <a:t> adolescents: </a:t>
            </a:r>
            <a:r>
              <a:rPr lang="fr-FR" sz="2000" noProof="0" dirty="0" err="1">
                <a:ea typeface="Times New Roman" panose="02020603050405020304" pitchFamily="18" charset="0"/>
              </a:rPr>
              <a:t>emerging</a:t>
            </a:r>
            <a:r>
              <a:rPr lang="fr-FR" sz="2000" noProof="0" dirty="0">
                <a:ea typeface="Times New Roman" panose="02020603050405020304" pitchFamily="18" charset="0"/>
              </a:rPr>
              <a:t> </a:t>
            </a:r>
            <a:r>
              <a:rPr lang="fr-FR" sz="2000" noProof="0" dirty="0" err="1">
                <a:ea typeface="Times New Roman" panose="02020603050405020304" pitchFamily="18" charset="0"/>
              </a:rPr>
              <a:t>evidence</a:t>
            </a:r>
            <a:r>
              <a:rPr lang="fr-FR" sz="2000" noProof="0" dirty="0">
                <a:ea typeface="Times New Roman" panose="02020603050405020304" pitchFamily="18" charset="0"/>
              </a:rPr>
              <a:t> of </a:t>
            </a:r>
            <a:r>
              <a:rPr lang="fr-FR" sz="2000" noProof="0" dirty="0" err="1">
                <a:ea typeface="Times New Roman" panose="02020603050405020304" pitchFamily="18" charset="0"/>
              </a:rPr>
              <a:t>effectiveness</a:t>
            </a:r>
            <a:r>
              <a:rPr lang="fr-FR" sz="2000" noProof="0" dirty="0">
                <a:ea typeface="Times New Roman" panose="02020603050405020304" pitchFamily="18" charset="0"/>
              </a:rPr>
              <a:t>. J </a:t>
            </a:r>
            <a:r>
              <a:rPr lang="fr-FR" sz="2000" noProof="0" dirty="0" err="1">
                <a:ea typeface="Times New Roman" panose="02020603050405020304" pitchFamily="18" charset="0"/>
              </a:rPr>
              <a:t>Adolesc</a:t>
            </a:r>
            <a:r>
              <a:rPr lang="fr-FR" sz="2000" noProof="0" dirty="0">
                <a:ea typeface="Times New Roman" panose="02020603050405020304" pitchFamily="18" charset="0"/>
              </a:rPr>
              <a:t> Health. 2015 Jan;56(1 </a:t>
            </a:r>
            <a:r>
              <a:rPr lang="fr-FR" sz="2000" noProof="0" dirty="0" err="1">
                <a:ea typeface="Times New Roman" panose="02020603050405020304" pitchFamily="18" charset="0"/>
              </a:rPr>
              <a:t>Suppl</a:t>
            </a:r>
            <a:r>
              <a:rPr lang="fr-FR" sz="2000" noProof="0" dirty="0">
                <a:ea typeface="Times New Roman" panose="02020603050405020304" pitchFamily="18" charset="0"/>
              </a:rPr>
              <a:t>):S42-50. </a:t>
            </a:r>
            <a:r>
              <a:rPr lang="fr-FR" sz="2000" noProof="0" dirty="0">
                <a:ea typeface="Times New Roman" panose="02020603050405020304" pitchFamily="18" charset="0"/>
                <a:hlinkClick r:id="rId3"/>
              </a:rPr>
              <a:t>http://dx.doi.org/10.1016/j.jadohealth.2014.08.012</a:t>
            </a:r>
            <a:r>
              <a:rPr lang="fr-FR" sz="2000" noProof="0" dirty="0">
                <a:ea typeface="Times New Roman" panose="02020603050405020304" pitchFamily="18" charset="0"/>
              </a:rPr>
              <a:t> </a:t>
            </a:r>
          </a:p>
          <a:p>
            <a:pPr marL="457200" lvl="0" indent="-457200">
              <a:lnSpc>
                <a:spcPct val="100000"/>
              </a:lnSpc>
              <a:buClr>
                <a:srgbClr val="58C3EB"/>
              </a:buClr>
              <a:buFont typeface="+mj-lt"/>
              <a:buAutoNum type="arabicPeriod" startAt="4"/>
            </a:pPr>
            <a:r>
              <a:rPr lang="fr-FR" sz="2000" noProof="0" dirty="0">
                <a:ea typeface="Times New Roman" panose="02020603050405020304" pitchFamily="18" charset="0"/>
              </a:rPr>
              <a:t>La santé sexuelle et reproductive des adolescents pour tous en Afrique subsaharienne : un coup de projecteur sur les inégalités. </a:t>
            </a:r>
            <a:r>
              <a:rPr lang="fr-FR" sz="2000" noProof="0" dirty="0">
                <a:ea typeface="Times New Roman" panose="02020603050405020304" pitchFamily="18" charset="0"/>
                <a:hlinkClick r:id="rId4"/>
              </a:rPr>
              <a:t>https://www.countdown2030.org/wp-content/uploads/2021/06/BMC-RH-supplement-2021-commentary-abstracts-FR.pdf</a:t>
            </a:r>
            <a:r>
              <a:rPr lang="fr-FR" sz="2000" noProof="0" dirty="0">
                <a:ea typeface="Times New Roman" panose="02020603050405020304" pitchFamily="18" charset="0"/>
              </a:rPr>
              <a:t> </a:t>
            </a:r>
          </a:p>
          <a:p>
            <a:pPr marL="457200" lvl="0" indent="-457200">
              <a:lnSpc>
                <a:spcPct val="100000"/>
              </a:lnSpc>
              <a:buClr>
                <a:srgbClr val="58C3EB"/>
              </a:buClr>
              <a:buFont typeface="+mj-lt"/>
              <a:buAutoNum type="arabicPeriod" startAt="4"/>
            </a:pPr>
            <a:r>
              <a:rPr lang="fr-FR" sz="2000" noProof="0" dirty="0">
                <a:ea typeface="Times New Roman" panose="02020603050405020304" pitchFamily="18" charset="0"/>
              </a:rPr>
              <a:t>Le Partenariat africain pour mettre fin à la violence contre les enfants (APEVAC). Violence contre les enfants en Afrique : rapport sur les progrès réalisés et les difficultés rencontrées, </a:t>
            </a:r>
            <a:r>
              <a:rPr lang="fr-FR" sz="2000" noProof="0" dirty="0" err="1">
                <a:ea typeface="Times New Roman" panose="02020603050405020304" pitchFamily="18" charset="0"/>
              </a:rPr>
              <a:t>African</a:t>
            </a:r>
            <a:r>
              <a:rPr lang="fr-FR" sz="2000" noProof="0" dirty="0">
                <a:ea typeface="Times New Roman" panose="02020603050405020304" pitchFamily="18" charset="0"/>
              </a:rPr>
              <a:t> Child Policy Forum, no date.  </a:t>
            </a:r>
            <a:r>
              <a:rPr lang="fr-FR" sz="2000" noProof="0" dirty="0">
                <a:ea typeface="Times New Roman" panose="02020603050405020304" pitchFamily="18" charset="0"/>
                <a:hlinkClick r:id="rId5"/>
              </a:rPr>
              <a:t>https://violenceagainstchildren.un.org/sites/violenceagainstchildren.un.org/files/2021/violence_against_children_in_africa_a_report_on_progress_and_challenges_-_french.pdf</a:t>
            </a:r>
            <a:r>
              <a:rPr lang="fr-FR" sz="2000" noProof="0" dirty="0">
                <a:ea typeface="Times New Roman" panose="02020603050405020304" pitchFamily="18" charset="0"/>
              </a:rPr>
              <a:t> </a:t>
            </a:r>
          </a:p>
          <a:p>
            <a:pPr marL="457200" lvl="0" indent="-457200">
              <a:lnSpc>
                <a:spcPct val="100000"/>
              </a:lnSpc>
              <a:buClr>
                <a:srgbClr val="58C3EB"/>
              </a:buClr>
              <a:buFont typeface="+mj-lt"/>
              <a:buAutoNum type="arabicPeriod" startAt="4"/>
            </a:pPr>
            <a:r>
              <a:rPr lang="fr-FR" sz="2000" noProof="0" dirty="0">
                <a:ea typeface="Times New Roman" panose="02020603050405020304" pitchFamily="18" charset="0"/>
              </a:rPr>
              <a:t>UNICEF. Aller de l’avant pour les adolescentes en Afrique de l’Ouest et du Centre. UNICEF, 2020. </a:t>
            </a:r>
            <a:r>
              <a:rPr lang="fr-FR" sz="2000" noProof="0" dirty="0">
                <a:ea typeface="Times New Roman" panose="02020603050405020304" pitchFamily="18" charset="0"/>
                <a:hlinkClick r:id="rId6"/>
              </a:rPr>
              <a:t>https://www.unicef.org/wca/media/5651/file/Aller-de-lavant-adolescentes-Afrique-ouest-centre-2020.pdf</a:t>
            </a:r>
            <a:r>
              <a:rPr lang="fr-FR" sz="2000" noProof="0" dirty="0">
                <a:ea typeface="Times New Roman" panose="02020603050405020304" pitchFamily="18" charset="0"/>
              </a:rPr>
              <a:t> </a:t>
            </a:r>
          </a:p>
        </p:txBody>
      </p:sp>
    </p:spTree>
    <p:extLst>
      <p:ext uri="{BB962C8B-B14F-4D97-AF65-F5344CB8AC3E}">
        <p14:creationId xmlns:p14="http://schemas.microsoft.com/office/powerpoint/2010/main" val="4010710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B6DE-D893-4B64-BB22-C49552397B6D}"/>
              </a:ext>
            </a:extLst>
          </p:cNvPr>
          <p:cNvSpPr>
            <a:spLocks noGrp="1"/>
          </p:cNvSpPr>
          <p:nvPr>
            <p:ph type="title" idx="4294967295"/>
          </p:nvPr>
        </p:nvSpPr>
        <p:spPr>
          <a:xfrm>
            <a:off x="325676" y="362124"/>
            <a:ext cx="9337675" cy="557213"/>
          </a:xfrm>
          <a:prstGeom prst="rect">
            <a:avLst/>
          </a:prstGeom>
        </p:spPr>
        <p:txBody>
          <a:bodyPr/>
          <a:lstStyle/>
          <a:p>
            <a:r>
              <a:rPr lang="fr-FR" sz="4000" noProof="0" dirty="0">
                <a:solidFill>
                  <a:srgbClr val="58C3EB"/>
                </a:solidFill>
              </a:rPr>
              <a:t>Références</a:t>
            </a:r>
          </a:p>
        </p:txBody>
      </p:sp>
      <p:sp>
        <p:nvSpPr>
          <p:cNvPr id="3" name="Text Placeholder 2">
            <a:extLst>
              <a:ext uri="{FF2B5EF4-FFF2-40B4-BE49-F238E27FC236}">
                <a16:creationId xmlns:a16="http://schemas.microsoft.com/office/drawing/2014/main" id="{EAFCAA54-80E3-40B9-A8C5-BDAC04B71A02}"/>
              </a:ext>
            </a:extLst>
          </p:cNvPr>
          <p:cNvSpPr>
            <a:spLocks noGrp="1"/>
          </p:cNvSpPr>
          <p:nvPr>
            <p:ph type="body" sz="quarter" idx="4294967295"/>
          </p:nvPr>
        </p:nvSpPr>
        <p:spPr>
          <a:xfrm>
            <a:off x="298929" y="1352811"/>
            <a:ext cx="11630025" cy="5130539"/>
          </a:xfrm>
          <a:prstGeom prst="rect">
            <a:avLst/>
          </a:prstGeom>
        </p:spPr>
        <p:txBody>
          <a:bodyPr numCol="1"/>
          <a:lstStyle/>
          <a:p>
            <a:pPr marL="457200" lvl="0" indent="-457200">
              <a:lnSpc>
                <a:spcPct val="100000"/>
              </a:lnSpc>
              <a:buClr>
                <a:srgbClr val="58C3EB"/>
              </a:buClr>
              <a:buFont typeface="+mj-lt"/>
              <a:buAutoNum type="arabicPeriod" startAt="9"/>
            </a:pPr>
            <a:r>
              <a:rPr lang="fr-FR" sz="2000" noProof="0" dirty="0">
                <a:ea typeface="Times New Roman" panose="02020603050405020304" pitchFamily="18" charset="0"/>
              </a:rPr>
              <a:t>La Concertation des Collectifs des Associations Féminines de la région des Grands Lacs (COCAFEM/GL). </a:t>
            </a:r>
            <a:r>
              <a:rPr lang="fr-FR" sz="2000" noProof="0" dirty="0">
                <a:ea typeface="Times New Roman" panose="02020603050405020304" pitchFamily="18" charset="0"/>
                <a:hlinkClick r:id="rId2"/>
              </a:rPr>
              <a:t>https://cocafemgl.org/</a:t>
            </a:r>
            <a:r>
              <a:rPr lang="fr-FR" sz="2000" noProof="0" dirty="0">
                <a:ea typeface="Times New Roman" panose="02020603050405020304" pitchFamily="18" charset="0"/>
              </a:rPr>
              <a:t> </a:t>
            </a:r>
          </a:p>
          <a:p>
            <a:pPr marL="457200" lvl="0" indent="-457200">
              <a:lnSpc>
                <a:spcPct val="100000"/>
              </a:lnSpc>
              <a:buClr>
                <a:srgbClr val="58C3EB"/>
              </a:buClr>
              <a:buFont typeface="+mj-lt"/>
              <a:buAutoNum type="arabicPeriod" startAt="9"/>
            </a:pPr>
            <a:r>
              <a:rPr lang="fr-FR" sz="2000" noProof="0" dirty="0">
                <a:ea typeface="Times New Roman" panose="02020603050405020304" pitchFamily="18" charset="0"/>
              </a:rPr>
              <a:t>Organisation des femmes actives en Côte d'Ivoire (OFACI). </a:t>
            </a:r>
            <a:r>
              <a:rPr lang="fr-FR" sz="2000" noProof="0" dirty="0">
                <a:ea typeface="Times New Roman" panose="02020603050405020304" pitchFamily="18" charset="0"/>
                <a:hlinkClick r:id="rId3"/>
              </a:rPr>
              <a:t>https://www.peaceinsight.org/fr/organisations/ofaci/?location=ivory-coast&amp;theme</a:t>
            </a:r>
            <a:r>
              <a:rPr lang="fr-FR" sz="2000" noProof="0" dirty="0">
                <a:ea typeface="Times New Roman" panose="02020603050405020304" pitchFamily="18" charset="0"/>
              </a:rPr>
              <a:t> </a:t>
            </a:r>
          </a:p>
          <a:p>
            <a:pPr marL="457200" lvl="0" indent="-457200">
              <a:lnSpc>
                <a:spcPct val="100000"/>
              </a:lnSpc>
              <a:buClr>
                <a:srgbClr val="58C3EB"/>
              </a:buClr>
              <a:buFont typeface="+mj-lt"/>
              <a:buAutoNum type="arabicPeriod" startAt="9"/>
            </a:pPr>
            <a:r>
              <a:rPr lang="fr-FR" sz="2000" noProof="0" dirty="0">
                <a:ea typeface="Times New Roman" panose="02020603050405020304" pitchFamily="18" charset="0"/>
              </a:rPr>
              <a:t>OMS. Lutter contre la violence entre partenaires intimes et la violence sexuelle à l’encontre des femmes: recommandations cliniques et politiques - Résumé d'orientation. Organisation mondiale de la santé, 2013. </a:t>
            </a:r>
            <a:r>
              <a:rPr lang="fr-FR" sz="2000" noProof="0" dirty="0">
                <a:ea typeface="Times New Roman" panose="02020603050405020304" pitchFamily="18" charset="0"/>
                <a:hlinkClick r:id="rId4"/>
              </a:rPr>
              <a:t>https://apps.who.int/iris/bitstream/handle/10665/88186/WHO_RHR_13.10_fre.pdf?sequence=1</a:t>
            </a:r>
            <a:r>
              <a:rPr lang="fr-FR" sz="2000" noProof="0" dirty="0">
                <a:ea typeface="Times New Roman" panose="02020603050405020304" pitchFamily="18" charset="0"/>
              </a:rPr>
              <a:t> </a:t>
            </a:r>
          </a:p>
          <a:p>
            <a:pPr marL="457200" indent="-457200">
              <a:lnSpc>
                <a:spcPct val="107000"/>
              </a:lnSpc>
              <a:buClr>
                <a:srgbClr val="58C3EB"/>
              </a:buClr>
              <a:buFont typeface="+mj-lt"/>
              <a:buAutoNum type="arabicPeriod" startAt="9"/>
            </a:pPr>
            <a:endParaRPr lang="fr-FR" sz="2000" noProof="0" dirty="0">
              <a:solidFill>
                <a:prstClr val="black"/>
              </a:solidFill>
              <a:ea typeface="Calibri" panose="020F0502020204030204" pitchFamily="34" charset="0"/>
            </a:endParaRPr>
          </a:p>
          <a:p>
            <a:pPr marL="457200" indent="-457200">
              <a:lnSpc>
                <a:spcPct val="107000"/>
              </a:lnSpc>
              <a:buClr>
                <a:srgbClr val="58C3EB"/>
              </a:buClr>
              <a:buFont typeface="+mj-lt"/>
              <a:buAutoNum type="arabicPeriod" startAt="9"/>
            </a:pPr>
            <a:endParaRPr lang="fr-FR" sz="2000" noProof="0" dirty="0"/>
          </a:p>
          <a:p>
            <a:pPr marL="457200" indent="-457200">
              <a:lnSpc>
                <a:spcPct val="107000"/>
              </a:lnSpc>
              <a:buClr>
                <a:srgbClr val="58C3EB"/>
              </a:buClr>
              <a:buFont typeface="+mj-lt"/>
              <a:buAutoNum type="arabicPeriod" startAt="9"/>
            </a:pPr>
            <a:endParaRPr lang="fr-FR" sz="2000" noProof="0" dirty="0"/>
          </a:p>
          <a:p>
            <a:pPr marL="457200" indent="-457200">
              <a:lnSpc>
                <a:spcPct val="107000"/>
              </a:lnSpc>
              <a:buClr>
                <a:srgbClr val="58C3EB"/>
              </a:buClr>
              <a:buFont typeface="+mj-lt"/>
              <a:buAutoNum type="arabicPeriod" startAt="9"/>
            </a:pPr>
            <a:endParaRPr lang="fr-FR" sz="2000" noProof="0" dirty="0"/>
          </a:p>
          <a:p>
            <a:pPr marL="457200" indent="-457200">
              <a:lnSpc>
                <a:spcPct val="107000"/>
              </a:lnSpc>
              <a:buClr>
                <a:srgbClr val="58C3EB"/>
              </a:buClr>
              <a:buFont typeface="+mj-lt"/>
              <a:buAutoNum type="arabicPeriod" startAt="9"/>
            </a:pPr>
            <a:endParaRPr lang="fr-FR" sz="2000" noProof="0" dirty="0"/>
          </a:p>
          <a:p>
            <a:pPr marL="457200" indent="-457200">
              <a:lnSpc>
                <a:spcPct val="107000"/>
              </a:lnSpc>
              <a:buClr>
                <a:srgbClr val="58C3EB"/>
              </a:buClr>
              <a:buFont typeface="+mj-lt"/>
              <a:buAutoNum type="arabicPeriod" startAt="9"/>
            </a:pPr>
            <a:endParaRPr lang="fr-FR" sz="2000" noProof="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826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B6DE-D893-4B64-BB22-C49552397B6D}"/>
              </a:ext>
            </a:extLst>
          </p:cNvPr>
          <p:cNvSpPr>
            <a:spLocks noGrp="1"/>
          </p:cNvSpPr>
          <p:nvPr>
            <p:ph type="title" idx="4294967295"/>
          </p:nvPr>
        </p:nvSpPr>
        <p:spPr>
          <a:xfrm>
            <a:off x="989554" y="374650"/>
            <a:ext cx="9337675" cy="557213"/>
          </a:xfrm>
          <a:prstGeom prst="rect">
            <a:avLst/>
          </a:prstGeom>
        </p:spPr>
        <p:txBody>
          <a:bodyPr/>
          <a:lstStyle/>
          <a:p>
            <a:pPr algn="ctr"/>
            <a:r>
              <a:rPr lang="fr-FR" sz="4000" noProof="0" dirty="0">
                <a:solidFill>
                  <a:srgbClr val="58C3EB"/>
                </a:solidFill>
              </a:rPr>
              <a:t>LECTURE SUPPLÉMENTAIRE</a:t>
            </a:r>
          </a:p>
        </p:txBody>
      </p:sp>
      <p:sp>
        <p:nvSpPr>
          <p:cNvPr id="3" name="Text Placeholder 2">
            <a:extLst>
              <a:ext uri="{FF2B5EF4-FFF2-40B4-BE49-F238E27FC236}">
                <a16:creationId xmlns:a16="http://schemas.microsoft.com/office/drawing/2014/main" id="{EAFCAA54-80E3-40B9-A8C5-BDAC04B71A02}"/>
              </a:ext>
            </a:extLst>
          </p:cNvPr>
          <p:cNvSpPr>
            <a:spLocks noGrp="1"/>
          </p:cNvSpPr>
          <p:nvPr>
            <p:ph type="body" sz="quarter" idx="4294967295"/>
          </p:nvPr>
        </p:nvSpPr>
        <p:spPr>
          <a:xfrm>
            <a:off x="261351" y="931863"/>
            <a:ext cx="11630025" cy="5551487"/>
          </a:xfrm>
          <a:prstGeom prst="rect">
            <a:avLst/>
          </a:prstGeom>
        </p:spPr>
        <p:txBody>
          <a:bodyPr numCol="1"/>
          <a:lstStyle/>
          <a:p>
            <a:pPr marL="514350" indent="-514350">
              <a:lnSpc>
                <a:spcPct val="107000"/>
              </a:lnSpc>
              <a:buClr>
                <a:srgbClr val="58C3EB"/>
              </a:buClr>
              <a:buFont typeface="+mj-lt"/>
              <a:buAutoNum type="romanUcPeriod"/>
            </a:pPr>
            <a:r>
              <a:rPr lang="fr-FR" sz="1700" noProof="0" dirty="0">
                <a:ea typeface="Times New Roman" panose="02020603050405020304" pitchFamily="18" charset="0"/>
              </a:rPr>
              <a:t>Violence </a:t>
            </a:r>
            <a:r>
              <a:rPr lang="fr-FR" sz="1700" noProof="0" dirty="0" err="1">
                <a:ea typeface="Times New Roman" panose="02020603050405020304" pitchFamily="18" charset="0"/>
              </a:rPr>
              <a:t>against</a:t>
            </a:r>
            <a:r>
              <a:rPr lang="fr-FR" sz="1700" noProof="0" dirty="0">
                <a:ea typeface="Times New Roman" panose="02020603050405020304" pitchFamily="18" charset="0"/>
              </a:rPr>
              <a:t> </a:t>
            </a:r>
            <a:r>
              <a:rPr lang="fr-FR" sz="1700" noProof="0" dirty="0" err="1">
                <a:ea typeface="Times New Roman" panose="02020603050405020304" pitchFamily="18" charset="0"/>
              </a:rPr>
              <a:t>women</a:t>
            </a:r>
            <a:r>
              <a:rPr lang="fr-FR" sz="1700" noProof="0" dirty="0">
                <a:ea typeface="Times New Roman" panose="02020603050405020304" pitchFamily="18" charset="0"/>
              </a:rPr>
              <a:t> </a:t>
            </a:r>
            <a:r>
              <a:rPr lang="fr-FR" sz="1700" noProof="0" dirty="0" err="1">
                <a:ea typeface="Times New Roman" panose="02020603050405020304" pitchFamily="18" charset="0"/>
              </a:rPr>
              <a:t>prevalence</a:t>
            </a:r>
            <a:r>
              <a:rPr lang="fr-FR" sz="1700" noProof="0" dirty="0">
                <a:ea typeface="Times New Roman" panose="02020603050405020304" pitchFamily="18" charset="0"/>
              </a:rPr>
              <a:t> </a:t>
            </a:r>
            <a:r>
              <a:rPr lang="fr-FR" sz="1700" noProof="0" dirty="0" err="1">
                <a:ea typeface="Times New Roman" panose="02020603050405020304" pitchFamily="18" charset="0"/>
              </a:rPr>
              <a:t>estimates</a:t>
            </a:r>
            <a:r>
              <a:rPr lang="fr-FR" sz="1700" noProof="0" dirty="0">
                <a:ea typeface="Times New Roman" panose="02020603050405020304" pitchFamily="18" charset="0"/>
              </a:rPr>
              <a:t>, 2018: global, </a:t>
            </a:r>
            <a:r>
              <a:rPr lang="fr-FR" sz="1700" noProof="0" dirty="0" err="1">
                <a:ea typeface="Times New Roman" panose="02020603050405020304" pitchFamily="18" charset="0"/>
              </a:rPr>
              <a:t>regional</a:t>
            </a:r>
            <a:r>
              <a:rPr lang="fr-FR" sz="1700" noProof="0" dirty="0">
                <a:ea typeface="Times New Roman" panose="02020603050405020304" pitchFamily="18" charset="0"/>
              </a:rPr>
              <a:t> and national </a:t>
            </a:r>
            <a:r>
              <a:rPr lang="fr-FR" sz="1700" noProof="0" dirty="0" err="1">
                <a:ea typeface="Times New Roman" panose="02020603050405020304" pitchFamily="18" charset="0"/>
              </a:rPr>
              <a:t>prevalence</a:t>
            </a:r>
            <a:r>
              <a:rPr lang="fr-FR" sz="1700" noProof="0" dirty="0">
                <a:ea typeface="Times New Roman" panose="02020603050405020304" pitchFamily="18" charset="0"/>
              </a:rPr>
              <a:t> </a:t>
            </a:r>
            <a:r>
              <a:rPr lang="fr-FR" sz="1700" noProof="0" dirty="0" err="1">
                <a:ea typeface="Times New Roman" panose="02020603050405020304" pitchFamily="18" charset="0"/>
              </a:rPr>
              <a:t>estimates</a:t>
            </a:r>
            <a:r>
              <a:rPr lang="fr-FR" sz="1700" noProof="0" dirty="0">
                <a:ea typeface="Times New Roman" panose="02020603050405020304" pitchFamily="18" charset="0"/>
              </a:rPr>
              <a:t> for </a:t>
            </a:r>
            <a:r>
              <a:rPr lang="fr-FR" sz="1700" noProof="0" dirty="0" err="1">
                <a:ea typeface="Times New Roman" panose="02020603050405020304" pitchFamily="18" charset="0"/>
              </a:rPr>
              <a:t>intimate</a:t>
            </a:r>
            <a:r>
              <a:rPr lang="fr-FR" sz="1700" noProof="0" dirty="0">
                <a:ea typeface="Times New Roman" panose="02020603050405020304" pitchFamily="18" charset="0"/>
              </a:rPr>
              <a:t> </a:t>
            </a:r>
            <a:r>
              <a:rPr lang="fr-FR" sz="1700" noProof="0" dirty="0" err="1">
                <a:ea typeface="Times New Roman" panose="02020603050405020304" pitchFamily="18" charset="0"/>
              </a:rPr>
              <a:t>partner</a:t>
            </a:r>
            <a:r>
              <a:rPr lang="fr-FR" sz="1700" noProof="0" dirty="0">
                <a:ea typeface="Times New Roman" panose="02020603050405020304" pitchFamily="18" charset="0"/>
              </a:rPr>
              <a:t> violence </a:t>
            </a:r>
            <a:r>
              <a:rPr lang="fr-FR" sz="1700" noProof="0" dirty="0" err="1">
                <a:ea typeface="Times New Roman" panose="02020603050405020304" pitchFamily="18" charset="0"/>
              </a:rPr>
              <a:t>against</a:t>
            </a:r>
            <a:r>
              <a:rPr lang="fr-FR" sz="1700" noProof="0" dirty="0">
                <a:ea typeface="Times New Roman" panose="02020603050405020304" pitchFamily="18" charset="0"/>
              </a:rPr>
              <a:t> </a:t>
            </a:r>
            <a:r>
              <a:rPr lang="fr-FR" sz="1700" noProof="0" dirty="0" err="1">
                <a:ea typeface="Times New Roman" panose="02020603050405020304" pitchFamily="18" charset="0"/>
              </a:rPr>
              <a:t>women</a:t>
            </a:r>
            <a:r>
              <a:rPr lang="fr-FR" sz="1700" noProof="0" dirty="0">
                <a:ea typeface="Times New Roman" panose="02020603050405020304" pitchFamily="18" charset="0"/>
              </a:rPr>
              <a:t> and global and </a:t>
            </a:r>
            <a:r>
              <a:rPr lang="fr-FR" sz="1700" noProof="0" dirty="0" err="1">
                <a:ea typeface="Times New Roman" panose="02020603050405020304" pitchFamily="18" charset="0"/>
              </a:rPr>
              <a:t>regional</a:t>
            </a:r>
            <a:r>
              <a:rPr lang="fr-FR" sz="1700" noProof="0" dirty="0">
                <a:ea typeface="Times New Roman" panose="02020603050405020304" pitchFamily="18" charset="0"/>
              </a:rPr>
              <a:t> </a:t>
            </a:r>
            <a:r>
              <a:rPr lang="fr-FR" sz="1700" noProof="0" dirty="0" err="1">
                <a:ea typeface="Times New Roman" panose="02020603050405020304" pitchFamily="18" charset="0"/>
              </a:rPr>
              <a:t>prevalence</a:t>
            </a:r>
            <a:r>
              <a:rPr lang="fr-FR" sz="1700" noProof="0" dirty="0">
                <a:ea typeface="Times New Roman" panose="02020603050405020304" pitchFamily="18" charset="0"/>
              </a:rPr>
              <a:t> </a:t>
            </a:r>
            <a:r>
              <a:rPr lang="fr-FR" sz="1700" noProof="0" dirty="0" err="1">
                <a:ea typeface="Times New Roman" panose="02020603050405020304" pitchFamily="18" charset="0"/>
              </a:rPr>
              <a:t>estimates</a:t>
            </a:r>
            <a:r>
              <a:rPr lang="fr-FR" sz="1700" noProof="0" dirty="0">
                <a:ea typeface="Times New Roman" panose="02020603050405020304" pitchFamily="18" charset="0"/>
              </a:rPr>
              <a:t> for non-</a:t>
            </a:r>
            <a:r>
              <a:rPr lang="fr-FR" sz="1700" noProof="0" dirty="0" err="1">
                <a:ea typeface="Times New Roman" panose="02020603050405020304" pitchFamily="18" charset="0"/>
              </a:rPr>
              <a:t>partner</a:t>
            </a:r>
            <a:r>
              <a:rPr lang="fr-FR" sz="1700" noProof="0" dirty="0">
                <a:ea typeface="Times New Roman" panose="02020603050405020304" pitchFamily="18" charset="0"/>
              </a:rPr>
              <a:t> </a:t>
            </a:r>
            <a:r>
              <a:rPr lang="fr-FR" sz="1700" noProof="0" dirty="0" err="1">
                <a:ea typeface="Times New Roman" panose="02020603050405020304" pitchFamily="18" charset="0"/>
              </a:rPr>
              <a:t>sexual</a:t>
            </a:r>
            <a:r>
              <a:rPr lang="fr-FR" sz="1700" noProof="0" dirty="0">
                <a:ea typeface="Times New Roman" panose="02020603050405020304" pitchFamily="18" charset="0"/>
              </a:rPr>
              <a:t> violence </a:t>
            </a:r>
            <a:r>
              <a:rPr lang="fr-FR" sz="1700" noProof="0" dirty="0" err="1">
                <a:ea typeface="Times New Roman" panose="02020603050405020304" pitchFamily="18" charset="0"/>
              </a:rPr>
              <a:t>against</a:t>
            </a:r>
            <a:r>
              <a:rPr lang="fr-FR" sz="1700" noProof="0" dirty="0">
                <a:ea typeface="Times New Roman" panose="02020603050405020304" pitchFamily="18" charset="0"/>
              </a:rPr>
              <a:t> </a:t>
            </a:r>
            <a:r>
              <a:rPr lang="fr-FR" sz="1700" noProof="0" dirty="0" err="1">
                <a:ea typeface="Times New Roman" panose="02020603050405020304" pitchFamily="18" charset="0"/>
              </a:rPr>
              <a:t>women</a:t>
            </a:r>
            <a:r>
              <a:rPr lang="fr-FR" sz="1700" noProof="0" dirty="0">
                <a:ea typeface="Times New Roman" panose="02020603050405020304" pitchFamily="18" charset="0"/>
              </a:rPr>
              <a:t>. Geneva: World Health </a:t>
            </a:r>
            <a:r>
              <a:rPr lang="fr-FR" sz="1700" noProof="0" dirty="0" err="1">
                <a:ea typeface="Times New Roman" panose="02020603050405020304" pitchFamily="18" charset="0"/>
              </a:rPr>
              <a:t>Organization</a:t>
            </a:r>
            <a:r>
              <a:rPr lang="fr-FR" sz="1700" noProof="0" dirty="0">
                <a:ea typeface="Times New Roman" panose="02020603050405020304" pitchFamily="18" charset="0"/>
              </a:rPr>
              <a:t>, 2021. </a:t>
            </a:r>
            <a:r>
              <a:rPr lang="fr-FR" sz="1700" noProof="0" dirty="0">
                <a:ea typeface="Times New Roman" panose="02020603050405020304" pitchFamily="18" charset="0"/>
                <a:hlinkClick r:id="rId3"/>
              </a:rPr>
              <a:t>https://apps.who.int/iris/rest/bitstreams/1347689/retrieve</a:t>
            </a:r>
            <a:endParaRPr lang="fr-FR" sz="1700" noProof="0" dirty="0">
              <a:ea typeface="Times New Roman" panose="02020603050405020304" pitchFamily="18" charset="0"/>
            </a:endParaRPr>
          </a:p>
          <a:p>
            <a:pPr marL="514350" indent="-514350">
              <a:lnSpc>
                <a:spcPct val="107000"/>
              </a:lnSpc>
              <a:buClr>
                <a:srgbClr val="58C3EB"/>
              </a:buClr>
              <a:buFont typeface="+mj-lt"/>
              <a:buAutoNum type="romanUcPeriod"/>
            </a:pPr>
            <a:r>
              <a:rPr lang="fr-FR" sz="1700" noProof="0" dirty="0"/>
              <a:t>Estimations mondiales et régionales de la violence à l'égard des femmes : prévalence et effets sur la santé de la violence exercée par un partenaire intime et de la violence exercée par une personne autre qu'un partenaire. Genève : Organisation mondiale de la santé, 2013. </a:t>
            </a:r>
            <a:r>
              <a:rPr lang="fr-FR" sz="1700" noProof="0" dirty="0">
                <a:hlinkClick r:id="rId4"/>
              </a:rPr>
              <a:t>https://apps.who.int/iris/rest/bitstreams/302742/retrieve</a:t>
            </a:r>
            <a:endParaRPr lang="fr-FR" sz="1700" noProof="0" dirty="0"/>
          </a:p>
          <a:p>
            <a:pPr marL="514350" indent="-514350">
              <a:lnSpc>
                <a:spcPct val="107000"/>
              </a:lnSpc>
              <a:buClr>
                <a:srgbClr val="58C3EB"/>
              </a:buClr>
              <a:buFont typeface="+mj-lt"/>
              <a:buAutoNum type="romanUcPeriod"/>
            </a:pPr>
            <a:r>
              <a:rPr lang="fr-FR" sz="1700" noProof="0" dirty="0"/>
              <a:t>Plan d’action mondial visant à renforcer le rôle du système de santé dans une riposte nationale multisectorielle à la violence interpersonnelle, en particulier à l’égard des femmes et des filles et à l’égard des enfants [Global plan of action to </a:t>
            </a:r>
            <a:r>
              <a:rPr lang="fr-FR" sz="1700" noProof="0" dirty="0" err="1"/>
              <a:t>strengthen</a:t>
            </a:r>
            <a:r>
              <a:rPr lang="fr-FR" sz="1700" noProof="0" dirty="0"/>
              <a:t> the </a:t>
            </a:r>
            <a:r>
              <a:rPr lang="fr-FR" sz="1700" noProof="0" dirty="0" err="1"/>
              <a:t>role</a:t>
            </a:r>
            <a:r>
              <a:rPr lang="fr-FR" sz="1700" noProof="0" dirty="0"/>
              <a:t> of the </a:t>
            </a:r>
            <a:r>
              <a:rPr lang="fr-FR" sz="1700" noProof="0" dirty="0" err="1"/>
              <a:t>health</a:t>
            </a:r>
            <a:r>
              <a:rPr lang="fr-FR" sz="1700" noProof="0" dirty="0"/>
              <a:t> system </a:t>
            </a:r>
            <a:r>
              <a:rPr lang="fr-FR" sz="1700" noProof="0" dirty="0" err="1"/>
              <a:t>within</a:t>
            </a:r>
            <a:r>
              <a:rPr lang="fr-FR" sz="1700" noProof="0" dirty="0"/>
              <a:t> a national </a:t>
            </a:r>
            <a:r>
              <a:rPr lang="fr-FR" sz="1700" noProof="0" dirty="0" err="1"/>
              <a:t>multisectoral</a:t>
            </a:r>
            <a:r>
              <a:rPr lang="fr-FR" sz="1700" noProof="0" dirty="0"/>
              <a:t> </a:t>
            </a:r>
            <a:r>
              <a:rPr lang="fr-FR" sz="1700" noProof="0" dirty="0" err="1"/>
              <a:t>response</a:t>
            </a:r>
            <a:r>
              <a:rPr lang="fr-FR" sz="1700" noProof="0" dirty="0"/>
              <a:t> to </a:t>
            </a:r>
            <a:r>
              <a:rPr lang="fr-FR" sz="1700" noProof="0" dirty="0" err="1"/>
              <a:t>address</a:t>
            </a:r>
            <a:r>
              <a:rPr lang="fr-FR" sz="1700" noProof="0" dirty="0"/>
              <a:t> </a:t>
            </a:r>
            <a:r>
              <a:rPr lang="fr-FR" sz="1700" noProof="0" dirty="0" err="1"/>
              <a:t>interpersonal</a:t>
            </a:r>
            <a:r>
              <a:rPr lang="fr-FR" sz="1700" noProof="0" dirty="0"/>
              <a:t> violence, in </a:t>
            </a:r>
            <a:r>
              <a:rPr lang="fr-FR" sz="1700" noProof="0" dirty="0" err="1"/>
              <a:t>particular</a:t>
            </a:r>
            <a:r>
              <a:rPr lang="fr-FR" sz="1700" noProof="0" dirty="0"/>
              <a:t> </a:t>
            </a:r>
            <a:r>
              <a:rPr lang="fr-FR" sz="1700" noProof="0" dirty="0" err="1"/>
              <a:t>against</a:t>
            </a:r>
            <a:r>
              <a:rPr lang="fr-FR" sz="1700" noProof="0" dirty="0"/>
              <a:t> </a:t>
            </a:r>
            <a:r>
              <a:rPr lang="fr-FR" sz="1700" noProof="0" dirty="0" err="1"/>
              <a:t>women</a:t>
            </a:r>
            <a:r>
              <a:rPr lang="fr-FR" sz="1700" noProof="0" dirty="0"/>
              <a:t> and girls, and </a:t>
            </a:r>
            <a:r>
              <a:rPr lang="fr-FR" sz="1700" noProof="0" dirty="0" err="1"/>
              <a:t>against</a:t>
            </a:r>
            <a:r>
              <a:rPr lang="fr-FR" sz="1700" noProof="0" dirty="0"/>
              <a:t> </a:t>
            </a:r>
            <a:r>
              <a:rPr lang="fr-FR" sz="1700" noProof="0" dirty="0" err="1"/>
              <a:t>children</a:t>
            </a:r>
            <a:r>
              <a:rPr lang="fr-FR" sz="1700" noProof="0" dirty="0"/>
              <a:t>]. Genève : Organisation mondiale de la Santé ; 2017. </a:t>
            </a:r>
            <a:r>
              <a:rPr lang="fr-FR" sz="1700" noProof="0" dirty="0">
                <a:hlinkClick r:id="rId5"/>
              </a:rPr>
              <a:t>https://apps.who.int/iris/rest/bitstreams/1082062/retrieve</a:t>
            </a:r>
            <a:r>
              <a:rPr lang="fr-FR" sz="1700" noProof="0" dirty="0"/>
              <a:t>  </a:t>
            </a:r>
          </a:p>
          <a:p>
            <a:pPr marL="514350" indent="-514350">
              <a:lnSpc>
                <a:spcPct val="100000"/>
              </a:lnSpc>
              <a:buClr>
                <a:srgbClr val="58C3EB"/>
              </a:buClr>
              <a:buFont typeface="+mj-lt"/>
              <a:buAutoNum type="romanUcPeriod"/>
            </a:pPr>
            <a:r>
              <a:rPr lang="fr-FR" sz="1700" noProof="0" dirty="0"/>
              <a:t>Direction Femmes, Genre et Développement de la Commission de l’Union africaine (CUA-WGDD), l’Entité des Nations Unies pour l’égalité des sexes et l’autonomisation des femmes (ONU Femmes), le Bureau du Haut-Commissariat des Nations Unies aux droits de l’homme (HCDH)) et le Fonds des Nations Unies pour la population (FNUAP). La violence basée sur le genre en Afrique durant la pandémie de COVID-19. FNUAP, 2020. </a:t>
            </a:r>
            <a:r>
              <a:rPr lang="fr-FR" sz="1700" noProof="0" dirty="0">
                <a:hlinkClick r:id="rId6"/>
              </a:rPr>
              <a:t>https://au.int/sites/default/files/documents/39878-doc-final-final-policy_paper-_gbv_in_africa_during_covid-19_pandemic-fr.pdf</a:t>
            </a:r>
            <a:r>
              <a:rPr lang="fr-FR" sz="1700" noProof="0" dirty="0"/>
              <a:t> </a:t>
            </a:r>
          </a:p>
          <a:p>
            <a:pPr marL="514350" lvl="0" indent="-514350">
              <a:lnSpc>
                <a:spcPct val="115000"/>
              </a:lnSpc>
              <a:buClr>
                <a:srgbClr val="58C3EB"/>
              </a:buClr>
              <a:buFont typeface="+mj-lt"/>
              <a:buAutoNum type="romanUcPeriod"/>
            </a:pPr>
            <a:endParaRPr lang="fr-FR" sz="1700" noProof="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978912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7">
            <a:extLst>
              <a:ext uri="{FF2B5EF4-FFF2-40B4-BE49-F238E27FC236}">
                <a16:creationId xmlns:a16="http://schemas.microsoft.com/office/drawing/2014/main" id="{0087BB7D-FC50-DD9B-60A8-F395671FE8AD}"/>
              </a:ext>
            </a:extLst>
          </p:cNvPr>
          <p:cNvPicPr>
            <a:picLocks noChangeAspect="1"/>
          </p:cNvPicPr>
          <p:nvPr/>
        </p:nvPicPr>
        <p:blipFill>
          <a:blip r:embed="rId2">
            <a:extLst>
              <a:ext uri="{28A0092B-C50C-407E-A947-70E740481C1C}">
                <a14:useLocalDpi xmlns:a14="http://schemas.microsoft.com/office/drawing/2010/main"/>
              </a:ext>
            </a:extLst>
          </a:blip>
          <a:srcRect l="5531" r="5531"/>
          <a:stretch>
            <a:fillRect/>
          </a:stretch>
        </p:blipFill>
        <p:spPr>
          <a:xfrm>
            <a:off x="289367" y="300942"/>
            <a:ext cx="11655706" cy="5741043"/>
          </a:xfrm>
          <a:prstGeom prst="rect">
            <a:avLst/>
          </a:prstGeom>
        </p:spPr>
      </p:pic>
      <p:sp>
        <p:nvSpPr>
          <p:cNvPr id="8" name="Rectangle 7">
            <a:extLst>
              <a:ext uri="{FF2B5EF4-FFF2-40B4-BE49-F238E27FC236}">
                <a16:creationId xmlns:a16="http://schemas.microsoft.com/office/drawing/2014/main" id="{CD51836B-8F1E-5550-A5E0-1960FFF3481D}"/>
              </a:ext>
            </a:extLst>
          </p:cNvPr>
          <p:cNvSpPr/>
          <p:nvPr/>
        </p:nvSpPr>
        <p:spPr>
          <a:xfrm rot="10800000" flipV="1">
            <a:off x="3902464" y="809661"/>
            <a:ext cx="4354036" cy="981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2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MERCI</a:t>
            </a:r>
            <a:endParaRPr kumimoji="0" lang="en-US" sz="72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56185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7AF0B-4073-4DBC-959B-6AF023D87EA3}"/>
              </a:ext>
            </a:extLst>
          </p:cNvPr>
          <p:cNvSpPr>
            <a:spLocks noGrp="1"/>
          </p:cNvSpPr>
          <p:nvPr>
            <p:ph type="ctrTitle"/>
          </p:nvPr>
        </p:nvSpPr>
        <p:spPr>
          <a:xfrm>
            <a:off x="1524000" y="1598351"/>
            <a:ext cx="9144000" cy="2387600"/>
          </a:xfrm>
        </p:spPr>
        <p:txBody>
          <a:bodyPr/>
          <a:lstStyle/>
          <a:p>
            <a:r>
              <a:rPr lang="fr-FR" dirty="0"/>
              <a:t>À</a:t>
            </a:r>
            <a:r>
              <a:rPr lang="fr-FR" noProof="0" dirty="0"/>
              <a:t> L’ÉCHELLE MONDIALE</a:t>
            </a:r>
          </a:p>
        </p:txBody>
      </p:sp>
    </p:spTree>
    <p:extLst>
      <p:ext uri="{BB962C8B-B14F-4D97-AF65-F5344CB8AC3E}">
        <p14:creationId xmlns:p14="http://schemas.microsoft.com/office/powerpoint/2010/main" val="3799547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idx="4294967295"/>
          </p:nvPr>
        </p:nvSpPr>
        <p:spPr>
          <a:xfrm rot="19119106">
            <a:off x="74950" y="2520275"/>
            <a:ext cx="2738438" cy="927100"/>
          </a:xfrm>
          <a:prstGeom prst="rect">
            <a:avLst/>
          </a:prstGeom>
        </p:spPr>
        <p:txBody>
          <a:bodyPr/>
          <a:lstStyle/>
          <a:p>
            <a:pPr algn="ctr"/>
            <a:r>
              <a:rPr lang="fr-FR" sz="3200" noProof="0" dirty="0">
                <a:solidFill>
                  <a:srgbClr val="58C3EB"/>
                </a:solidFill>
              </a:rPr>
              <a:t>Définitions</a:t>
            </a:r>
            <a:br>
              <a:rPr lang="fr-FR" sz="3200" noProof="0" dirty="0">
                <a:solidFill>
                  <a:srgbClr val="58C3EB"/>
                </a:solidFill>
              </a:rPr>
            </a:br>
            <a:r>
              <a:rPr lang="fr-FR" sz="3200" noProof="0" dirty="0">
                <a:solidFill>
                  <a:srgbClr val="58C3EB"/>
                </a:solidFill>
              </a:rPr>
              <a:t>1/2</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4294967295"/>
          </p:nvPr>
        </p:nvSpPr>
        <p:spPr>
          <a:xfrm>
            <a:off x="2506033" y="638175"/>
            <a:ext cx="9159875" cy="5691188"/>
          </a:xfrm>
          <a:prstGeom prst="rect">
            <a:avLst/>
          </a:prstGeom>
        </p:spPr>
        <p:txBody>
          <a:bodyPr/>
          <a:lstStyle/>
          <a:p>
            <a:pPr marL="342900" indent="-342900">
              <a:buClr>
                <a:srgbClr val="58C3EB"/>
              </a:buClr>
              <a:buFont typeface="Arial" panose="020B0604020202020204" pitchFamily="34" charset="0"/>
              <a:buChar char="•"/>
            </a:pPr>
            <a:r>
              <a:rPr lang="fr-FR" sz="2400" b="1" noProof="0" dirty="0">
                <a:solidFill>
                  <a:srgbClr val="58C3EB"/>
                </a:solidFill>
              </a:rPr>
              <a:t>La « violence à l’égard des femmes » </a:t>
            </a:r>
            <a:r>
              <a:rPr lang="fr-FR" sz="2400" noProof="0" dirty="0"/>
              <a:t>désigne tous les actes de violence dirigés contre le sexe féminin, et causant ou pouvant causer aux femmes un préjudice ou des souffrances physiques, sexuelles ou psychologiques, y compris la menace de tels actes, la contrainte ou la privation arbitraire de liberté, que ce soit dans la vie publique ou dans la vie privée.</a:t>
            </a:r>
            <a:endParaRPr lang="fr-FR" sz="2400" b="0" i="0" u="none" strike="noStrike" baseline="0" noProof="0" dirty="0">
              <a:solidFill>
                <a:srgbClr val="000000"/>
              </a:solidFill>
            </a:endParaRPr>
          </a:p>
          <a:p>
            <a:pPr marL="0" indent="0">
              <a:buNone/>
            </a:pPr>
            <a:r>
              <a:rPr lang="fr-FR" sz="1400" b="0" i="0" u="none" strike="noStrike" baseline="0" noProof="0" dirty="0">
                <a:solidFill>
                  <a:srgbClr val="000000"/>
                </a:solidFill>
              </a:rPr>
              <a:t>(</a:t>
            </a:r>
            <a:r>
              <a:rPr lang="fr-FR" sz="1400" b="1" i="0" u="none" strike="noStrike" baseline="0" noProof="0" dirty="0">
                <a:solidFill>
                  <a:srgbClr val="000000"/>
                </a:solidFill>
              </a:rPr>
              <a:t>Déclaration des Nations unies sur l’élimination de la violence à l’égard des femmes, 85ème réunion plénière, décembre 1993)</a:t>
            </a:r>
          </a:p>
          <a:p>
            <a:pPr marL="0" indent="0">
              <a:buNone/>
            </a:pPr>
            <a:endParaRPr lang="fr-FR" sz="1400" noProof="0" dirty="0"/>
          </a:p>
          <a:p>
            <a:pPr marL="342900" indent="-342900">
              <a:buClr>
                <a:srgbClr val="58C3EB"/>
              </a:buClr>
              <a:buFont typeface="Arial" panose="020B0604020202020204" pitchFamily="34" charset="0"/>
              <a:buChar char="•"/>
            </a:pPr>
            <a:r>
              <a:rPr lang="fr-FR" sz="2400" noProof="0" dirty="0"/>
              <a:t>Les termes « </a:t>
            </a:r>
            <a:r>
              <a:rPr lang="fr-FR" sz="2400" noProof="0" dirty="0">
                <a:solidFill>
                  <a:srgbClr val="58C3EB"/>
                </a:solidFill>
              </a:rPr>
              <a:t>victime</a:t>
            </a:r>
            <a:r>
              <a:rPr lang="fr-FR" sz="2400" noProof="0" dirty="0"/>
              <a:t> » et « </a:t>
            </a:r>
            <a:r>
              <a:rPr lang="fr-FR" sz="2400" noProof="0" dirty="0">
                <a:solidFill>
                  <a:srgbClr val="58C3EB"/>
                </a:solidFill>
              </a:rPr>
              <a:t>survivant(e) </a:t>
            </a:r>
            <a:r>
              <a:rPr lang="fr-FR" sz="2400" noProof="0" dirty="0"/>
              <a:t>» peuvent être utilisés de manière interchangeable. </a:t>
            </a:r>
          </a:p>
          <a:p>
            <a:pPr marL="342900" indent="-342900">
              <a:buClr>
                <a:srgbClr val="58C3EB"/>
              </a:buClr>
              <a:buFont typeface="Arial" panose="020B0604020202020204" pitchFamily="34" charset="0"/>
              <a:buChar char="•"/>
            </a:pPr>
            <a:r>
              <a:rPr lang="fr-FR" sz="2400" noProof="0" dirty="0"/>
              <a:t>Le terme « </a:t>
            </a:r>
            <a:r>
              <a:rPr lang="fr-FR" sz="2400" noProof="0" dirty="0">
                <a:solidFill>
                  <a:srgbClr val="58C3EB"/>
                </a:solidFill>
              </a:rPr>
              <a:t>victime</a:t>
            </a:r>
            <a:r>
              <a:rPr lang="fr-FR" sz="2400" noProof="0" dirty="0"/>
              <a:t> » est souvent utilisé en droit et en médecine.</a:t>
            </a:r>
          </a:p>
          <a:p>
            <a:pPr marL="342900" indent="-342900">
              <a:buClr>
                <a:srgbClr val="58C3EB"/>
              </a:buClr>
              <a:buFont typeface="Arial" panose="020B0604020202020204" pitchFamily="34" charset="0"/>
              <a:buChar char="•"/>
            </a:pPr>
            <a:r>
              <a:rPr lang="fr-FR" sz="2400" noProof="0" dirty="0"/>
              <a:t>Le terme « </a:t>
            </a:r>
            <a:r>
              <a:rPr lang="fr-FR" sz="2400" noProof="0" dirty="0">
                <a:solidFill>
                  <a:srgbClr val="58C3EB"/>
                </a:solidFill>
              </a:rPr>
              <a:t>survivant(e)</a:t>
            </a:r>
            <a:r>
              <a:rPr lang="fr-FR" sz="2400" noProof="0" dirty="0"/>
              <a:t> » est généralement préféré par les secteurs sociaux et psychologiques en raison de la résilience qu'il implique</a:t>
            </a:r>
            <a:r>
              <a:rPr lang="fr-FR" noProof="0" dirty="0"/>
              <a:t>.</a:t>
            </a:r>
            <a:r>
              <a:rPr lang="fr-FR" baseline="30000" noProof="0" dirty="0"/>
              <a:t>1, 2, 3</a:t>
            </a:r>
          </a:p>
        </p:txBody>
      </p:sp>
    </p:spTree>
    <p:extLst>
      <p:ext uri="{BB962C8B-B14F-4D97-AF65-F5344CB8AC3E}">
        <p14:creationId xmlns:p14="http://schemas.microsoft.com/office/powerpoint/2010/main" val="1663966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idx="4294967295"/>
          </p:nvPr>
        </p:nvSpPr>
        <p:spPr>
          <a:xfrm rot="18787452">
            <a:off x="0" y="2516188"/>
            <a:ext cx="3314700" cy="1141412"/>
          </a:xfrm>
          <a:prstGeom prst="rect">
            <a:avLst/>
          </a:prstGeom>
        </p:spPr>
        <p:txBody>
          <a:bodyPr/>
          <a:lstStyle/>
          <a:p>
            <a:pPr algn="ctr"/>
            <a:r>
              <a:rPr lang="fr-FR" sz="3200" noProof="0" dirty="0">
                <a:solidFill>
                  <a:srgbClr val="58C3EB"/>
                </a:solidFill>
              </a:rPr>
              <a:t>Définitions</a:t>
            </a:r>
            <a:br>
              <a:rPr lang="fr-FR" sz="3200" noProof="0" dirty="0">
                <a:solidFill>
                  <a:srgbClr val="58C3EB"/>
                </a:solidFill>
              </a:rPr>
            </a:br>
            <a:r>
              <a:rPr lang="fr-FR" sz="3200" noProof="0" dirty="0">
                <a:solidFill>
                  <a:srgbClr val="58C3EB"/>
                </a:solidFill>
              </a:rPr>
              <a:t>2/2</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4294967295"/>
          </p:nvPr>
        </p:nvSpPr>
        <p:spPr>
          <a:xfrm>
            <a:off x="2896210" y="782638"/>
            <a:ext cx="8828152" cy="5003800"/>
          </a:xfrm>
          <a:prstGeom prst="rect">
            <a:avLst/>
          </a:prstGeom>
        </p:spPr>
        <p:txBody>
          <a:bodyPr/>
          <a:lstStyle/>
          <a:p>
            <a:pPr marL="0" indent="0" algn="ctr">
              <a:spcBef>
                <a:spcPts val="0"/>
              </a:spcBef>
              <a:spcAft>
                <a:spcPts val="1200"/>
              </a:spcAft>
              <a:buNone/>
            </a:pPr>
            <a:r>
              <a:rPr lang="fr-FR" sz="2800" b="1" noProof="0" dirty="0">
                <a:solidFill>
                  <a:srgbClr val="58C3EB"/>
                </a:solidFill>
                <a:latin typeface="Arial Black" panose="020B0A04020102020204" pitchFamily="34" charset="0"/>
              </a:rPr>
              <a:t>Les différentes formes de violences </a:t>
            </a:r>
            <a:r>
              <a:rPr lang="fr-FR" baseline="30000" noProof="0" dirty="0">
                <a:solidFill>
                  <a:srgbClr val="58C3EB"/>
                </a:solidFill>
                <a:latin typeface="Arial Black" panose="020B0A04020102020204" pitchFamily="34" charset="0"/>
              </a:rPr>
              <a:t>1, 2, 3</a:t>
            </a:r>
          </a:p>
          <a:p>
            <a:pPr marL="0" indent="0" algn="ctr">
              <a:spcBef>
                <a:spcPts val="0"/>
              </a:spcBef>
              <a:spcAft>
                <a:spcPts val="1200"/>
              </a:spcAft>
              <a:buNone/>
            </a:pPr>
            <a:r>
              <a:rPr lang="fr-FR" sz="2400" b="0" i="0" u="none" strike="noStrike" baseline="0" noProof="0" dirty="0"/>
              <a:t>La violence exercée par un partenaire intime</a:t>
            </a:r>
            <a:r>
              <a:rPr lang="fr-FR" sz="2400" b="0" i="0" u="none" strike="noStrike" baseline="30000" noProof="0" dirty="0"/>
              <a:t> </a:t>
            </a:r>
            <a:r>
              <a:rPr lang="fr-FR" sz="2400" b="0" i="0" u="none" strike="noStrike" baseline="0" noProof="0" dirty="0"/>
              <a:t>et d’autres formes de violence familiale ; </a:t>
            </a:r>
          </a:p>
          <a:p>
            <a:pPr marL="342900" indent="-342900">
              <a:buClr>
                <a:srgbClr val="58C3EB"/>
              </a:buClr>
              <a:buFont typeface="Wingdings" panose="05000000000000000000" pitchFamily="2" charset="2"/>
              <a:buChar char="ü"/>
            </a:pPr>
            <a:r>
              <a:rPr lang="fr-FR" sz="2400" b="0" i="0" u="none" strike="noStrike" baseline="0" noProof="0" dirty="0"/>
              <a:t>la violence sexuelle ; </a:t>
            </a:r>
          </a:p>
          <a:p>
            <a:pPr marL="342900" indent="-342900">
              <a:buClr>
                <a:srgbClr val="58C3EB"/>
              </a:buClr>
              <a:buFont typeface="Wingdings" panose="05000000000000000000" pitchFamily="2" charset="2"/>
              <a:buChar char="ü"/>
            </a:pPr>
            <a:r>
              <a:rPr lang="fr-FR" sz="2400" b="0" i="0" u="none" strike="noStrike" baseline="0" noProof="0" dirty="0"/>
              <a:t>les mutilations génitales féminines (MGF) ; </a:t>
            </a:r>
          </a:p>
          <a:p>
            <a:pPr marL="342900" indent="-342900">
              <a:buClr>
                <a:srgbClr val="58C3EB"/>
              </a:buClr>
              <a:buFont typeface="Wingdings" panose="05000000000000000000" pitchFamily="2" charset="2"/>
              <a:buChar char="ü"/>
            </a:pPr>
            <a:r>
              <a:rPr lang="fr-FR" sz="2400" noProof="0" dirty="0"/>
              <a:t>l</a:t>
            </a:r>
            <a:r>
              <a:rPr lang="fr-FR" sz="2400" b="0" i="0" u="none" strike="noStrike" baseline="0" noProof="0" dirty="0"/>
              <a:t>e </a:t>
            </a:r>
            <a:r>
              <a:rPr lang="fr-FR" sz="2400" b="0" i="0" u="none" strike="noStrike" baseline="0" noProof="0" dirty="0" err="1"/>
              <a:t>fémicide</a:t>
            </a:r>
            <a:r>
              <a:rPr lang="fr-FR" sz="2400" b="0" i="0" u="none" strike="noStrike" baseline="0" noProof="0" dirty="0"/>
              <a:t>, notamment les crimes d’honneur ou liés à la dot ; </a:t>
            </a:r>
          </a:p>
          <a:p>
            <a:pPr marL="342900" indent="-342900">
              <a:buClr>
                <a:srgbClr val="58C3EB"/>
              </a:buClr>
              <a:buFont typeface="Wingdings" panose="05000000000000000000" pitchFamily="2" charset="2"/>
              <a:buChar char="ü"/>
            </a:pPr>
            <a:r>
              <a:rPr lang="fr-FR" sz="2400" b="0" i="0" u="none" strike="noStrike" baseline="0" noProof="0" dirty="0"/>
              <a:t>la traite des personnes, notamment la prostitution forcée et l’exploitation économique des filles et des femmes ; </a:t>
            </a:r>
          </a:p>
          <a:p>
            <a:pPr marL="342900" indent="-342900">
              <a:buClr>
                <a:srgbClr val="58C3EB"/>
              </a:buClr>
              <a:buFont typeface="Wingdings" panose="05000000000000000000" pitchFamily="2" charset="2"/>
              <a:buChar char="ü"/>
            </a:pPr>
            <a:r>
              <a:rPr lang="fr-FR" sz="2400" b="0" i="0" u="none" strike="noStrike" baseline="0" noProof="0" dirty="0"/>
              <a:t>la violence à l’égard des femmes dans les situations d’urgence humanitaire et de conflit. </a:t>
            </a:r>
            <a:endParaRPr lang="fr-FR" sz="3200" noProof="0" dirty="0"/>
          </a:p>
        </p:txBody>
      </p:sp>
    </p:spTree>
    <p:extLst>
      <p:ext uri="{BB962C8B-B14F-4D97-AF65-F5344CB8AC3E}">
        <p14:creationId xmlns:p14="http://schemas.microsoft.com/office/powerpoint/2010/main" val="3446364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idx="4294967295"/>
          </p:nvPr>
        </p:nvSpPr>
        <p:spPr>
          <a:xfrm rot="18674113">
            <a:off x="0" y="2407535"/>
            <a:ext cx="3284538" cy="1258888"/>
          </a:xfrm>
          <a:prstGeom prst="rect">
            <a:avLst/>
          </a:prstGeom>
        </p:spPr>
        <p:txBody>
          <a:bodyPr/>
          <a:lstStyle/>
          <a:p>
            <a:pPr algn="ctr"/>
            <a:r>
              <a:rPr lang="fr-FR" noProof="0" dirty="0">
                <a:solidFill>
                  <a:srgbClr val="58C3EB"/>
                </a:solidFill>
              </a:rPr>
              <a:t>Rationnel 1/3</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4294967295"/>
          </p:nvPr>
        </p:nvSpPr>
        <p:spPr>
          <a:xfrm>
            <a:off x="3360435" y="1155700"/>
            <a:ext cx="8167687" cy="4908550"/>
          </a:xfrm>
          <a:prstGeom prst="rect">
            <a:avLst/>
          </a:prstGeom>
        </p:spPr>
        <p:txBody>
          <a:bodyPr/>
          <a:lstStyle/>
          <a:p>
            <a:pPr marL="342900" indent="-342900">
              <a:buClr>
                <a:srgbClr val="58C3EB"/>
              </a:buClr>
              <a:buFont typeface="Arial" panose="020B0604020202020204" pitchFamily="34" charset="0"/>
              <a:buChar char="•"/>
            </a:pPr>
            <a:r>
              <a:rPr lang="fr-FR" sz="2400" noProof="0" dirty="0">
                <a:solidFill>
                  <a:srgbClr val="58C3EB"/>
                </a:solidFill>
              </a:rPr>
              <a:t>La violence sexiste à l'encontre des adolescents est un problème important : </a:t>
            </a:r>
            <a:r>
              <a:rPr lang="fr-FR" sz="2400" dirty="0"/>
              <a:t>l</a:t>
            </a:r>
            <a:r>
              <a:rPr lang="fr-FR" sz="2400" noProof="0" dirty="0"/>
              <a:t>a prévalence des abus sexuels sur les enfants dans le monde est estimée à environ 18 % pour les filles et 8 % pour les garçons.</a:t>
            </a:r>
            <a:r>
              <a:rPr lang="fr-FR" sz="2400" baseline="30000" noProof="0" dirty="0"/>
              <a:t>4</a:t>
            </a:r>
            <a:endParaRPr lang="fr-FR" sz="2400" noProof="0" dirty="0"/>
          </a:p>
          <a:p>
            <a:pPr marL="342900" indent="-342900">
              <a:buClr>
                <a:srgbClr val="58C3EB"/>
              </a:buClr>
              <a:buFont typeface="Arial" panose="020B0604020202020204" pitchFamily="34" charset="0"/>
              <a:buChar char="•"/>
            </a:pPr>
            <a:endParaRPr lang="fr-FR" sz="2400" noProof="0" dirty="0"/>
          </a:p>
          <a:p>
            <a:pPr marL="342900" indent="-342900">
              <a:buClr>
                <a:srgbClr val="58C3EB"/>
              </a:buClr>
              <a:buFont typeface="Arial" panose="020B0604020202020204" pitchFamily="34" charset="0"/>
              <a:buChar char="•"/>
            </a:pPr>
            <a:r>
              <a:rPr lang="fr-FR" sz="2400" noProof="0" dirty="0">
                <a:solidFill>
                  <a:srgbClr val="58C3EB"/>
                </a:solidFill>
              </a:rPr>
              <a:t>La violence sexiste à l'encontre des adolescents a des conséquences sanitaires et sociales majeures : </a:t>
            </a:r>
            <a:r>
              <a:rPr lang="fr-FR" sz="2400" noProof="0" dirty="0"/>
              <a:t>elle accroît le risque de grossesse non désirée, d'avortement provoqué (souvent non sécurisé), de contamination par le VIH et les IST dans certains contextes, d'effets néfastes sur la santé mentale, et constitue un facteur de risque de comportement malsain à l'adolescence et à l'âge adulte.</a:t>
            </a:r>
            <a:r>
              <a:rPr lang="fr-FR" sz="2400" baseline="30000" noProof="0" dirty="0"/>
              <a:t>4</a:t>
            </a:r>
            <a:r>
              <a:rPr lang="fr-FR" sz="2400" noProof="0" dirty="0"/>
              <a:t> </a:t>
            </a:r>
          </a:p>
        </p:txBody>
      </p:sp>
    </p:spTree>
    <p:extLst>
      <p:ext uri="{BB962C8B-B14F-4D97-AF65-F5344CB8AC3E}">
        <p14:creationId xmlns:p14="http://schemas.microsoft.com/office/powerpoint/2010/main" val="3114749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idx="4294967295"/>
          </p:nvPr>
        </p:nvSpPr>
        <p:spPr>
          <a:xfrm rot="18511276">
            <a:off x="0" y="2488133"/>
            <a:ext cx="3149600" cy="1284287"/>
          </a:xfrm>
          <a:prstGeom prst="rect">
            <a:avLst/>
          </a:prstGeom>
        </p:spPr>
        <p:txBody>
          <a:bodyPr/>
          <a:lstStyle/>
          <a:p>
            <a:pPr algn="ctr"/>
            <a:r>
              <a:rPr lang="fr-FR" noProof="0" dirty="0">
                <a:solidFill>
                  <a:srgbClr val="58C3EB"/>
                </a:solidFill>
              </a:rPr>
              <a:t>Rationnel 2/3</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4294967295"/>
          </p:nvPr>
        </p:nvSpPr>
        <p:spPr>
          <a:xfrm>
            <a:off x="2990938" y="462756"/>
            <a:ext cx="8737600" cy="5932487"/>
          </a:xfrm>
          <a:prstGeom prst="rect">
            <a:avLst/>
          </a:prstGeom>
        </p:spPr>
        <p:txBody>
          <a:bodyPr/>
          <a:lstStyle/>
          <a:p>
            <a:pPr marL="342900" indent="-342900">
              <a:spcBef>
                <a:spcPts val="0"/>
              </a:spcBef>
              <a:spcAft>
                <a:spcPts val="1200"/>
              </a:spcAft>
              <a:buClr>
                <a:srgbClr val="58C3EB"/>
              </a:buClr>
              <a:buFont typeface="Arial" panose="020B0604020202020204" pitchFamily="34" charset="0"/>
              <a:buChar char="•"/>
            </a:pPr>
            <a:r>
              <a:rPr lang="fr-FR" sz="2400" noProof="0" dirty="0">
                <a:solidFill>
                  <a:srgbClr val="58C3EB"/>
                </a:solidFill>
              </a:rPr>
              <a:t>Les violences sexistes à l’encontre des adolescentes ont des conséquences sanitaires et sociales majeures (OMS, 2003, OMS, 2019). </a:t>
            </a:r>
            <a:endParaRPr lang="fr-FR" noProof="0" dirty="0">
              <a:solidFill>
                <a:srgbClr val="58C3EB"/>
              </a:solidFill>
            </a:endParaRPr>
          </a:p>
          <a:p>
            <a:pPr lvl="1">
              <a:lnSpc>
                <a:spcPct val="200000"/>
              </a:lnSpc>
              <a:buClr>
                <a:srgbClr val="58C3EB"/>
              </a:buClr>
            </a:pPr>
            <a:r>
              <a:rPr lang="fr-FR" sz="2000" b="1" noProof="0" dirty="0"/>
              <a:t>La violence du partenaire intime peut accroître :</a:t>
            </a:r>
          </a:p>
          <a:p>
            <a:pPr lvl="2">
              <a:buClr>
                <a:srgbClr val="58C3EB"/>
              </a:buClr>
              <a:buFont typeface="Wingdings" panose="05000000000000000000" pitchFamily="2" charset="2"/>
              <a:buChar char="ü"/>
            </a:pPr>
            <a:r>
              <a:rPr lang="fr-FR" sz="2000" noProof="0" dirty="0"/>
              <a:t>le risque de grossesse accidentelle et d’avortement provoqué ;</a:t>
            </a:r>
          </a:p>
          <a:p>
            <a:pPr lvl="2">
              <a:buClr>
                <a:srgbClr val="58C3EB"/>
              </a:buClr>
              <a:buFont typeface="Wingdings" panose="05000000000000000000" pitchFamily="2" charset="2"/>
              <a:buChar char="ü"/>
            </a:pPr>
            <a:r>
              <a:rPr lang="fr-FR" sz="2000" noProof="0" dirty="0"/>
              <a:t>le risque d’infection par le VIH et d’autres IST.</a:t>
            </a:r>
          </a:p>
          <a:p>
            <a:pPr marL="914400" lvl="2" indent="0">
              <a:buNone/>
            </a:pPr>
            <a:endParaRPr lang="fr-FR" sz="2000" noProof="0" dirty="0"/>
          </a:p>
          <a:p>
            <a:pPr lvl="1">
              <a:lnSpc>
                <a:spcPct val="200000"/>
              </a:lnSpc>
              <a:buClr>
                <a:srgbClr val="58C3EB"/>
              </a:buClr>
            </a:pPr>
            <a:r>
              <a:rPr lang="fr-FR" sz="2000" b="1" noProof="0" dirty="0"/>
              <a:t>Les sévices sexuels subis par les enfants et les adolescents :</a:t>
            </a:r>
          </a:p>
          <a:p>
            <a:pPr lvl="2">
              <a:buClr>
                <a:srgbClr val="58C3EB"/>
              </a:buClr>
              <a:buFont typeface="Wingdings" panose="05000000000000000000" pitchFamily="2" charset="2"/>
              <a:buChar char="ü"/>
            </a:pPr>
            <a:r>
              <a:rPr lang="fr-FR" sz="2000" noProof="0" dirty="0"/>
              <a:t>et la violence exercée par le partenaire intime sont associés à un risque accru de dépression, d’état de stress post-traumatique, de pensées suicidaires et de tentatives de suicide ;</a:t>
            </a:r>
          </a:p>
          <a:p>
            <a:pPr lvl="2">
              <a:buClr>
                <a:srgbClr val="58C3EB"/>
              </a:buClr>
              <a:buFont typeface="Wingdings" panose="05000000000000000000" pitchFamily="2" charset="2"/>
              <a:buChar char="ü"/>
            </a:pPr>
            <a:r>
              <a:rPr lang="fr-FR" sz="2000" noProof="0" dirty="0"/>
              <a:t>sont un facteur de risque comportementaux pendant l’adolescence, à l’âge adulte, tels les rapports sexuels non protégés, l’abus d’alcool et l’usage de substances psychoactives.</a:t>
            </a:r>
          </a:p>
        </p:txBody>
      </p:sp>
    </p:spTree>
    <p:extLst>
      <p:ext uri="{BB962C8B-B14F-4D97-AF65-F5344CB8AC3E}">
        <p14:creationId xmlns:p14="http://schemas.microsoft.com/office/powerpoint/2010/main" val="2269278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idx="4294967295"/>
          </p:nvPr>
        </p:nvSpPr>
        <p:spPr>
          <a:xfrm rot="18369338">
            <a:off x="0" y="2584788"/>
            <a:ext cx="3438525" cy="1247775"/>
          </a:xfrm>
          <a:prstGeom prst="rect">
            <a:avLst/>
          </a:prstGeom>
        </p:spPr>
        <p:txBody>
          <a:bodyPr/>
          <a:lstStyle/>
          <a:p>
            <a:pPr algn="ctr"/>
            <a:r>
              <a:rPr lang="fr-FR" noProof="0" dirty="0">
                <a:solidFill>
                  <a:srgbClr val="58C3EB"/>
                </a:solidFill>
              </a:rPr>
              <a:t>Rationnel 3/3</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4294967295"/>
          </p:nvPr>
        </p:nvSpPr>
        <p:spPr>
          <a:xfrm>
            <a:off x="2347848" y="841919"/>
            <a:ext cx="9505950" cy="5654675"/>
          </a:xfrm>
          <a:prstGeom prst="rect">
            <a:avLst/>
          </a:prstGeom>
        </p:spPr>
        <p:txBody>
          <a:bodyPr/>
          <a:lstStyle/>
          <a:p>
            <a:pPr marL="342900" indent="-342900">
              <a:spcBef>
                <a:spcPts val="0"/>
              </a:spcBef>
              <a:spcAft>
                <a:spcPts val="1200"/>
              </a:spcAft>
              <a:buClr>
                <a:srgbClr val="58C3EB"/>
              </a:buClr>
              <a:buFont typeface="Arial" panose="020B0604020202020204" pitchFamily="34" charset="0"/>
              <a:buChar char="•"/>
            </a:pPr>
            <a:r>
              <a:rPr lang="fr-FR" sz="2400" noProof="0" dirty="0">
                <a:solidFill>
                  <a:srgbClr val="58C3EB"/>
                </a:solidFill>
              </a:rPr>
              <a:t>Les programmes de prévention de la violence sexiste, de soutien et de soins se sont avérés efficaces.  </a:t>
            </a:r>
          </a:p>
          <a:p>
            <a:pPr marL="457200" lvl="1" indent="0">
              <a:buNone/>
            </a:pPr>
            <a:r>
              <a:rPr lang="fr-FR" sz="2000" noProof="0" dirty="0"/>
              <a:t>Les programmes visant à établir des normes et des attitudes équitables en matière de genre chez les garçons et les filles se sont avérés efficaces. </a:t>
            </a:r>
          </a:p>
          <a:p>
            <a:pPr lvl="1">
              <a:buClr>
                <a:srgbClr val="58C3EB"/>
              </a:buClr>
            </a:pPr>
            <a:r>
              <a:rPr lang="fr-FR" sz="2000" noProof="0" dirty="0"/>
              <a:t>Il s’agit de ceux qui :</a:t>
            </a:r>
          </a:p>
          <a:p>
            <a:pPr lvl="2">
              <a:buClr>
                <a:srgbClr val="58C3EB"/>
              </a:buClr>
            </a:pPr>
            <a:r>
              <a:rPr lang="fr-FR" sz="2000" noProof="0" dirty="0"/>
              <a:t>intègrent une action multisectorielle et multiniveau, favorisent la coordination intersectorielle ; </a:t>
            </a:r>
          </a:p>
          <a:p>
            <a:pPr lvl="2">
              <a:buClr>
                <a:srgbClr val="58C3EB"/>
              </a:buClr>
            </a:pPr>
            <a:r>
              <a:rPr lang="fr-FR" sz="2000" noProof="0" dirty="0"/>
              <a:t>utilisent des investissements à long terme ; </a:t>
            </a:r>
          </a:p>
          <a:p>
            <a:pPr lvl="2">
              <a:buClr>
                <a:srgbClr val="58C3EB"/>
              </a:buClr>
            </a:pPr>
            <a:r>
              <a:rPr lang="fr-FR" sz="2000" noProof="0" dirty="0"/>
              <a:t>répètent l'exposition aux idées dans différents contextes au fil du temps ; </a:t>
            </a:r>
          </a:p>
          <a:p>
            <a:pPr lvl="2">
              <a:buClr>
                <a:srgbClr val="58C3EB"/>
              </a:buClr>
            </a:pPr>
            <a:r>
              <a:rPr lang="fr-FR" sz="2000" noProof="0" dirty="0"/>
              <a:t>placent l'interaction entre le genre et le pouvoir au cœur du contenu et répondent à ceux qui subissent la violence avec empathie et de manière opportune.</a:t>
            </a:r>
          </a:p>
          <a:p>
            <a:pPr marL="114300" indent="0">
              <a:buNone/>
            </a:pPr>
            <a:r>
              <a:rPr lang="fr-FR" sz="2000" noProof="0" dirty="0"/>
              <a:t>Cependant, les lois et les politiques, les stratégies de prévention et leur mise en œuvre, ainsi que l'accès à des services de soins et de soutien de haute qualité nécessitent une attention particulière : il reste beaucoup à faire.</a:t>
            </a:r>
          </a:p>
        </p:txBody>
      </p:sp>
    </p:spTree>
    <p:extLst>
      <p:ext uri="{BB962C8B-B14F-4D97-AF65-F5344CB8AC3E}">
        <p14:creationId xmlns:p14="http://schemas.microsoft.com/office/powerpoint/2010/main" val="904245985"/>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5006</Words>
  <Application>Microsoft Office PowerPoint</Application>
  <PresentationFormat>Widescreen</PresentationFormat>
  <Paragraphs>274</Paragraphs>
  <Slides>36</Slides>
  <Notes>31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36</vt:i4>
      </vt:variant>
    </vt:vector>
  </HeadingPairs>
  <TitlesOfParts>
    <vt:vector size="46" baseType="lpstr">
      <vt:lpstr>Arial</vt:lpstr>
      <vt:lpstr>Arial Black</vt:lpstr>
      <vt:lpstr>Calibri</vt:lpstr>
      <vt:lpstr>Times New Roman</vt:lpstr>
      <vt:lpstr>Webdings</vt:lpstr>
      <vt:lpstr>Wingdings</vt:lpstr>
      <vt:lpstr>3_Office Theme</vt:lpstr>
      <vt:lpstr>5_Office Theme</vt:lpstr>
      <vt:lpstr>4_Office Theme</vt:lpstr>
      <vt:lpstr>2_Office Theme</vt:lpstr>
      <vt:lpstr>VIOLENCE À L’ÉGARD DES FEMMES ET DES FILLES : PRÉVENTION, SOUTIEN ET SOINS</vt:lpstr>
      <vt:lpstr>Objectifs du module</vt:lpstr>
      <vt:lpstr>Plan du module</vt:lpstr>
      <vt:lpstr>À L’ÉCHELLE MONDIALE</vt:lpstr>
      <vt:lpstr>Définitions 1/2</vt:lpstr>
      <vt:lpstr>Définitions 2/2</vt:lpstr>
      <vt:lpstr>Rationnel 1/3</vt:lpstr>
      <vt:lpstr>Rationnel 2/3</vt:lpstr>
      <vt:lpstr>Rationnel 3/3</vt:lpstr>
      <vt:lpstr>Implications en matière de droits de l'homme</vt:lpstr>
      <vt:lpstr>Considérations  d’ordre programmatique</vt:lpstr>
      <vt:lpstr>Lignes directrices de l’OMS</vt:lpstr>
      <vt:lpstr>Lignes  directrices complémentaires aux lignes de l’OMS </vt:lpstr>
      <vt:lpstr>Lignes directrices complémentaires aux lignes de l’OMS </vt:lpstr>
      <vt:lpstr>PowerPoint Presentation</vt:lpstr>
      <vt:lpstr>PowerPoint Presentation</vt:lpstr>
      <vt:lpstr>PowerPoint Presentation</vt:lpstr>
      <vt:lpstr>PowerPoint Presentation</vt:lpstr>
      <vt:lpstr>Soutien de la première ligne</vt:lpstr>
      <vt:lpstr>Mesures spécifiques pour la prestation de services dans le contexte humanitaire, y compris  COVID-19   1/2 </vt:lpstr>
      <vt:lpstr>Mesures spécifiques pour la prestation de services dans le contexte humanitaire, y compris  COVID-19 2/2 </vt:lpstr>
      <vt:lpstr>PERSPECTIVE RÉGIONALE</vt:lpstr>
      <vt:lpstr>DONNÉES RÉGIONALES ET SOUS-RÉGIONALES  SUR LES VIOLENCES FAITES AUX FEMMES ET AUX FILLES (VFFF)</vt:lpstr>
      <vt:lpstr>DONNÉES RÉGIONALES ET SOUS-RÉGIONALES  SUR LES VIOLENCES FAITES AUX FEMMES ET AUX FILLES (VFFF)</vt:lpstr>
      <vt:lpstr>COVID-19 / SITUATION HUMANITAIRE SUR LES VFFF</vt:lpstr>
      <vt:lpstr>INITIATIVE RÉGIONALE 1 CONCERTATION DES COLLECTIFS DES ASSOCIATIONS FÉMININES/GRANDS LACS (COCAFEM/GL) 9</vt:lpstr>
      <vt:lpstr>INITIATIVE RÉGIONALE 1  PROJET DE LUTTE CONTRE LES VIOLENCES FAITES AUX FEMMES (PLUVIF) 9</vt:lpstr>
      <vt:lpstr>INITIATIVE RÉGIONALE 2 Organisation des femmes actives de Côte d'Ivoire (OFACI) 10</vt:lpstr>
      <vt:lpstr>INITIATIVE RÉGIONALE 2 Organisation des femmes actives de Côte d'Ivoire (OFACI) 10</vt:lpstr>
      <vt:lpstr>MESSAGES CLÉS 11 </vt:lpstr>
      <vt:lpstr>RÉFÉRENCES</vt:lpstr>
      <vt:lpstr>Références</vt:lpstr>
      <vt:lpstr>Références</vt:lpstr>
      <vt:lpstr>Références</vt:lpstr>
      <vt:lpstr>LECTURE SUPPLÉMENTAIRE</vt:lpstr>
      <vt:lpstr>PowerPoint Presentation</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Violence à l’égard des femmes et des filles : prévention, soutien et soins - Venkatraman Chandra-Mouli, Avni Amin</dc:title>
  <dc:creator>Venkatraman Chandra-Mouli, Avni Amin</dc:creator>
  <cp:lastModifiedBy>Aldo Campana</cp:lastModifiedBy>
  <cp:revision>157</cp:revision>
  <dcterms:created xsi:type="dcterms:W3CDTF">2021-11-27T17:57:02Z</dcterms:created>
  <dcterms:modified xsi:type="dcterms:W3CDTF">2023-06-26T08:11:55Z</dcterms:modified>
</cp:coreProperties>
</file>