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0"/>
  </p:notesMasterIdLst>
  <p:sldIdLst>
    <p:sldId id="662" r:id="rId2"/>
    <p:sldId id="663" r:id="rId3"/>
    <p:sldId id="664" r:id="rId4"/>
    <p:sldId id="631" r:id="rId5"/>
    <p:sldId id="263" r:id="rId6"/>
    <p:sldId id="257" r:id="rId7"/>
    <p:sldId id="665" r:id="rId8"/>
    <p:sldId id="666" r:id="rId9"/>
    <p:sldId id="258" r:id="rId10"/>
    <p:sldId id="667" r:id="rId11"/>
    <p:sldId id="668" r:id="rId12"/>
    <p:sldId id="669" r:id="rId13"/>
    <p:sldId id="670" r:id="rId14"/>
    <p:sldId id="261" r:id="rId15"/>
    <p:sldId id="635" r:id="rId16"/>
    <p:sldId id="611" r:id="rId17"/>
    <p:sldId id="639" r:id="rId18"/>
    <p:sldId id="634" r:id="rId19"/>
    <p:sldId id="640" r:id="rId20"/>
    <p:sldId id="656" r:id="rId21"/>
    <p:sldId id="657" r:id="rId22"/>
    <p:sldId id="642" r:id="rId23"/>
    <p:sldId id="671" r:id="rId24"/>
    <p:sldId id="672" r:id="rId25"/>
    <p:sldId id="643" r:id="rId26"/>
    <p:sldId id="647" r:id="rId27"/>
    <p:sldId id="646" r:id="rId28"/>
    <p:sldId id="648" r:id="rId29"/>
    <p:sldId id="649" r:id="rId30"/>
    <p:sldId id="661" r:id="rId31"/>
    <p:sldId id="660" r:id="rId32"/>
    <p:sldId id="638" r:id="rId33"/>
    <p:sldId id="654" r:id="rId34"/>
    <p:sldId id="655" r:id="rId35"/>
    <p:sldId id="280" r:id="rId36"/>
    <p:sldId id="272" r:id="rId37"/>
    <p:sldId id="659" r:id="rId38"/>
    <p:sldId id="31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I BELHAFIANE" initials="MB" lastIdx="1" clrIdx="0">
    <p:extLst>
      <p:ext uri="{19B8F6BF-5375-455C-9EA6-DF929625EA0E}">
        <p15:presenceInfo xmlns:p15="http://schemas.microsoft.com/office/powerpoint/2012/main" userId="6fe2f7bcd465f8e9" providerId="Windows Live"/>
      </p:ext>
    </p:extLst>
  </p:cmAuthor>
  <p:cmAuthor id="2" name="Shatha El Nakib" initials="SEN" lastIdx="12" clrIdx="1">
    <p:extLst>
      <p:ext uri="{19B8F6BF-5375-455C-9EA6-DF929625EA0E}">
        <p15:presenceInfo xmlns:p15="http://schemas.microsoft.com/office/powerpoint/2012/main" userId="413f9c75a6763e97" providerId="Windows Live"/>
      </p:ext>
    </p:extLst>
  </p:cmAuthor>
  <p:cmAuthor id="3" name="Raqibat Idris" initials="RI" lastIdx="1" clrIdx="2">
    <p:extLst>
      <p:ext uri="{19B8F6BF-5375-455C-9EA6-DF929625EA0E}">
        <p15:presenceInfo xmlns:p15="http://schemas.microsoft.com/office/powerpoint/2012/main" userId="146d762bbc74e793" providerId="Windows Live"/>
      </p:ext>
    </p:extLst>
  </p:cmAuthor>
  <p:cmAuthor id="4" name="PALLITTO, Christina Catherine" initials="PCC" lastIdx="22" clrIdx="3">
    <p:extLst>
      <p:ext uri="{19B8F6BF-5375-455C-9EA6-DF929625EA0E}">
        <p15:presenceInfo xmlns:p15="http://schemas.microsoft.com/office/powerpoint/2012/main" userId="S::pallittoc@who.int::ee4fbf33-6231-4fd4-a258-e5b6d71845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D60093"/>
    <a:srgbClr val="03B5ED"/>
    <a:srgbClr val="2DA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5071" autoAdjust="0"/>
  </p:normalViewPr>
  <p:slideViewPr>
    <p:cSldViewPr snapToGrid="0" snapToObjects="1">
      <p:cViewPr varScale="1">
        <p:scale>
          <a:sx n="104" d="100"/>
          <a:sy n="104" d="100"/>
        </p:scale>
        <p:origin x="73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80"/>
    </p:cViewPr>
  </p:sorter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4DAA-BE43-47E0-B077-7D9F3FFB01FF}" type="datetimeFigureOut">
              <a:rPr lang="en-GB" smtClean="0"/>
              <a:t>02/07/2023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5392-2319-4BCF-BDEF-98C42CD9EABF}" type="slidenum">
              <a:rPr lang="en-GB" smtClean="0"/>
              <a:t>‹#›</a:t>
            </a:fld>
            <a:endParaRPr lang="en-GB"/>
          </a:p>
        </p:txBody>
      </p:sp>
    </p:spTree>
    <p:extLst>
      <p:ext uri="{BB962C8B-B14F-4D97-AF65-F5344CB8AC3E}">
        <p14:creationId xmlns:p14="http://schemas.microsoft.com/office/powerpoint/2010/main" val="36961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endParaRPr lang="fr-FR" dirty="0"/>
          </a:p>
          <a:p>
            <a:r>
              <a:rPr lang="fr-FR" dirty="0"/>
              <a:t>J'ai le plaisir de vous présenter un bref aperçu sur la prévention des pratiques traditionnelles néfastes.</a:t>
            </a:r>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1</a:t>
            </a:fld>
            <a:endParaRPr lang="en-GB"/>
          </a:p>
        </p:txBody>
      </p:sp>
    </p:spTree>
    <p:extLst>
      <p:ext uri="{BB962C8B-B14F-4D97-AF65-F5344CB8AC3E}">
        <p14:creationId xmlns:p14="http://schemas.microsoft.com/office/powerpoint/2010/main" val="143620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mariage des enfants et les mutilations génitales féminines violent les droits humains des filles, tel le droit à l’intégrité physique, à la santé et au bien-être.</a:t>
            </a:r>
          </a:p>
          <a:p>
            <a:r>
              <a:rPr lang="fr-FR" dirty="0"/>
              <a:t>Plusieurs instruments africains des droits humains condamnent les MGF, mais aussi le mariage des enfants et/ou établissent à 18 ans l'âge minimal pour le mariage :</a:t>
            </a:r>
          </a:p>
          <a:p>
            <a:r>
              <a:rPr lang="fr-FR" dirty="0"/>
              <a:t>la Charte africaine des droits et du bien-être de l'enfant (article 21) ; </a:t>
            </a:r>
          </a:p>
          <a:p>
            <a:r>
              <a:rPr lang="fr-FR" dirty="0"/>
              <a:t>le Protocole à la Charte africaine des droits de l'Homme et des peuples relatif aux droits des femmes en Afrique (article 6).</a:t>
            </a:r>
          </a:p>
        </p:txBody>
      </p:sp>
      <p:sp>
        <p:nvSpPr>
          <p:cNvPr id="4" name="Slide Number Placeholder 3"/>
          <p:cNvSpPr>
            <a:spLocks noGrp="1"/>
          </p:cNvSpPr>
          <p:nvPr>
            <p:ph type="sldNum" sz="quarter" idx="10"/>
          </p:nvPr>
        </p:nvSpPr>
        <p:spPr/>
        <p:txBody>
          <a:bodyPr/>
          <a:lstStyle/>
          <a:p>
            <a:fld id="{C0F35392-2319-4BCF-BDEF-98C42CD9EABF}" type="slidenum">
              <a:rPr lang="en-GB" smtClean="0"/>
              <a:t>10</a:t>
            </a:fld>
            <a:endParaRPr lang="en-GB"/>
          </a:p>
        </p:txBody>
      </p:sp>
    </p:spTree>
    <p:extLst>
      <p:ext uri="{BB962C8B-B14F-4D97-AF65-F5344CB8AC3E}">
        <p14:creationId xmlns:p14="http://schemas.microsoft.com/office/powerpoint/2010/main" val="391512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diapositive énumère deux directives de l'OMS qui traitent des MGF et du mariage des enfants.</a:t>
            </a:r>
          </a:p>
          <a:p>
            <a:r>
              <a:rPr lang="fr-FR" dirty="0"/>
              <a:t>Ces directives sont en cours de révision et il devrait avoir une version 2023 ou 2024.</a:t>
            </a:r>
          </a:p>
        </p:txBody>
      </p:sp>
      <p:sp>
        <p:nvSpPr>
          <p:cNvPr id="4" name="Slide Number Placeholder 3"/>
          <p:cNvSpPr>
            <a:spLocks noGrp="1"/>
          </p:cNvSpPr>
          <p:nvPr>
            <p:ph type="sldNum" sz="quarter" idx="10"/>
          </p:nvPr>
        </p:nvSpPr>
        <p:spPr/>
        <p:txBody>
          <a:bodyPr/>
          <a:lstStyle/>
          <a:p>
            <a:fld id="{C0F35392-2319-4BCF-BDEF-98C42CD9EABF}" type="slidenum">
              <a:rPr lang="en-GB" smtClean="0"/>
              <a:t>11</a:t>
            </a:fld>
            <a:endParaRPr lang="en-GB"/>
          </a:p>
        </p:txBody>
      </p:sp>
    </p:spTree>
    <p:extLst>
      <p:ext uri="{BB962C8B-B14F-4D97-AF65-F5344CB8AC3E}">
        <p14:creationId xmlns:p14="http://schemas.microsoft.com/office/powerpoint/2010/main" val="127511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une liste des documents internationaux importants pour adresser la question sur les MGF/E et les ME.</a:t>
            </a:r>
          </a:p>
        </p:txBody>
      </p:sp>
      <p:sp>
        <p:nvSpPr>
          <p:cNvPr id="4" name="Slide Number Placeholder 3"/>
          <p:cNvSpPr>
            <a:spLocks noGrp="1"/>
          </p:cNvSpPr>
          <p:nvPr>
            <p:ph type="sldNum" sz="quarter" idx="10"/>
          </p:nvPr>
        </p:nvSpPr>
        <p:spPr/>
        <p:txBody>
          <a:bodyPr/>
          <a:lstStyle/>
          <a:p>
            <a:fld id="{C0F35392-2319-4BCF-BDEF-98C42CD9EABF}" type="slidenum">
              <a:rPr lang="en-GB" smtClean="0"/>
              <a:t>12</a:t>
            </a:fld>
            <a:endParaRPr lang="en-GB"/>
          </a:p>
        </p:txBody>
      </p:sp>
    </p:spTree>
    <p:extLst>
      <p:ext uri="{BB962C8B-B14F-4D97-AF65-F5344CB8AC3E}">
        <p14:creationId xmlns:p14="http://schemas.microsoft.com/office/powerpoint/2010/main" val="230197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effets indirects du COVID-19 ont augmenté la probabilité que des filles soient soumises à des mariages d'enfants et à des mutilations génitales féminines. Ils ont également ralenti ou interrompu les programmes, qui reprennent lentement leur cours.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0F35392-2319-4BCF-BDEF-98C42CD9EABF}" type="slidenum">
              <a:rPr lang="en-GB" smtClean="0"/>
              <a:t>13</a:t>
            </a:fld>
            <a:endParaRPr lang="en-GB"/>
          </a:p>
        </p:txBody>
      </p:sp>
    </p:spTree>
    <p:extLst>
      <p:ext uri="{BB962C8B-B14F-4D97-AF65-F5344CB8AC3E}">
        <p14:creationId xmlns:p14="http://schemas.microsoft.com/office/powerpoint/2010/main" val="405648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image montrant une scène de discussion, il est à comprendre que les opportunités d'éducation, d'emploi, ainsi que le dialogue communautaire sont nécessaires pour faire évoluer les normes.</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14</a:t>
            </a:fld>
            <a:endParaRPr lang="en-GB"/>
          </a:p>
        </p:txBody>
      </p:sp>
    </p:spTree>
    <p:extLst>
      <p:ext uri="{BB962C8B-B14F-4D97-AF65-F5344CB8AC3E}">
        <p14:creationId xmlns:p14="http://schemas.microsoft.com/office/powerpoint/2010/main" val="3387967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15</a:t>
            </a:fld>
            <a:endParaRPr lang="en-GB"/>
          </a:p>
        </p:txBody>
      </p:sp>
    </p:spTree>
    <p:extLst>
      <p:ext uri="{BB962C8B-B14F-4D97-AF65-F5344CB8AC3E}">
        <p14:creationId xmlns:p14="http://schemas.microsoft.com/office/powerpoint/2010/main" val="181394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Exemple d’outils pour exciser les organes génitaux lors des MGF (une lame ordinaire et un bistouri traditionnel avec la lame).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070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https://www.girlsnotbrides.org/documents/1551/PO52479-Girls_Not_Brides-Child_marriage_and_FGMC_FRENCH_June_21-MR.pdf</a:t>
            </a:r>
          </a:p>
          <a:p>
            <a:endParaRPr lang="en-US" dirty="0"/>
          </a:p>
          <a:p>
            <a:r>
              <a:rPr lang="fr-FR" dirty="0"/>
              <a:t>Nous avons la situation mondiale sur le mariage d’enfant et la MGF, cependant nous observons un lien entre les deux pratiques car ces deux pratiques semblent être plus concentrées dans certaines parties de l’Afrique comme montre la diapositive. </a:t>
            </a:r>
          </a:p>
          <a:p>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17</a:t>
            </a:fld>
            <a:endParaRPr lang="en-GB"/>
          </a:p>
        </p:txBody>
      </p:sp>
    </p:spTree>
    <p:extLst>
      <p:ext uri="{BB962C8B-B14F-4D97-AF65-F5344CB8AC3E}">
        <p14:creationId xmlns:p14="http://schemas.microsoft.com/office/powerpoint/2010/main" val="405030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200" b="0" i="0" dirty="0">
                <a:effectLst/>
                <a:cs typeface="Arial" panose="020B0604020202020204" pitchFamily="34" charset="0"/>
              </a:rPr>
              <a:t>Cette carte met en exergue d'importantes disparités au sein du continent africain : </a:t>
            </a:r>
            <a:r>
              <a:rPr lang="fr-FR" sz="1200" dirty="0">
                <a:cs typeface="Arial" panose="020B0604020202020204" pitchFamily="34" charset="0"/>
              </a:rPr>
              <a:t>prévalence des mariages d’enfants très élevée, atteignant 76 % au Niger, elle n’est que de 20 % au Burundi.</a:t>
            </a:r>
            <a:endParaRPr lang="fr-FR" sz="1200" b="0" i="0" dirty="0">
              <a:effectLs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18</a:t>
            </a:fld>
            <a:endParaRPr lang="en-GB"/>
          </a:p>
        </p:txBody>
      </p:sp>
    </p:spTree>
    <p:extLst>
      <p:ext uri="{BB962C8B-B14F-4D97-AF65-F5344CB8AC3E}">
        <p14:creationId xmlns:p14="http://schemas.microsoft.com/office/powerpoint/2010/main" val="269433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https://www.unfpa.org/fr/data/dashboard/fgm </a:t>
            </a:r>
          </a:p>
          <a:p>
            <a:r>
              <a:rPr lang="fr-FR" dirty="0"/>
              <a:t>Selon l’OMS, les jeunes sont d</a:t>
            </a:r>
            <a:r>
              <a:rPr lang="fr-FR" b="0" i="0" dirty="0">
                <a:effectLst/>
              </a:rPr>
              <a:t>'intervalle d'âge entre </a:t>
            </a:r>
            <a:r>
              <a:rPr lang="fr-FR" b="1" i="0" dirty="0">
                <a:effectLst/>
              </a:rPr>
              <a:t>15-24 ans</a:t>
            </a:r>
          </a:p>
          <a:p>
            <a:endParaRPr lang="fr-FR" b="1" i="0" dirty="0">
              <a:effectLst/>
            </a:endParaRPr>
          </a:p>
          <a:p>
            <a:r>
              <a:rPr lang="fr-FR" b="0" i="0" dirty="0">
                <a:effectLst/>
              </a:rPr>
              <a:t>Ici nous observons les pays africains ayant les fortes prévalences en MGF, par ailleurs la plupart de ces pays sont à prédominance musulmane.</a:t>
            </a:r>
            <a:endParaRPr lang="fr-FR" b="0"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19</a:t>
            </a:fld>
            <a:endParaRPr lang="en-GB"/>
          </a:p>
        </p:txBody>
      </p:sp>
    </p:spTree>
    <p:extLst>
      <p:ext uri="{BB962C8B-B14F-4D97-AF65-F5344CB8AC3E}">
        <p14:creationId xmlns:p14="http://schemas.microsoft.com/office/powerpoint/2010/main" val="107457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Cette diapositive met en lumière ce qui est attendu en termes de renforcement de capacités c’est-à-dire de ce que chaque participant(e) doit être capable à la fin du module. </a:t>
            </a:r>
          </a:p>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2</a:t>
            </a:fld>
            <a:endParaRPr lang="en-GB"/>
          </a:p>
        </p:txBody>
      </p:sp>
    </p:spTree>
    <p:extLst>
      <p:ext uri="{BB962C8B-B14F-4D97-AF65-F5344CB8AC3E}">
        <p14:creationId xmlns:p14="http://schemas.microsoft.com/office/powerpoint/2010/main" val="119919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effectLst/>
              </a:rPr>
              <a:t>Dans certaines communautés, les MGF sont vues comme un moyen d’asservir la sexualité des filles ou une garantie de chasteté, un prérequis au mariage ou à la succession. Dans les sociétés où cette pratique est le plus répandue, elle est considérée comme un rite de passage pour les filles.</a:t>
            </a:r>
            <a:endParaRPr lang="fr-FR" sz="1200" b="0" i="0" dirty="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effectLst/>
                <a:cs typeface="Arial" panose="020B0604020202020204" pitchFamily="34" charset="0"/>
              </a:rPr>
              <a:t>Ces chiffres masquent toutefois d'importantes disparités entre les pays, voire à l'intérieur d'un même pays. </a:t>
            </a:r>
            <a:r>
              <a:rPr lang="fr-FR" sz="1200" dirty="0">
                <a:cs typeface="Arial" panose="020B0604020202020204" pitchFamily="34" charset="0"/>
              </a:rPr>
              <a:t>La prévalence des mariages d’enfants de moins de 15 ans est également très élevée : elle atteint 14 % à l’échelle de la région et dépasse même les 25 % au Tchad et en République centrafricaine.</a:t>
            </a:r>
            <a:endParaRPr lang="fr-FR" sz="1200" b="0" i="0" dirty="0">
              <a:effectLst/>
              <a:cs typeface="Arial" panose="020B0604020202020204" pitchFamily="34" charset="0"/>
            </a:endParaRPr>
          </a:p>
          <a:p>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20</a:t>
            </a:fld>
            <a:endParaRPr lang="en-GB"/>
          </a:p>
        </p:txBody>
      </p:sp>
    </p:spTree>
    <p:extLst>
      <p:ext uri="{BB962C8B-B14F-4D97-AF65-F5344CB8AC3E}">
        <p14:creationId xmlns:p14="http://schemas.microsoft.com/office/powerpoint/2010/main" val="140217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Au-delà des défis liés aux communautés, il existe d’autres défis qui sont dus à la mise en œuvre des traités et accords signés par les états, tel que que le Protocole additionnel à la Charte africaine des droits de l’homme et des peuples relatif aux droits de la femme en Afrique (Protocole de Maputo) en 2003 . </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21</a:t>
            </a:fld>
            <a:endParaRPr lang="en-GB"/>
          </a:p>
        </p:txBody>
      </p:sp>
    </p:spTree>
    <p:extLst>
      <p:ext uri="{BB962C8B-B14F-4D97-AF65-F5344CB8AC3E}">
        <p14:creationId xmlns:p14="http://schemas.microsoft.com/office/powerpoint/2010/main" val="534748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000000"/>
                </a:solidFill>
                <a:effectLst/>
                <a:cs typeface="Arial" panose="020B0604020202020204" pitchFamily="34" charset="0"/>
              </a:rPr>
              <a:t>Depuis 2008, 17 pays surtout africains, bénéficient du soutien de cette initiative aux différents niveaux. Grace à elle des avancées sont notées dans cette lutte pour l’abandon des MGF/E.</a:t>
            </a:r>
          </a:p>
          <a:p>
            <a:endParaRPr lang="en-US" b="0"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22</a:t>
            </a:fld>
            <a:endParaRPr lang="en-GB"/>
          </a:p>
        </p:txBody>
      </p:sp>
    </p:spTree>
    <p:extLst>
      <p:ext uri="{BB962C8B-B14F-4D97-AF65-F5344CB8AC3E}">
        <p14:creationId xmlns:p14="http://schemas.microsoft.com/office/powerpoint/2010/main" val="66050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Commission de l’UA est déterminée à mettre en œuvre ce programme. L'Initiative </a:t>
            </a:r>
            <a:r>
              <a:rPr lang="fr-FR" dirty="0" err="1"/>
              <a:t>Saleema</a:t>
            </a:r>
            <a:r>
              <a:rPr lang="fr-FR" dirty="0"/>
              <a:t>, qui est la plateforme de la Commission de l'UA, des Communautés économiques régionales (CER), des organisations régionales et nationales de la société civile, des groupes communautaires et de nos partenaires engagés afin de stimuler l'action politique au niveau continental. Cette Initiative sera également pertinente pour accélérer les efforts aux niveaux communautaire, national et régional.</a:t>
            </a:r>
            <a:endParaRPr lang="en-US" dirty="0"/>
          </a:p>
          <a:p>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23</a:t>
            </a:fld>
            <a:endParaRPr lang="en-GB"/>
          </a:p>
        </p:txBody>
      </p:sp>
    </p:spTree>
    <p:extLst>
      <p:ext uri="{BB962C8B-B14F-4D97-AF65-F5344CB8AC3E}">
        <p14:creationId xmlns:p14="http://schemas.microsoft.com/office/powerpoint/2010/main" val="2706451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fr-FR" b="0" i="0" dirty="0">
                <a:solidFill>
                  <a:srgbClr val="333333"/>
                </a:solidFill>
                <a:effectLst/>
              </a:rPr>
              <a:t>Dans le cadre d’une approche globale, ce programme contribue à l’obtention de résultats pour les filles en unifiant les efforts dans les secteurs de l’éducation, de la protection de l’enfance, de la protection sociale, du changement social et comportemental, du genre, de la santé et d'autres secteurs.</a:t>
            </a:r>
          </a:p>
          <a:p>
            <a:pPr algn="l"/>
            <a:r>
              <a:rPr lang="fr-FR" b="0" i="0" dirty="0">
                <a:solidFill>
                  <a:srgbClr val="333333"/>
                </a:solidFill>
                <a:effectLst/>
              </a:rPr>
              <a:t>S’appuyant sur des partenariats pour assurer des changements significatifs applicables à grande échelle, le Programme mondial renforce les capacités des pouvoirs publics et des organisations non gouvernementales et s’engage auprès de la société civile.</a:t>
            </a:r>
          </a:p>
          <a:p>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24</a:t>
            </a:fld>
            <a:endParaRPr lang="en-GB"/>
          </a:p>
        </p:txBody>
      </p:sp>
    </p:spTree>
    <p:extLst>
      <p:ext uri="{BB962C8B-B14F-4D97-AF65-F5344CB8AC3E}">
        <p14:creationId xmlns:p14="http://schemas.microsoft.com/office/powerpoint/2010/main" val="255902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fr-FR" b="1" dirty="0">
                <a:solidFill>
                  <a:srgbClr val="FFFF00"/>
                </a:solidFill>
                <a:cs typeface="Arial" panose="020B0604020202020204" pitchFamily="34" charset="0"/>
              </a:rPr>
              <a:t>Cette campagne à l’initiative de l’UA, dont une phase pilote a été mise en œuvre au Malawi et en Zambie, a permis d’obtenir d’autres enseignements comme ci-dessous :</a:t>
            </a:r>
            <a:endParaRPr lang="fr-FR" b="0" i="0" dirty="0">
              <a:effectLst/>
              <a:cs typeface="Arial" panose="020B0604020202020204" pitchFamily="34" charset="0"/>
            </a:endParaRPr>
          </a:p>
          <a:p>
            <a:pPr marL="285750" indent="-285750" algn="l" fontAlgn="base">
              <a:buFont typeface="Wingdings" panose="05000000000000000000" pitchFamily="2" charset="2"/>
              <a:buChar char="ü"/>
            </a:pPr>
            <a:r>
              <a:rPr lang="fr-FR" b="0" i="0" dirty="0">
                <a:effectLst/>
                <a:cs typeface="Arial" panose="020B0604020202020204" pitchFamily="34" charset="0"/>
              </a:rPr>
              <a:t>facilitation du lien vers les services considérés comme essentiels en révisant ou en élaborant, au besoin, des lignes directrices sur la prestation de ces services pour les survivantes du mariage d’enfants ;</a:t>
            </a:r>
          </a:p>
          <a:p>
            <a:pPr marL="285750" indent="-285750" algn="l" fontAlgn="base">
              <a:buFont typeface="Wingdings" panose="05000000000000000000" pitchFamily="2" charset="2"/>
              <a:buChar char="ü"/>
            </a:pPr>
            <a:r>
              <a:rPr lang="fr-FR" b="0" i="0" dirty="0">
                <a:effectLst/>
                <a:cs typeface="Arial" panose="020B0604020202020204" pitchFamily="34" charset="0"/>
              </a:rPr>
              <a:t>renforcement des capacités des prestataires de services dans leur offre de services essentiels coordonnés de qualité aux survivantes du mariage précoce.</a:t>
            </a:r>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25</a:t>
            </a:fld>
            <a:endParaRPr lang="en-GB"/>
          </a:p>
        </p:txBody>
      </p:sp>
    </p:spTree>
    <p:extLst>
      <p:ext uri="{BB962C8B-B14F-4D97-AF65-F5344CB8AC3E}">
        <p14:creationId xmlns:p14="http://schemas.microsoft.com/office/powerpoint/2010/main" val="1404710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Sénégal, le cadre national de développement inclut désormais les MGF, avec pour objectif de réduire la prévalence de son niveau actuel de 14 % à 2 % chez les filles âgées de 0 à 14 ans d’ici 2023. </a:t>
            </a:r>
          </a:p>
          <a:p>
            <a:r>
              <a:rPr lang="fr-FR" dirty="0"/>
              <a:t>Au niveau décentralisé, il passe par le renforcement des capacités à sensibiliser les autorités en ce qui concerne les questions liées aux pratiques néfastes. À titre d’exemple, près de 400 représentants locaux ont été formés sur les droits de l’homme, la protection de l’enfant notamment les MGF et la budgétisation participative adaptée aux enfants pour un meilleur positionnement des MGF et des questions liées au mariage précoce au rang des priorités des Collectivités territoriales.</a:t>
            </a:r>
          </a:p>
          <a:p>
            <a:r>
              <a:rPr lang="fr-FR" dirty="0"/>
              <a:t>Il existe un document de référence sur la détection et la gestion des filles à risque en milieu scolaire.</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26</a:t>
            </a:fld>
            <a:endParaRPr lang="en-GB"/>
          </a:p>
        </p:txBody>
      </p:sp>
    </p:spTree>
    <p:extLst>
      <p:ext uri="{BB962C8B-B14F-4D97-AF65-F5344CB8AC3E}">
        <p14:creationId xmlns:p14="http://schemas.microsoft.com/office/powerpoint/2010/main" val="2430407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mobilisation et engagement des communautés pour un abandon collectif s’est poursuivi et en 2018, le Sénégal a obtenu les résultats chiffrés suivants : • 292 communautés ont fait des déclarations publiques d’abandon des MGF impliquant 146 786 Individus, notamment 2 201 leaders religieux, traditionnels et communautaires ; • 108 341 personnes ont participé aux séances de dialogue communautaire en faveur de l’élimination des MGF ; • 3 043 filles ont bénéficié du programme de renforcement des capacités ; • 290 dirigeants ont été formés sur l’approche des droits de l’homme • 10 000 auditeurs/téléspectateurs de programmes de radio/TV sur les MGF dans les zones cibles du Programme conjoint ; • 2 219 personnes touchées par les caravanes de jeunes.</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27</a:t>
            </a:fld>
            <a:endParaRPr lang="en-GB"/>
          </a:p>
        </p:txBody>
      </p:sp>
    </p:spTree>
    <p:extLst>
      <p:ext uri="{BB962C8B-B14F-4D97-AF65-F5344CB8AC3E}">
        <p14:creationId xmlns:p14="http://schemas.microsoft.com/office/powerpoint/2010/main" val="77342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plusieurs années, le Burkina Faso a constamment renforcé la mise en œuvre d’une législation érigeant les MGF en infraction criminelle grâce à des initiatives telles que les tribunaux mobiles. En 2018, le gouvernement a pris d’autres mesures en amendant le Code pénal afin de renforcer les sanctions contre les coupables et de réorganiser le corps national de coordination contre les MGF (CNLPE). </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28</a:t>
            </a:fld>
            <a:endParaRPr lang="en-GB"/>
          </a:p>
        </p:txBody>
      </p:sp>
    </p:spTree>
    <p:extLst>
      <p:ext uri="{BB962C8B-B14F-4D97-AF65-F5344CB8AC3E}">
        <p14:creationId xmlns:p14="http://schemas.microsoft.com/office/powerpoint/2010/main" val="431190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1 621 communautés ont fait des déclarations publiques d’abandon des MGF en 2018 dont 451 520 personnes. • 1 884 communautés qui ont fait des déclarations publiques d’abandon des MGF ont mis sur pied un système de surveillance au niveau communautaire afin de veiller au respect des engagements. • 11 associations d’hommes (comprenant 330 membres au total) dans les villages d’interventions sont sensibilisées à l’intégration d’activités d’abandon des MGF dans leurs plans d’action en 2019. • 978 communautés ont mis en œuvre un programme de renforcement des capacités de 2 265 clubs composés de 56 954 filles dans les régions du Centre, du Plateau Centre, du Sahel.</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29</a:t>
            </a:fld>
            <a:endParaRPr lang="en-GB"/>
          </a:p>
        </p:txBody>
      </p:sp>
    </p:spTree>
    <p:extLst>
      <p:ext uri="{BB962C8B-B14F-4D97-AF65-F5344CB8AC3E}">
        <p14:creationId xmlns:p14="http://schemas.microsoft.com/office/powerpoint/2010/main" val="199276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3</a:t>
            </a:fld>
            <a:endParaRPr lang="en-GB"/>
          </a:p>
        </p:txBody>
      </p:sp>
    </p:spTree>
    <p:extLst>
      <p:ext uri="{BB962C8B-B14F-4D97-AF65-F5344CB8AC3E}">
        <p14:creationId xmlns:p14="http://schemas.microsoft.com/office/powerpoint/2010/main" val="296083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ce qui concerne les actions pour l’abandon des ME, les résultats du programme conjoint UNFPA-UNICEF, a permis de démontrer qu’il est important de garantir l’utilisation de programmes basés sur des données probantes et d’encourager les gouvernements à maintenir la prévention et l’éradication du ME au rang des priorités nationales, tout en continuant d’élaborer des cadres juridiques et opérationnels pour accélérer la fin de cette pratique.</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30</a:t>
            </a:fld>
            <a:endParaRPr lang="en-GB"/>
          </a:p>
        </p:txBody>
      </p:sp>
    </p:spTree>
    <p:extLst>
      <p:ext uri="{BB962C8B-B14F-4D97-AF65-F5344CB8AC3E}">
        <p14:creationId xmlns:p14="http://schemas.microsoft.com/office/powerpoint/2010/main" val="1733815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 Burkina Faso, les résultats du programme conjoint UNFPA-UNICEF, a permis de démontrer qu’il est essentiel de poursuivre des efforts ciblés pour venir en aide aux adolescentes les plus vulnérables et les plus marginalisés, notamment celles des zones reculées.</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31</a:t>
            </a:fld>
            <a:endParaRPr lang="en-GB"/>
          </a:p>
        </p:txBody>
      </p:sp>
    </p:spTree>
    <p:extLst>
      <p:ext uri="{BB962C8B-B14F-4D97-AF65-F5344CB8AC3E}">
        <p14:creationId xmlns:p14="http://schemas.microsoft.com/office/powerpoint/2010/main" val="1952631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Cette diapositive rappelle une fois de plus, la nécessité d’agir ensemble afin d’accélerer la lutte pour l’abandon des pratiques néfastes. Il doit être soutenu dans le temps et dans plusieurs secteurs.</a:t>
            </a:r>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32</a:t>
            </a:fld>
            <a:endParaRPr lang="en-GB"/>
          </a:p>
        </p:txBody>
      </p:sp>
    </p:spTree>
    <p:extLst>
      <p:ext uri="{BB962C8B-B14F-4D97-AF65-F5344CB8AC3E}">
        <p14:creationId xmlns:p14="http://schemas.microsoft.com/office/powerpoint/2010/main" val="2569630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nous devons retenir que les ME et les MGF/E constituent des violations des droits humains. </a:t>
            </a:r>
          </a:p>
          <a:p>
            <a:r>
              <a:rPr lang="fr-FR" dirty="0"/>
              <a:t>Elles trouvent leur origine dans les inégalités de genre et sont tributaires de normes sociales visant à contrôler la sexualité féminine et à préserver des traditions culturelles, sociales et religieuses. La lutte pour leur abandon nécessite du temps et de moyens car elle doit agir sur les facteurs causales tout en montrant leurs effets plus négatifs sur la santé et la vie des adolescentes.</a:t>
            </a:r>
            <a:endParaRPr lang="en-US" dirty="0"/>
          </a:p>
        </p:txBody>
      </p:sp>
      <p:sp>
        <p:nvSpPr>
          <p:cNvPr id="4" name="Espace réservé du numéro de diapositive 3"/>
          <p:cNvSpPr>
            <a:spLocks noGrp="1"/>
          </p:cNvSpPr>
          <p:nvPr>
            <p:ph type="sldNum" sz="quarter" idx="5"/>
          </p:nvPr>
        </p:nvSpPr>
        <p:spPr/>
        <p:txBody>
          <a:bodyPr/>
          <a:lstStyle/>
          <a:p>
            <a:fld id="{C0F35392-2319-4BCF-BDEF-98C42CD9EABF}" type="slidenum">
              <a:rPr lang="en-GB" smtClean="0"/>
              <a:t>33</a:t>
            </a:fld>
            <a:endParaRPr lang="en-GB"/>
          </a:p>
        </p:txBody>
      </p:sp>
    </p:spTree>
    <p:extLst>
      <p:ext uri="{BB962C8B-B14F-4D97-AF65-F5344CB8AC3E}">
        <p14:creationId xmlns:p14="http://schemas.microsoft.com/office/powerpoint/2010/main" val="1635803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34</a:t>
            </a:fld>
            <a:endParaRPr lang="en-GB"/>
          </a:p>
        </p:txBody>
      </p:sp>
    </p:spTree>
    <p:extLst>
      <p:ext uri="{BB962C8B-B14F-4D97-AF65-F5344CB8AC3E}">
        <p14:creationId xmlns:p14="http://schemas.microsoft.com/office/powerpoint/2010/main" val="3007424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35</a:t>
            </a:fld>
            <a:endParaRPr lang="en-GB"/>
          </a:p>
        </p:txBody>
      </p:sp>
    </p:spTree>
    <p:extLst>
      <p:ext uri="{BB962C8B-B14F-4D97-AF65-F5344CB8AC3E}">
        <p14:creationId xmlns:p14="http://schemas.microsoft.com/office/powerpoint/2010/main" val="1900472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36</a:t>
            </a:fld>
            <a:endParaRPr lang="en-GB"/>
          </a:p>
        </p:txBody>
      </p:sp>
    </p:spTree>
    <p:extLst>
      <p:ext uri="{BB962C8B-B14F-4D97-AF65-F5344CB8AC3E}">
        <p14:creationId xmlns:p14="http://schemas.microsoft.com/office/powerpoint/2010/main" val="2782833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37</a:t>
            </a:fld>
            <a:endParaRPr lang="en-GB"/>
          </a:p>
        </p:txBody>
      </p:sp>
    </p:spTree>
    <p:extLst>
      <p:ext uri="{BB962C8B-B14F-4D97-AF65-F5344CB8AC3E}">
        <p14:creationId xmlns:p14="http://schemas.microsoft.com/office/powerpoint/2010/main" val="3205763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5392-2319-4BCF-BDEF-98C42CD9EABF}" type="slidenum">
              <a:rPr lang="en-GB" smtClean="0"/>
              <a:t>38</a:t>
            </a:fld>
            <a:endParaRPr lang="en-GB"/>
          </a:p>
        </p:txBody>
      </p:sp>
    </p:spTree>
    <p:extLst>
      <p:ext uri="{BB962C8B-B14F-4D97-AF65-F5344CB8AC3E}">
        <p14:creationId xmlns:p14="http://schemas.microsoft.com/office/powerpoint/2010/main" val="6844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globale.</a:t>
            </a:r>
            <a:endParaRPr lang="en-US" dirty="0"/>
          </a:p>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4</a:t>
            </a:fld>
            <a:endParaRPr lang="en-GB"/>
          </a:p>
        </p:txBody>
      </p:sp>
    </p:spTree>
    <p:extLst>
      <p:ext uri="{BB962C8B-B14F-4D97-AF65-F5344CB8AC3E}">
        <p14:creationId xmlns:p14="http://schemas.microsoft.com/office/powerpoint/2010/main" val="28090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200" b="0" i="0" u="none" strike="noStrike" baseline="0">
                <a:solidFill>
                  <a:srgbClr val="4A4A49"/>
                </a:solidFill>
                <a:latin typeface="+mn-lt"/>
              </a:rPr>
              <a:t>Cette diapositive contient les définitions des pratiques traditionnelles néfastes, des mutilations génitales féminines et du mariage des enfants. </a:t>
            </a:r>
            <a:endParaRPr lang="fr-FR" sz="1200" b="0" i="0" u="none" strike="noStrike" baseline="0" dirty="0">
              <a:solidFill>
                <a:srgbClr val="4A4A49"/>
              </a:solidFill>
              <a:latin typeface="+mn-lt"/>
            </a:endParaRPr>
          </a:p>
        </p:txBody>
      </p:sp>
      <p:sp>
        <p:nvSpPr>
          <p:cNvPr id="4" name="Slide Number Placeholder 3"/>
          <p:cNvSpPr>
            <a:spLocks noGrp="1"/>
          </p:cNvSpPr>
          <p:nvPr>
            <p:ph type="sldNum" sz="quarter" idx="10"/>
          </p:nvPr>
        </p:nvSpPr>
        <p:spPr/>
        <p:txBody>
          <a:bodyPr/>
          <a:lstStyle/>
          <a:p>
            <a:fld id="{C0F35392-2319-4BCF-BDEF-98C42CD9EABF}" type="slidenum">
              <a:rPr lang="en-GB" smtClean="0"/>
              <a:t>5</a:t>
            </a:fld>
            <a:endParaRPr lang="en-GB"/>
          </a:p>
        </p:txBody>
      </p:sp>
    </p:spTree>
    <p:extLst>
      <p:ext uri="{BB962C8B-B14F-4D97-AF65-F5344CB8AC3E}">
        <p14:creationId xmlns:p14="http://schemas.microsoft.com/office/powerpoint/2010/main" val="382881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diapositive met en lumière, le poids sanitaire et social des MGF/E et des mariages d’enfant mais aussi le cercle vicieux don chaque pratique peut engendrer.</a:t>
            </a:r>
          </a:p>
        </p:txBody>
      </p:sp>
      <p:sp>
        <p:nvSpPr>
          <p:cNvPr id="4" name="Slide Number Placeholder 3"/>
          <p:cNvSpPr>
            <a:spLocks noGrp="1"/>
          </p:cNvSpPr>
          <p:nvPr>
            <p:ph type="sldNum" sz="quarter" idx="10"/>
          </p:nvPr>
        </p:nvSpPr>
        <p:spPr/>
        <p:txBody>
          <a:bodyPr/>
          <a:lstStyle/>
          <a:p>
            <a:fld id="{C0F35392-2319-4BCF-BDEF-98C42CD9EABF}" type="slidenum">
              <a:rPr lang="en-GB" smtClean="0"/>
              <a:t>6</a:t>
            </a:fld>
            <a:endParaRPr lang="en-GB"/>
          </a:p>
        </p:txBody>
      </p:sp>
    </p:spTree>
    <p:extLst>
      <p:ext uri="{BB962C8B-B14F-4D97-AF65-F5344CB8AC3E}">
        <p14:creationId xmlns:p14="http://schemas.microsoft.com/office/powerpoint/2010/main" val="279995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mutilations génitales féminines et les mariages d’enfants ont des conséquences immédiates et à long terme sur la santé. Elles ont des conséquences importantes sur la survie et la santé des bébés nés de mères très jeunes.</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7</a:t>
            </a:fld>
            <a:endParaRPr lang="en-GB"/>
          </a:p>
        </p:txBody>
      </p:sp>
    </p:spTree>
    <p:extLst>
      <p:ext uri="{BB962C8B-B14F-4D97-AF65-F5344CB8AC3E}">
        <p14:creationId xmlns:p14="http://schemas.microsoft.com/office/powerpoint/2010/main" val="89094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diapositive montre qu'il existe des interventions efficaces pour prévenir le mariage des enfants et les mutilations génitales féminines, et pour atténuer leurs effets négatifs lorsqu'ils se produisent.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8</a:t>
            </a:fld>
            <a:endParaRPr lang="en-GB"/>
          </a:p>
        </p:txBody>
      </p:sp>
    </p:spTree>
    <p:extLst>
      <p:ext uri="{BB962C8B-B14F-4D97-AF65-F5344CB8AC3E}">
        <p14:creationId xmlns:p14="http://schemas.microsoft.com/office/powerpoint/2010/main" val="243381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 indiqué dans la diapositive précédente, il existe des interventions efficaces. Ces interventions doivent avoir lieu à plusieurs niveaux et impliquer plusieurs secteurs. Il s'agit là d'un défi qu'il convient de relever.</a:t>
            </a:r>
          </a:p>
        </p:txBody>
      </p:sp>
      <p:sp>
        <p:nvSpPr>
          <p:cNvPr id="4" name="Slide Number Placeholder 3"/>
          <p:cNvSpPr>
            <a:spLocks noGrp="1"/>
          </p:cNvSpPr>
          <p:nvPr>
            <p:ph type="sldNum" sz="quarter" idx="10"/>
          </p:nvPr>
        </p:nvSpPr>
        <p:spPr/>
        <p:txBody>
          <a:bodyPr/>
          <a:lstStyle/>
          <a:p>
            <a:fld id="{C0F35392-2319-4BCF-BDEF-98C42CD9EABF}" type="slidenum">
              <a:rPr lang="en-GB" smtClean="0"/>
              <a:t>9</a:t>
            </a:fld>
            <a:endParaRPr lang="en-GB"/>
          </a:p>
        </p:txBody>
      </p:sp>
    </p:spTree>
    <p:extLst>
      <p:ext uri="{BB962C8B-B14F-4D97-AF65-F5344CB8AC3E}">
        <p14:creationId xmlns:p14="http://schemas.microsoft.com/office/powerpoint/2010/main" val="51358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79762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178590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94562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034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845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5527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ata.unicef.org/resources/covid-19-a-threat-to-progress-against-child-marriag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icef.org/wca/sites/unicef.org.wca/files/2018-11/UNFPA-WCARO-UNICEF_FR_final.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s://www.unfpa.org/fr/data/dashboard/fgm" TargetMode="External"/><Relationship Id="rId3" Type="http://schemas.openxmlformats.org/officeDocument/2006/relationships/hyperlink" Target="https://apps.who.int/iris/handle/10665/280148" TargetMode="External"/><Relationship Id="rId7" Type="http://schemas.openxmlformats.org/officeDocument/2006/relationships/hyperlink" Target="https://www.girlsnotbrides.org/documents/1551/PO52479-Girls_Not_Brides-Child_marriage_and_FGMC_FRENCH_June_21-MR.pdf"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data.unicef.org/resources/covid-19-a-threat-to-progress-against-child-marriage/" TargetMode="External"/><Relationship Id="rId11" Type="http://schemas.openxmlformats.org/officeDocument/2006/relationships/hyperlink" Target="https://www.unicef.org/protection/unfpa-unicef-joint-programme-eliminating-fgm" TargetMode="External"/><Relationship Id="rId5" Type="http://schemas.openxmlformats.org/officeDocument/2006/relationships/hyperlink" Target="https://www.girlsnotbrides.org/documents/875/Child_Marriage_SRHR_Infographic_FR_web.pdf" TargetMode="External"/><Relationship Id="rId10" Type="http://schemas.openxmlformats.org/officeDocument/2006/relationships/hyperlink" Target="https://www.unicef.org/fr/recits/mutilations-genitales-feminines" TargetMode="External"/><Relationship Id="rId4" Type="http://schemas.openxmlformats.org/officeDocument/2006/relationships/hyperlink" Target="https://www.unicef.org/fr/protection/des-pratiques-n%C3%A9fastes" TargetMode="External"/><Relationship Id="rId9" Type="http://schemas.openxmlformats.org/officeDocument/2006/relationships/hyperlink" Target="https://www.unicef.org/wca/sites/unicef.org.wca/files/2018-11/UNFPA-WCARO-UNICEF_FR_final.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africa.unwomen.org/sites/default/files/Field%20Office%20Africa/Attachments/Publications/2020/10/Policy-paper-Emerging-lessons-from-child-marriage-programming-in-Malawi-and-Zambia-fr.pdf" TargetMode="External"/><Relationship Id="rId3" Type="http://schemas.openxmlformats.org/officeDocument/2006/relationships/hyperlink" Target="https://wcaro.unfpa.org/sites/default/files/pub-pdf/FR-UNFPA-ANALYSIS-ON-FGM-WEB%20%282%29_0.pdf" TargetMode="External"/><Relationship Id="rId7" Type="http://schemas.openxmlformats.org/officeDocument/2006/relationships/hyperlink" Target="https://au.int/sites/default/files/pages/32905-file-campaign_to_end_child_marriage_in_africa_call_for_action-_french.pdf"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unicef.org/fr/protection/programme-mondial-UNFPA-UNICEF-visant-a-accelerer-la-lutte-contre-le-mariage-enfants" TargetMode="External"/><Relationship Id="rId11" Type="http://schemas.openxmlformats.org/officeDocument/2006/relationships/hyperlink" Target="https://www.unicef.org/media/130921/file/Burkina-Faso-child-marriage-2022-French.pdf" TargetMode="External"/><Relationship Id="rId5" Type="http://schemas.openxmlformats.org/officeDocument/2006/relationships/hyperlink" Target="https://au.int/sites/default/files/newsevents/workingdocuments/41106-wd-Saleema_Initiative_Programme_and_Plan_of_Action-FRENCH.pdf" TargetMode="External"/><Relationship Id="rId10" Type="http://schemas.openxmlformats.org/officeDocument/2006/relationships/hyperlink" Target="https://www.unicef.org/media/130926/file/Niger-child-marriage-2022-French.pdf" TargetMode="External"/><Relationship Id="rId4" Type="http://schemas.openxmlformats.org/officeDocument/2006/relationships/hyperlink" Target="https://www.unfpa.org/fr/programme-commun-de-lutte-contre-les-mutilation-genitale-feminine-et-lexcision" TargetMode="External"/><Relationship Id="rId9" Type="http://schemas.openxmlformats.org/officeDocument/2006/relationships/hyperlink" Target="https://www.unfpa.org/sites/default/files/pub-pdf/2018_FGM_Annual_Report_-_Final_Version_August_16.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irlsnotbrides.org/documents/875/Child_Marriage_SRHR_Infographic_FR_web.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5F4620-E6E2-1714-C9D2-B75194EA2BD8}"/>
              </a:ext>
            </a:extLst>
          </p:cNvPr>
          <p:cNvSpPr>
            <a:spLocks noGrp="1"/>
          </p:cNvSpPr>
          <p:nvPr>
            <p:ph type="ctrTitle"/>
          </p:nvPr>
        </p:nvSpPr>
        <p:spPr>
          <a:xfrm>
            <a:off x="283926" y="1986657"/>
            <a:ext cx="9144000" cy="2387600"/>
          </a:xfrm>
        </p:spPr>
        <p:txBody>
          <a:bodyPr>
            <a:normAutofit fontScale="90000"/>
          </a:bodyPr>
          <a:lstStyle/>
          <a:p>
            <a:r>
              <a:rPr lang="fr-FR" dirty="0">
                <a:solidFill>
                  <a:schemeClr val="bg1"/>
                </a:solidFill>
                <a:latin typeface="Arial Black" panose="020B0A04020102020204" pitchFamily="34" charset="0"/>
              </a:rPr>
              <a:t>PRATIQUES TRADITIONNELLES NÉFASTES : </a:t>
            </a:r>
            <a:br>
              <a:rPr lang="fr-FR" dirty="0">
                <a:solidFill>
                  <a:schemeClr val="bg1"/>
                </a:solidFill>
              </a:rPr>
            </a:br>
            <a:r>
              <a:rPr lang="fr-FR" dirty="0">
                <a:solidFill>
                  <a:schemeClr val="bg1"/>
                </a:solidFill>
                <a:latin typeface="Arial Black" panose="020B0A04020102020204" pitchFamily="34" charset="0"/>
              </a:rPr>
              <a:t>PRÉVENTION</a:t>
            </a:r>
            <a:endParaRPr lang="fr-FR" dirty="0">
              <a:solidFill>
                <a:schemeClr val="bg1"/>
              </a:solidFill>
            </a:endParaRPr>
          </a:p>
        </p:txBody>
      </p:sp>
      <p:pic>
        <p:nvPicPr>
          <p:cNvPr id="8" name="Picture 4">
            <a:extLst>
              <a:ext uri="{FF2B5EF4-FFF2-40B4-BE49-F238E27FC236}">
                <a16:creationId xmlns:a16="http://schemas.microsoft.com/office/drawing/2014/main" id="{507F6C63-8E54-421F-78A6-4959609EA4B9}"/>
              </a:ext>
            </a:extLst>
          </p:cNvPr>
          <p:cNvPicPr>
            <a:picLocks noChangeAspect="1"/>
          </p:cNvPicPr>
          <p:nvPr/>
        </p:nvPicPr>
        <p:blipFill>
          <a:blip r:embed="rId3">
            <a:biLevel thresh="25000"/>
            <a:alphaModFix/>
          </a:blip>
          <a:stretch>
            <a:fillRect/>
          </a:stretch>
        </p:blipFill>
        <p:spPr>
          <a:xfrm>
            <a:off x="8321040" y="506331"/>
            <a:ext cx="3314883" cy="3474720"/>
          </a:xfrm>
          <a:prstGeom prst="rect">
            <a:avLst/>
          </a:prstGeom>
        </p:spPr>
      </p:pic>
      <p:sp>
        <p:nvSpPr>
          <p:cNvPr id="2" name="Rectangle 1">
            <a:extLst>
              <a:ext uri="{FF2B5EF4-FFF2-40B4-BE49-F238E27FC236}">
                <a16:creationId xmlns:a16="http://schemas.microsoft.com/office/drawing/2014/main" id="{C22FD2A0-BDA4-85C5-9E7B-87DD7D5FEE11}"/>
              </a:ext>
            </a:extLst>
          </p:cNvPr>
          <p:cNvSpPr/>
          <p:nvPr/>
        </p:nvSpPr>
        <p:spPr>
          <a:xfrm>
            <a:off x="3095795" y="5161099"/>
            <a:ext cx="5421677" cy="4247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VENKATRAMAN CHANDRA-MOULI </a:t>
            </a:r>
          </a:p>
        </p:txBody>
      </p:sp>
    </p:spTree>
    <p:extLst>
      <p:ext uri="{BB962C8B-B14F-4D97-AF65-F5344CB8AC3E}">
        <p14:creationId xmlns:p14="http://schemas.microsoft.com/office/powerpoint/2010/main" val="195663111"/>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idx="4294967295"/>
          </p:nvPr>
        </p:nvSpPr>
        <p:spPr>
          <a:xfrm>
            <a:off x="252244" y="2747783"/>
            <a:ext cx="3443288" cy="1662472"/>
          </a:xfrm>
          <a:prstGeom prst="rect">
            <a:avLst/>
          </a:prstGeom>
          <a:noFill/>
        </p:spPr>
        <p:txBody>
          <a:bodyPr>
            <a:normAutofit fontScale="90000"/>
          </a:bodyPr>
          <a:lstStyle/>
          <a:p>
            <a:pPr algn="ctr"/>
            <a:r>
              <a:rPr lang="fr-FR" sz="3200" dirty="0">
                <a:solidFill>
                  <a:srgbClr val="03B5ED"/>
                </a:solidFill>
                <a:latin typeface="Arial Black" panose="020B0A04020102020204" pitchFamily="34" charset="0"/>
              </a:rPr>
              <a:t>OBLIGATIONS EN MATIÈRE DE DROITS DE L’HOMME</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4294967295"/>
          </p:nvPr>
        </p:nvSpPr>
        <p:spPr>
          <a:xfrm>
            <a:off x="3708400" y="655638"/>
            <a:ext cx="8178800" cy="5846762"/>
          </a:xfrm>
          <a:prstGeom prst="rect">
            <a:avLst/>
          </a:prstGeom>
        </p:spPr>
        <p:txBody>
          <a:bodyPr>
            <a:normAutofit fontScale="92500" lnSpcReduction="20000"/>
          </a:bodyPr>
          <a:lstStyle/>
          <a:p>
            <a:pPr>
              <a:lnSpc>
                <a:spcPct val="120000"/>
              </a:lnSpc>
              <a:spcAft>
                <a:spcPts val="2400"/>
              </a:spcAft>
              <a:buClr>
                <a:srgbClr val="03B5ED"/>
              </a:buClr>
              <a:buSzPct val="100000"/>
            </a:pPr>
            <a:r>
              <a:rPr lang="fr-FR" sz="2400" b="1" dirty="0">
                <a:solidFill>
                  <a:schemeClr val="accent6">
                    <a:lumMod val="75000"/>
                  </a:schemeClr>
                </a:solidFill>
              </a:rPr>
              <a:t>L</a:t>
            </a:r>
            <a:r>
              <a:rPr lang="fr-FR" sz="2400" b="1" i="0" u="none" strike="noStrike" dirty="0">
                <a:solidFill>
                  <a:schemeClr val="accent6">
                    <a:lumMod val="75000"/>
                  </a:schemeClr>
                </a:solidFill>
                <a:effectLst/>
                <a:latin typeface="Arial" panose="020B0604020202020204" pitchFamily="34" charset="0"/>
                <a:cs typeface="Arial" panose="020B0604020202020204" pitchFamily="34" charset="0"/>
              </a:rPr>
              <a:t>a Charte africaine des droits et du bien-être des enfants</a:t>
            </a:r>
            <a:endParaRPr lang="fr-FR" sz="2400" dirty="0">
              <a:solidFill>
                <a:schemeClr val="accent6">
                  <a:lumMod val="75000"/>
                </a:schemeClr>
              </a:solidFill>
              <a:latin typeface="Arial" panose="020B0604020202020204" pitchFamily="34" charset="0"/>
              <a:cs typeface="Arial" panose="020B0604020202020204" pitchFamily="34" charset="0"/>
            </a:endParaRPr>
          </a:p>
          <a:p>
            <a:pPr marL="288000" indent="-288000">
              <a:lnSpc>
                <a:spcPct val="120000"/>
              </a:lnSpc>
              <a:spcAft>
                <a:spcPts val="2400"/>
              </a:spcAft>
              <a:buClr>
                <a:srgbClr val="03B5ED"/>
              </a:buClr>
              <a:buSzPct val="100000"/>
              <a:buFont typeface="Wingdings" panose="05000000000000000000" pitchFamily="2" charset="2"/>
              <a:buChar char="Ø"/>
            </a:pPr>
            <a:r>
              <a:rPr lang="fr-FR" sz="2400" dirty="0">
                <a:latin typeface="Arial" panose="020B0604020202020204" pitchFamily="34" charset="0"/>
                <a:cs typeface="Arial" panose="020B0604020202020204" pitchFamily="34" charset="0"/>
              </a:rPr>
              <a:t>Les normes relatives aux droits de l’homme appellent à une approche holistique de la prévention et de l’élimination des pratiques néfastes.</a:t>
            </a:r>
          </a:p>
          <a:p>
            <a:pPr marL="288000" indent="-288000">
              <a:lnSpc>
                <a:spcPct val="120000"/>
              </a:lnSpc>
              <a:spcAft>
                <a:spcPts val="2400"/>
              </a:spcAft>
              <a:buClr>
                <a:srgbClr val="03B5ED"/>
              </a:buClr>
              <a:buSzPct val="100000"/>
              <a:buFont typeface="Wingdings" panose="05000000000000000000" pitchFamily="2" charset="2"/>
              <a:buChar char="Ø"/>
            </a:pPr>
            <a:r>
              <a:rPr lang="fr-FR" sz="2400" dirty="0">
                <a:latin typeface="Arial" panose="020B0604020202020204" pitchFamily="34" charset="0"/>
                <a:cs typeface="Arial" panose="020B0604020202020204" pitchFamily="34" charset="0"/>
              </a:rPr>
              <a:t>Les États doivent adopter des mesures législatives pour interdire ces pratiques, y compris prévoir des sanctions adéquates, combinées à d’autres mesures juridiques et politiques, y compris des mesures sociales. </a:t>
            </a:r>
          </a:p>
          <a:p>
            <a:pPr marL="288000" indent="-288000">
              <a:lnSpc>
                <a:spcPct val="120000"/>
              </a:lnSpc>
              <a:spcAft>
                <a:spcPts val="2400"/>
              </a:spcAft>
              <a:buClr>
                <a:srgbClr val="03B5ED"/>
              </a:buClr>
              <a:buSzPct val="100000"/>
              <a:buFont typeface="Wingdings" panose="05000000000000000000" pitchFamily="2" charset="2"/>
              <a:buChar char="Ø"/>
            </a:pPr>
            <a:r>
              <a:rPr lang="fr-FR" sz="2400" dirty="0">
                <a:latin typeface="Arial" panose="020B0604020202020204" pitchFamily="34" charset="0"/>
                <a:cs typeface="Arial" panose="020B0604020202020204" pitchFamily="34" charset="0"/>
              </a:rPr>
              <a:t>Ces mesures doivent inclure une attention aux causes profondes des pratiques néfastes, le renforcement des capacités à tous les niveaux et des mesures de protection pour les femmes et les enfants qui ont été victimes de pratiques néfastes.</a:t>
            </a:r>
          </a:p>
        </p:txBody>
      </p:sp>
    </p:spTree>
    <p:extLst>
      <p:ext uri="{BB962C8B-B14F-4D97-AF65-F5344CB8AC3E}">
        <p14:creationId xmlns:p14="http://schemas.microsoft.com/office/powerpoint/2010/main" val="637732167"/>
      </p:ext>
    </p:extLst>
  </p:cSld>
  <p:clrMapOvr>
    <a:masterClrMapping/>
  </p:clrMapOvr>
  <mc:AlternateContent xmlns:mc="http://schemas.openxmlformats.org/markup-compatibility/2006" xmlns:p14="http://schemas.microsoft.com/office/powerpoint/2010/main">
    <mc:Choice Requires="p14">
      <p:transition spd="slow" p14:dur="2000" advTm="84131"/>
    </mc:Choice>
    <mc:Fallback xmlns="">
      <p:transition spd="slow" advTm="841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idx="4294967295"/>
          </p:nvPr>
        </p:nvSpPr>
        <p:spPr>
          <a:xfrm>
            <a:off x="168163" y="2749066"/>
            <a:ext cx="3311525" cy="1359869"/>
          </a:xfrm>
          <a:prstGeom prst="rect">
            <a:avLst/>
          </a:prstGeom>
          <a:noFill/>
        </p:spPr>
        <p:txBody>
          <a:bodyPr>
            <a:normAutofit fontScale="90000"/>
          </a:bodyPr>
          <a:lstStyle/>
          <a:p>
            <a:pPr algn="ctr"/>
            <a:r>
              <a:rPr lang="fr-FR" sz="3200" dirty="0">
                <a:solidFill>
                  <a:srgbClr val="03B5ED"/>
                </a:solidFill>
                <a:latin typeface="Arial Black" panose="020B0A04020102020204" pitchFamily="34" charset="0"/>
              </a:rPr>
              <a:t>LIGNES DIRECTRICES DE L’OMS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4294967295"/>
          </p:nvPr>
        </p:nvSpPr>
        <p:spPr>
          <a:xfrm>
            <a:off x="3382581" y="472033"/>
            <a:ext cx="8483600" cy="5237887"/>
          </a:xfrm>
          <a:prstGeom prst="rect">
            <a:avLst/>
          </a:prstGeom>
        </p:spPr>
        <p:txBody>
          <a:bodyPr>
            <a:normAutofit fontScale="55000" lnSpcReduction="20000"/>
          </a:bodyPr>
          <a:lstStyle/>
          <a:p>
            <a:pPr marL="288000" indent="-288000">
              <a:lnSpc>
                <a:spcPct val="120000"/>
              </a:lnSpc>
              <a:spcBef>
                <a:spcPts val="0"/>
              </a:spcBef>
              <a:spcAft>
                <a:spcPts val="1200"/>
              </a:spcAft>
              <a:buFont typeface="Wingdings" panose="05000000000000000000" pitchFamily="2" charset="2"/>
              <a:buChar char="ü"/>
            </a:pPr>
            <a:r>
              <a:rPr lang="fr-FR" b="1" i="1" dirty="0">
                <a:solidFill>
                  <a:srgbClr val="03B5ED"/>
                </a:solidFill>
                <a:latin typeface="Arial" panose="020B0604020202020204" pitchFamily="34" charset="0"/>
                <a:cs typeface="Arial" panose="020B0604020202020204" pitchFamily="34" charset="0"/>
              </a:rPr>
              <a:t>Lignes directrices de l’OMS sur la prise en charge des complications sanitaires des mutilations génitales féminines (2016).</a:t>
            </a:r>
            <a:r>
              <a:rPr lang="fr-FR" dirty="0">
                <a:solidFill>
                  <a:srgbClr val="0070C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La ligne directrice est pertinente, mais pas spécifique aux adolescents. Elle fournit des recommandations pour la prise en charge des complications de santé des MGF. </a:t>
            </a:r>
            <a:r>
              <a:rPr lang="fr-FR" dirty="0">
                <a:solidFill>
                  <a:srgbClr val="0070C0"/>
                </a:solidFill>
                <a:latin typeface="Arial" panose="020B0604020202020204" pitchFamily="34" charset="0"/>
                <a:cs typeface="Arial" panose="020B0604020202020204" pitchFamily="34" charset="0"/>
              </a:rPr>
              <a:t>
</a:t>
            </a:r>
            <a:r>
              <a:rPr lang="fr-FR" b="1" i="1" dirty="0">
                <a:solidFill>
                  <a:srgbClr val="03B5ED"/>
                </a:solidFill>
                <a:latin typeface="Arial" panose="020B0604020202020204" pitchFamily="34" charset="0"/>
                <a:cs typeface="Arial" panose="020B0604020202020204" pitchFamily="34" charset="0"/>
              </a:rPr>
              <a:t>Lignes directrices de l’OMS sur la prévention des grossesses précoces et des mauvais résultats en matière de reproduction chez les adolescentes dans les pays en développement (2011).</a:t>
            </a:r>
            <a:r>
              <a:rPr lang="fr-FR" dirty="0">
                <a:solidFill>
                  <a:srgbClr val="0070C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Les lignes directrices sont spécifiques aux adolescentes. 
Recommandations d’action à trois niveaux :</a:t>
            </a:r>
          </a:p>
          <a:p>
            <a:pPr marL="973800" lvl="1" indent="-288000">
              <a:lnSpc>
                <a:spcPct val="120000"/>
              </a:lnSpc>
              <a:spcBef>
                <a:spcPts val="0"/>
              </a:spcBef>
              <a:spcAft>
                <a:spcPts val="1200"/>
              </a:spcAft>
              <a:buFont typeface="Wingdings" panose="05000000000000000000" pitchFamily="2" charset="2"/>
              <a:buChar char="ü"/>
            </a:pPr>
            <a:r>
              <a:rPr lang="fr-FR" sz="2900" dirty="0"/>
              <a:t>au niveau politique, encourager les dirigeants politiques, les planificateurs et les dirigeants communautaires à formuler et à appliquer des lois interdisant le mariage des filles avant l’âge de 18 ans ; </a:t>
            </a:r>
          </a:p>
          <a:p>
            <a:pPr marL="973800" lvl="1" indent="-288000">
              <a:lnSpc>
                <a:spcPct val="120000"/>
              </a:lnSpc>
              <a:spcBef>
                <a:spcPts val="0"/>
              </a:spcBef>
              <a:spcAft>
                <a:spcPts val="1200"/>
              </a:spcAft>
              <a:buFont typeface="Wingdings" panose="05000000000000000000" pitchFamily="2" charset="2"/>
              <a:buChar char="ü"/>
            </a:pPr>
            <a:r>
              <a:rPr lang="fr-FR" sz="2900" dirty="0"/>
              <a:t>au niveau communautaire, influencer les normes familiales et communautaires pour retarder le mariage des filles jusqu’à l’âge de 18 ans et accroître les possibilités d’éducation pour les filles par des voies formelles et non formelles ;</a:t>
            </a:r>
          </a:p>
          <a:p>
            <a:pPr marL="973800" lvl="1" indent="-288000">
              <a:lnSpc>
                <a:spcPct val="120000"/>
              </a:lnSpc>
              <a:spcBef>
                <a:spcPts val="0"/>
              </a:spcBef>
              <a:spcAft>
                <a:spcPts val="1200"/>
              </a:spcAft>
              <a:buFont typeface="Wingdings" panose="05000000000000000000" pitchFamily="2" charset="2"/>
              <a:buChar char="ü"/>
            </a:pPr>
            <a:r>
              <a:rPr lang="fr-FR" sz="2900" dirty="0"/>
              <a:t>au niveau individuel, autonomiser les filles en combinaison avec une intervention pour influencer les normes familiales et communautaires.</a:t>
            </a:r>
          </a:p>
        </p:txBody>
      </p:sp>
    </p:spTree>
    <p:extLst>
      <p:ext uri="{BB962C8B-B14F-4D97-AF65-F5344CB8AC3E}">
        <p14:creationId xmlns:p14="http://schemas.microsoft.com/office/powerpoint/2010/main" val="1652566154"/>
      </p:ext>
    </p:extLst>
  </p:cSld>
  <p:clrMapOvr>
    <a:masterClrMapping/>
  </p:clrMapOvr>
  <mc:AlternateContent xmlns:mc="http://schemas.openxmlformats.org/markup-compatibility/2006" xmlns:p14="http://schemas.microsoft.com/office/powerpoint/2010/main">
    <mc:Choice Requires="p14">
      <p:transition spd="slow" p14:dur="2000" advTm="73848"/>
    </mc:Choice>
    <mc:Fallback xmlns="">
      <p:transition spd="slow" advTm="738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idx="4294967295"/>
          </p:nvPr>
        </p:nvSpPr>
        <p:spPr>
          <a:xfrm>
            <a:off x="178676" y="2641827"/>
            <a:ext cx="4225161" cy="1770424"/>
          </a:xfrm>
          <a:prstGeom prst="rect">
            <a:avLst/>
          </a:prstGeom>
          <a:noFill/>
        </p:spPr>
        <p:txBody>
          <a:bodyPr>
            <a:normAutofit fontScale="90000"/>
          </a:bodyPr>
          <a:lstStyle/>
          <a:p>
            <a:pPr algn="ctr"/>
            <a:r>
              <a:rPr lang="fr-FR" sz="2800" dirty="0">
                <a:solidFill>
                  <a:srgbClr val="03B5ED"/>
                </a:solidFill>
                <a:latin typeface="Arial Black" panose="020B0A04020102020204" pitchFamily="34" charset="0"/>
              </a:rPr>
              <a:t>DOCUMENTS COMPLÉMENTAIRES AUX LIGNES DIRECTRICES DE L’OMS</a:t>
            </a:r>
            <a:endParaRPr lang="fr-FR" sz="2800" dirty="0">
              <a:solidFill>
                <a:srgbClr val="03B5ED"/>
              </a:solidFill>
            </a:endParaRP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4294967295"/>
          </p:nvPr>
        </p:nvSpPr>
        <p:spPr>
          <a:xfrm>
            <a:off x="4246179" y="348482"/>
            <a:ext cx="7683062" cy="6357115"/>
          </a:xfrm>
          <a:prstGeom prst="rect">
            <a:avLst/>
          </a:prstGeom>
        </p:spPr>
        <p:txBody>
          <a:bodyPr>
            <a:noAutofit/>
          </a:bodyPr>
          <a:lstStyle/>
          <a:p>
            <a:pPr>
              <a:lnSpc>
                <a:spcPct val="120000"/>
              </a:lnSpc>
              <a:buClr>
                <a:srgbClr val="03B5ED"/>
              </a:buClr>
            </a:pPr>
            <a:r>
              <a:rPr lang="fr-FR" sz="1800" b="1" dirty="0">
                <a:solidFill>
                  <a:srgbClr val="03B5ED"/>
                </a:solidFill>
                <a:latin typeface="Arial" panose="020B0604020202020204" pitchFamily="34" charset="0"/>
                <a:cs typeface="Arial" panose="020B0604020202020204" pitchFamily="34" charset="0"/>
              </a:rPr>
              <a:t>              Mutilations génitales féminines</a:t>
            </a:r>
            <a:endParaRPr lang="fr-FR" sz="1800" dirty="0">
              <a:latin typeface="Arial" panose="020B0604020202020204" pitchFamily="34" charset="0"/>
              <a:cs typeface="Arial" panose="020B0604020202020204" pitchFamily="34" charset="0"/>
            </a:endParaRPr>
          </a:p>
          <a:p>
            <a:pPr marL="285750" indent="-285750">
              <a:lnSpc>
                <a:spcPct val="120000"/>
              </a:lnSpc>
              <a:buClr>
                <a:srgbClr val="03B5ED"/>
              </a:buClr>
              <a:buFont typeface="Arial" panose="020B0604020202020204" pitchFamily="34" charset="0"/>
              <a:buChar char="•"/>
            </a:pPr>
            <a:r>
              <a:rPr lang="fr-FR" sz="1700" dirty="0">
                <a:latin typeface="Arial" panose="020B0604020202020204" pitchFamily="34" charset="0"/>
                <a:cs typeface="Arial" panose="020B0604020202020204" pitchFamily="34" charset="0"/>
              </a:rPr>
              <a:t>Soins aux filles et aux femmes vivant avec des mutilations génitales féminines: manuel clinique (OMS, 2018).
Stratégie mondiale visant à empêcher les prestataires de soins de santé de pratiquer des mutilations génitales féminines (OMS, 2010).
Déclaration interinstitutions sur l’élimination des mutilations génitales féminines (OMS, 2008).</a:t>
            </a:r>
          </a:p>
          <a:p>
            <a:pPr marL="285750" indent="-285750">
              <a:lnSpc>
                <a:spcPct val="120000"/>
              </a:lnSpc>
              <a:buClr>
                <a:srgbClr val="03B5ED"/>
              </a:buClr>
              <a:buFont typeface="Arial" panose="020B0604020202020204" pitchFamily="34" charset="0"/>
              <a:buChar char="•"/>
            </a:pPr>
            <a:r>
              <a:rPr lang="fr-FR" sz="1700" dirty="0">
                <a:latin typeface="Arial" panose="020B0604020202020204" pitchFamily="34" charset="0"/>
                <a:cs typeface="Arial" panose="020B0604020202020204" pitchFamily="34" charset="0"/>
              </a:rPr>
              <a:t>La résolution 61.16 en 2008 de l'Assemblée mondiale de la santé.  
La COVID-19 perturbe l’ODD 5.3 – mutilations génitales féminines (FNUAP, 2020)</a:t>
            </a:r>
          </a:p>
          <a:p>
            <a:pPr>
              <a:lnSpc>
                <a:spcPct val="120000"/>
              </a:lnSpc>
              <a:buClr>
                <a:srgbClr val="03B5ED"/>
              </a:buClr>
            </a:pPr>
            <a:r>
              <a:rPr lang="fr-FR" sz="1800" b="1" dirty="0">
                <a:solidFill>
                  <a:schemeClr val="bg1"/>
                </a:solidFill>
                <a:latin typeface="Arial" panose="020B0604020202020204" pitchFamily="34" charset="0"/>
                <a:cs typeface="Arial" panose="020B0604020202020204" pitchFamily="34" charset="0"/>
              </a:rPr>
              <a:t>           </a:t>
            </a:r>
            <a:r>
              <a:rPr lang="fr-FR" sz="1800" b="1" dirty="0">
                <a:solidFill>
                  <a:srgbClr val="03B5ED"/>
                </a:solidFill>
                <a:latin typeface="Arial" panose="020B0604020202020204" pitchFamily="34" charset="0"/>
                <a:cs typeface="Arial" panose="020B0604020202020204" pitchFamily="34" charset="0"/>
              </a:rPr>
              <a:t>Mariage d’enfants</a:t>
            </a:r>
          </a:p>
          <a:p>
            <a:pPr marL="285750" indent="-285750">
              <a:lnSpc>
                <a:spcPct val="120000"/>
              </a:lnSpc>
              <a:buClr>
                <a:srgbClr val="03B5ED"/>
              </a:buClr>
              <a:buFont typeface="Arial" panose="020B0604020202020204" pitchFamily="34" charset="0"/>
              <a:buChar char="•"/>
            </a:pPr>
            <a:r>
              <a:rPr lang="fr-FR" sz="1700" dirty="0"/>
              <a:t>COVID-19 et mariages d’enfants, précoces et forcés: un programme d’action (</a:t>
            </a:r>
            <a:r>
              <a:rPr lang="fr-FR" sz="1700" dirty="0" err="1"/>
              <a:t>GirlsNotBrides</a:t>
            </a:r>
            <a:r>
              <a:rPr lang="fr-FR" sz="1700" dirty="0"/>
              <a:t>, avril 2020).
Adaptation à la COVID-19 (UNICEF, FNUAP, septembre 2020).
Lutter contre le mariage des enfants dans les contextes humanitaires (UNICEF, UNFPA, février 2021).</a:t>
            </a:r>
            <a:endParaRPr lang="fr-F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195711"/>
      </p:ext>
    </p:extLst>
  </p:cSld>
  <p:clrMapOvr>
    <a:masterClrMapping/>
  </p:clrMapOvr>
  <mc:AlternateContent xmlns:mc="http://schemas.openxmlformats.org/markup-compatibility/2006" xmlns:p14="http://schemas.microsoft.com/office/powerpoint/2010/main">
    <mc:Choice Requires="p14">
      <p:transition spd="slow" p14:dur="2000" advTm="106625"/>
    </mc:Choice>
    <mc:Fallback xmlns="">
      <p:transition spd="slow" advTm="10662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0DD03-817E-39DD-4977-5375C5E6FDCB}"/>
              </a:ext>
            </a:extLst>
          </p:cNvPr>
          <p:cNvSpPr>
            <a:spLocks noGrp="1"/>
          </p:cNvSpPr>
          <p:nvPr>
            <p:ph type="title" idx="4294967295"/>
          </p:nvPr>
        </p:nvSpPr>
        <p:spPr>
          <a:xfrm>
            <a:off x="157654" y="2127889"/>
            <a:ext cx="3159125" cy="2347487"/>
          </a:xfrm>
          <a:prstGeom prst="rect">
            <a:avLst/>
          </a:prstGeom>
        </p:spPr>
        <p:txBody>
          <a:bodyPr>
            <a:noAutofit/>
          </a:bodyPr>
          <a:lstStyle/>
          <a:p>
            <a:pPr algn="ctr"/>
            <a:r>
              <a:rPr lang="fr-FR" sz="3200" dirty="0">
                <a:solidFill>
                  <a:srgbClr val="03B5ED"/>
                </a:solidFill>
                <a:latin typeface="Arial Black" panose="020B0A04020102020204" pitchFamily="34" charset="0"/>
              </a:rPr>
              <a:t>L’impact de la pandémie de COVID-19 sur les progrès </a:t>
            </a:r>
          </a:p>
        </p:txBody>
      </p:sp>
      <p:sp>
        <p:nvSpPr>
          <p:cNvPr id="4" name="ZoneTexte 3">
            <a:extLst>
              <a:ext uri="{FF2B5EF4-FFF2-40B4-BE49-F238E27FC236}">
                <a16:creationId xmlns:a16="http://schemas.microsoft.com/office/drawing/2014/main" id="{8052A503-C829-95A3-6F9B-14685AFB0A2A}"/>
              </a:ext>
            </a:extLst>
          </p:cNvPr>
          <p:cNvSpPr txBox="1"/>
          <p:nvPr/>
        </p:nvSpPr>
        <p:spPr>
          <a:xfrm>
            <a:off x="3346847" y="670143"/>
            <a:ext cx="8371840" cy="5262979"/>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La pandémie de COVID-19 aurait un impact négatif sur les progrès : </a:t>
            </a:r>
          </a:p>
          <a:p>
            <a:pPr marL="342900" indent="-342900">
              <a:buClr>
                <a:srgbClr val="03B5ED"/>
              </a:buClr>
              <a:buFont typeface="Arial" panose="020B0604020202020204" pitchFamily="34" charset="0"/>
              <a:buChar char="•"/>
            </a:pPr>
            <a:r>
              <a:rPr lang="fr-FR" sz="2400" dirty="0">
                <a:latin typeface="Arial" panose="020B0604020202020204" pitchFamily="34" charset="0"/>
                <a:cs typeface="Arial" panose="020B0604020202020204" pitchFamily="34" charset="0"/>
              </a:rPr>
              <a:t>on prévoit que 10 millions de filles supplémentaires se marieront pendant l’enfance d’ici 2030 en raison des fermetures d’école, des chocs économiques et des perturbations des services provoqués par la pandémie ; </a:t>
            </a:r>
          </a:p>
          <a:p>
            <a:pPr marL="342900" indent="-342900">
              <a:buClr>
                <a:srgbClr val="03B5ED"/>
              </a:buClr>
              <a:buFont typeface="Arial" panose="020B0604020202020204" pitchFamily="34" charset="0"/>
              <a:buChar char="•"/>
            </a:pPr>
            <a:r>
              <a:rPr lang="fr-FR" sz="2400" dirty="0">
                <a:latin typeface="Arial" panose="020B0604020202020204" pitchFamily="34" charset="0"/>
                <a:cs typeface="Arial" panose="020B0604020202020204" pitchFamily="34" charset="0"/>
              </a:rPr>
              <a:t>ce nombre s’ajoute aux 100 millions de filles qui, selon les projections, se marieront pendant l’enfance au cours de cette décennie ;</a:t>
            </a:r>
          </a:p>
          <a:p>
            <a:pPr marL="342900" indent="-342900">
              <a:buClr>
                <a:srgbClr val="03B5ED"/>
              </a:buClr>
              <a:buFont typeface="Arial" panose="020B0604020202020204" pitchFamily="34" charset="0"/>
              <a:buChar char="•"/>
            </a:pPr>
            <a:r>
              <a:rPr lang="fr-FR" sz="2400" dirty="0">
                <a:latin typeface="Arial" panose="020B0604020202020204" pitchFamily="34" charset="0"/>
                <a:cs typeface="Arial" panose="020B0604020202020204" pitchFamily="34" charset="0"/>
              </a:rPr>
              <a:t>la pandémie a également perturbé les programmes de prévention des MGF et pour cette raison, 2 millions de filles supplémentaires pourraient subir des MGF au cours de la prochaine décennie, des cas qui auraient autrement été évités.</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 4</a:t>
            </a:r>
            <a:r>
              <a:rPr lang="fr-FR" sz="2400" dirty="0">
                <a:latin typeface="Arial" panose="020B0604020202020204" pitchFamily="34" charset="0"/>
                <a:cs typeface="Arial" panose="020B0604020202020204" pitchFamily="34" charset="0"/>
                <a:hlinkClick r:id="rId3"/>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47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A9BA116-8A0D-F34E-DCB2-AFFE6298FC76}"/>
              </a:ext>
            </a:extLst>
          </p:cNvPr>
          <p:cNvPicPr>
            <a:picLocks noChangeAspect="1"/>
          </p:cNvPicPr>
          <p:nvPr/>
        </p:nvPicPr>
        <p:blipFill>
          <a:blip r:embed="rId3"/>
          <a:stretch>
            <a:fillRect/>
          </a:stretch>
        </p:blipFill>
        <p:spPr>
          <a:xfrm>
            <a:off x="4661" y="0"/>
            <a:ext cx="12187339" cy="6857999"/>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spd="slow" advTm="958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E767C-B758-431F-8963-896A3BBB3B0B}"/>
              </a:ext>
            </a:extLst>
          </p:cNvPr>
          <p:cNvSpPr>
            <a:spLocks noGrp="1"/>
          </p:cNvSpPr>
          <p:nvPr>
            <p:ph type="title" idx="4294967295"/>
          </p:nvPr>
        </p:nvSpPr>
        <p:spPr>
          <a:xfrm>
            <a:off x="2320925" y="2167043"/>
            <a:ext cx="7550150" cy="1931987"/>
          </a:xfrm>
          <a:prstGeom prst="rect">
            <a:avLst/>
          </a:prstGeom>
        </p:spPr>
        <p:txBody>
          <a:bodyPr>
            <a:noAutofit/>
          </a:bodyPr>
          <a:lstStyle/>
          <a:p>
            <a:pPr algn="ctr"/>
            <a: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t>PERSPECTIVE </a:t>
            </a:r>
            <a:b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br>
            <a: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t>RÉGIONALE</a:t>
            </a:r>
            <a:endParaRPr lang="fr-FR" sz="4800" dirty="0"/>
          </a:p>
        </p:txBody>
      </p:sp>
      <p:sp>
        <p:nvSpPr>
          <p:cNvPr id="3" name="Rectangle 2">
            <a:extLst>
              <a:ext uri="{FF2B5EF4-FFF2-40B4-BE49-F238E27FC236}">
                <a16:creationId xmlns:a16="http://schemas.microsoft.com/office/drawing/2014/main" id="{5C7D6BBB-54B9-D42E-0B8E-8D87C6F60A44}"/>
              </a:ext>
            </a:extLst>
          </p:cNvPr>
          <p:cNvSpPr/>
          <p:nvPr/>
        </p:nvSpPr>
        <p:spPr>
          <a:xfrm>
            <a:off x="2392680" y="5343912"/>
            <a:ext cx="7406640" cy="1200329"/>
          </a:xfrm>
          <a:prstGeom prst="rect">
            <a:avLst/>
          </a:prstGeom>
        </p:spPr>
        <p:txBody>
          <a:bodyPr wrap="square">
            <a:spAutoFit/>
          </a:bodyPr>
          <a:lstStyle/>
          <a:p>
            <a:r>
              <a:rPr lang="fr-FR" dirty="0">
                <a:solidFill>
                  <a:schemeClr val="bg1"/>
                </a:solidFill>
                <a:latin typeface="Arial" panose="020B0604020202020204" pitchFamily="34" charset="0"/>
                <a:cs typeface="Arial" panose="020B0604020202020204" pitchFamily="34" charset="0"/>
              </a:rPr>
              <a:t>L’article 25 de la Déclaration universelle des droits de l’homme stipule que « toute personne a droit à un niveau de vie suffisant pour assurer sa santé et son bien-être », et cette déclaration a été utilisée pour soutenir que les MGF violent le droit à la santé et à l’intégrité physique.</a:t>
            </a:r>
            <a:endParaRPr lang="en-US"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BCE3B-A660-35FF-5C6F-FB8B7276C996}"/>
              </a:ext>
            </a:extLst>
          </p:cNvPr>
          <p:cNvSpPr txBox="1"/>
          <p:nvPr/>
        </p:nvSpPr>
        <p:spPr>
          <a:xfrm>
            <a:off x="471814" y="3878320"/>
            <a:ext cx="11248372" cy="1693477"/>
          </a:xfrm>
          <a:prstGeom prst="rect">
            <a:avLst/>
          </a:prstGeom>
          <a:noFill/>
        </p:spPr>
        <p:txBody>
          <a:bodyPr wrap="square">
            <a:spAutoFit/>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CONTRIBUTRICES</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CHRISTINA PALLITTO </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JEAN CASEY</a:t>
            </a:r>
          </a:p>
          <a:p>
            <a:pPr marL="285750" indent="-285750" algn="ctr">
              <a:lnSpc>
                <a:spcPct val="107000"/>
              </a:lnSpc>
              <a:spcAft>
                <a:spcPts val="800"/>
              </a:spcAft>
              <a:buFont typeface="Arial" panose="020B0604020202020204" pitchFamily="34" charset="0"/>
              <a:buChar char="•"/>
            </a:pP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86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1026" name="Picture 2" descr="Mutilations génitales féminines au Mali : la pratique reste d'actualité,  regrettent des ONG - Studio Tamani - Informations, débats, magazines :  toute l'actualité du Mali, en 5 langues">
            <a:extLst>
              <a:ext uri="{FF2B5EF4-FFF2-40B4-BE49-F238E27FC236}">
                <a16:creationId xmlns:a16="http://schemas.microsoft.com/office/drawing/2014/main" id="{87C15D9B-9DCB-EDA0-012E-61F3C9CD5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659826"/>
            <a:ext cx="9525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401693"/>
      </p:ext>
    </p:extLst>
  </p:cSld>
  <p:clrMapOvr>
    <a:masterClrMapping/>
  </p:clrMapOvr>
  <mc:AlternateContent xmlns:mc="http://schemas.openxmlformats.org/markup-compatibility/2006" xmlns:p14="http://schemas.microsoft.com/office/powerpoint/2010/main">
    <mc:Choice Requires="p14">
      <p:transition spd="slow" p14:dur="2000" advTm="108469"/>
    </mc:Choice>
    <mc:Fallback xmlns="">
      <p:transition spd="slow" advTm="10846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81648-B391-6806-0D99-233218C8C7B5}"/>
              </a:ext>
            </a:extLst>
          </p:cNvPr>
          <p:cNvSpPr>
            <a:spLocks noGrp="1"/>
          </p:cNvSpPr>
          <p:nvPr>
            <p:ph type="title" idx="4294967295"/>
          </p:nvPr>
        </p:nvSpPr>
        <p:spPr>
          <a:xfrm>
            <a:off x="189185" y="306168"/>
            <a:ext cx="11785600" cy="804862"/>
          </a:xfrm>
          <a:prstGeom prst="rect">
            <a:avLst/>
          </a:prstGeom>
        </p:spPr>
        <p:txBody>
          <a:bodyPr>
            <a:noAutofit/>
          </a:bodyPr>
          <a:lstStyle/>
          <a:p>
            <a:pPr algn="ctr"/>
            <a:r>
              <a:rPr lang="fr-FR" sz="2000" dirty="0">
                <a:latin typeface="Arial Black" panose="020B0A04020102020204" pitchFamily="34" charset="0"/>
                <a:cs typeface="Arial" panose="020B0604020202020204" pitchFamily="34" charset="0"/>
              </a:rPr>
              <a:t>Carte présentant les 20 pays aux taux de prévalence du mariage les plus élevés</a:t>
            </a:r>
            <a:br>
              <a:rPr lang="fr-FR" sz="2000" dirty="0">
                <a:latin typeface="Arial Black" panose="020B0A04020102020204" pitchFamily="34" charset="0"/>
                <a:cs typeface="Arial" panose="020B0604020202020204" pitchFamily="34" charset="0"/>
              </a:rPr>
            </a:br>
            <a:r>
              <a:rPr lang="fr-FR" sz="2000" dirty="0">
                <a:latin typeface="Arial Black" panose="020B0A04020102020204" pitchFamily="34" charset="0"/>
                <a:cs typeface="Arial" panose="020B0604020202020204" pitchFamily="34" charset="0"/>
              </a:rPr>
              <a:t>et les 20 pays aux taux de prévalence des MGF/E les plus élevés. </a:t>
            </a:r>
            <a:r>
              <a:rPr lang="fr-FR" sz="1800" baseline="30000" dirty="0">
                <a:solidFill>
                  <a:schemeClr val="bg1"/>
                </a:solidFill>
                <a:latin typeface="Arial Black" panose="020B0A04020102020204" pitchFamily="34" charset="0"/>
                <a:cs typeface="Arial" panose="020B0604020202020204" pitchFamily="34" charset="0"/>
              </a:rPr>
              <a:t>5</a:t>
            </a:r>
            <a:endParaRPr lang="fr-FR" sz="2000" baseline="30000" dirty="0">
              <a:solidFill>
                <a:schemeClr val="bg1"/>
              </a:solidFill>
              <a:latin typeface="Arial Black" panose="020B0A040201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D429B21-20A7-70E0-F33E-D668E2246257}"/>
              </a:ext>
            </a:extLst>
          </p:cNvPr>
          <p:cNvPicPr>
            <a:picLocks noChangeAspect="1"/>
          </p:cNvPicPr>
          <p:nvPr/>
        </p:nvPicPr>
        <p:blipFill>
          <a:blip r:embed="rId3"/>
          <a:stretch>
            <a:fillRect/>
          </a:stretch>
        </p:blipFill>
        <p:spPr>
          <a:xfrm>
            <a:off x="734866" y="1079502"/>
            <a:ext cx="10722269" cy="4976291"/>
          </a:xfrm>
          <a:prstGeom prst="rect">
            <a:avLst/>
          </a:prstGeom>
        </p:spPr>
      </p:pic>
    </p:spTree>
    <p:extLst>
      <p:ext uri="{BB962C8B-B14F-4D97-AF65-F5344CB8AC3E}">
        <p14:creationId xmlns:p14="http://schemas.microsoft.com/office/powerpoint/2010/main" val="66287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E9761-5AA6-6EBA-C51A-9FFE70F2446B}"/>
              </a:ext>
            </a:extLst>
          </p:cNvPr>
          <p:cNvSpPr>
            <a:spLocks noGrp="1"/>
          </p:cNvSpPr>
          <p:nvPr>
            <p:ph type="title" idx="4294967295"/>
          </p:nvPr>
        </p:nvSpPr>
        <p:spPr>
          <a:xfrm>
            <a:off x="315311" y="6300976"/>
            <a:ext cx="11563350" cy="419100"/>
          </a:xfrm>
          <a:prstGeom prst="rect">
            <a:avLst/>
          </a:prstGeom>
        </p:spPr>
        <p:txBody>
          <a:bodyPr>
            <a:normAutofit/>
          </a:bodyPr>
          <a:lstStyle/>
          <a:p>
            <a:pPr algn="ctr"/>
            <a:r>
              <a:rPr lang="fr-FR" sz="1200" i="0" u="none" strike="noStrike" baseline="0" dirty="0">
                <a:latin typeface="Arial" panose="020B0604020202020204" pitchFamily="34" charset="0"/>
                <a:cs typeface="Arial" panose="020B0604020202020204" pitchFamily="34" charset="0"/>
              </a:rPr>
              <a:t>Rencontre de Haut Niveau pour Mettre Fin au Mariage des Enfants en Afrique de l’Ouest et du Centre (23-25 </a:t>
            </a:r>
            <a:r>
              <a:rPr lang="fr-FR" sz="1200" dirty="0">
                <a:latin typeface="Arial" panose="020B0604020202020204" pitchFamily="34" charset="0"/>
                <a:cs typeface="Arial" panose="020B0604020202020204" pitchFamily="34" charset="0"/>
              </a:rPr>
              <a:t>o</a:t>
            </a:r>
            <a:r>
              <a:rPr lang="fr-FR" sz="1200" i="0" u="none" strike="noStrike" baseline="0" dirty="0">
                <a:latin typeface="Arial" panose="020B0604020202020204" pitchFamily="34" charset="0"/>
                <a:cs typeface="Arial" panose="020B0604020202020204" pitchFamily="34" charset="0"/>
              </a:rPr>
              <a:t>ctobre 2017 à Dakar, Sénégal)</a:t>
            </a:r>
            <a:endParaRPr lang="fr-FR" sz="12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1F49D4ED-292A-37D5-C380-2A154D86FF3B}"/>
              </a:ext>
            </a:extLst>
          </p:cNvPr>
          <p:cNvPicPr>
            <a:picLocks noChangeAspect="1"/>
          </p:cNvPicPr>
          <p:nvPr/>
        </p:nvPicPr>
        <p:blipFill>
          <a:blip r:embed="rId3"/>
          <a:stretch>
            <a:fillRect/>
          </a:stretch>
        </p:blipFill>
        <p:spPr>
          <a:xfrm>
            <a:off x="3424959" y="97536"/>
            <a:ext cx="5342083" cy="6111770"/>
          </a:xfrm>
          <a:prstGeom prst="rect">
            <a:avLst/>
          </a:prstGeom>
        </p:spPr>
      </p:pic>
    </p:spTree>
    <p:extLst>
      <p:ext uri="{BB962C8B-B14F-4D97-AF65-F5344CB8AC3E}">
        <p14:creationId xmlns:p14="http://schemas.microsoft.com/office/powerpoint/2010/main" val="373595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8D2AAD1-67E9-C9DB-6447-B7DC729EE388}"/>
              </a:ext>
            </a:extLst>
          </p:cNvPr>
          <p:cNvPicPr>
            <a:picLocks noChangeAspect="1"/>
          </p:cNvPicPr>
          <p:nvPr/>
        </p:nvPicPr>
        <p:blipFill>
          <a:blip r:embed="rId3"/>
          <a:stretch>
            <a:fillRect/>
          </a:stretch>
        </p:blipFill>
        <p:spPr>
          <a:xfrm>
            <a:off x="670090" y="1184716"/>
            <a:ext cx="10851820" cy="4488569"/>
          </a:xfrm>
          <a:prstGeom prst="rect">
            <a:avLst/>
          </a:prstGeom>
        </p:spPr>
      </p:pic>
      <p:sp>
        <p:nvSpPr>
          <p:cNvPr id="7" name="TextBox 6">
            <a:extLst>
              <a:ext uri="{FF2B5EF4-FFF2-40B4-BE49-F238E27FC236}">
                <a16:creationId xmlns:a16="http://schemas.microsoft.com/office/drawing/2014/main" id="{A5924422-5A25-B252-FC51-AD125489DB85}"/>
              </a:ext>
            </a:extLst>
          </p:cNvPr>
          <p:cNvSpPr txBox="1"/>
          <p:nvPr/>
        </p:nvSpPr>
        <p:spPr>
          <a:xfrm>
            <a:off x="3517288" y="5834562"/>
            <a:ext cx="5146549" cy="369332"/>
          </a:xfrm>
          <a:prstGeom prst="rect">
            <a:avLst/>
          </a:prstGeom>
          <a:noFill/>
        </p:spPr>
        <p:txBody>
          <a:bodyPr wrap="square">
            <a:spAutoFit/>
          </a:bodyPr>
          <a:lstStyle/>
          <a:p>
            <a:r>
              <a:rPr lang="fr-FR" b="1" dirty="0">
                <a:solidFill>
                  <a:schemeClr val="bg1"/>
                </a:solidFill>
                <a:latin typeface="Arial" panose="020B0604020202020204" pitchFamily="34" charset="0"/>
                <a:cs typeface="Arial" panose="020B0604020202020204" pitchFamily="34" charset="0"/>
              </a:rPr>
              <a:t>Jeunes filles qui ont subi une forme de MGF </a:t>
            </a:r>
            <a:r>
              <a:rPr lang="fr-FR" b="1" baseline="30000" dirty="0">
                <a:solidFill>
                  <a:schemeClr val="bg1"/>
                </a:solidFill>
                <a:latin typeface="Arial" panose="020B0604020202020204" pitchFamily="34" charset="0"/>
                <a:cs typeface="Arial" panose="020B0604020202020204" pitchFamily="34" charset="0"/>
              </a:rPr>
              <a:t>6</a:t>
            </a:r>
            <a:endParaRPr lang="en-GB" b="1"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9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DC4AEB-4BAF-EB0A-3414-69FD51A075AD}"/>
              </a:ext>
            </a:extLst>
          </p:cNvPr>
          <p:cNvSpPr>
            <a:spLocks noGrp="1"/>
          </p:cNvSpPr>
          <p:nvPr>
            <p:ph type="ctrTitle" idx="4294967295"/>
          </p:nvPr>
        </p:nvSpPr>
        <p:spPr>
          <a:xfrm>
            <a:off x="804114" y="408042"/>
            <a:ext cx="10363200" cy="795338"/>
          </a:xfrm>
          <a:prstGeom prst="rect">
            <a:avLst/>
          </a:prstGeom>
        </p:spPr>
        <p:txBody>
          <a:bodyPr/>
          <a:lstStyle/>
          <a:p>
            <a:r>
              <a:rPr kumimoji="0" lang="fr-FR" sz="4000" b="1" i="0" u="none" strike="noStrike" kern="1200" cap="none" spc="0" normalizeH="0" baseline="0" noProof="0" dirty="0">
                <a:ln>
                  <a:noFill/>
                </a:ln>
                <a:solidFill>
                  <a:srgbClr val="03B5ED"/>
                </a:solidFill>
                <a:effectLst/>
                <a:uLnTx/>
                <a:uFillTx/>
                <a:latin typeface="Arial Black" panose="020B0604020202020204" pitchFamily="34" charset="0"/>
                <a:ea typeface="+mj-ea"/>
              </a:rPr>
              <a:t>Objectifs du module</a:t>
            </a:r>
            <a:endParaRPr lang="fr-FR" dirty="0">
              <a:solidFill>
                <a:srgbClr val="03B5ED"/>
              </a:solidFill>
            </a:endParaRPr>
          </a:p>
        </p:txBody>
      </p:sp>
      <p:sp>
        <p:nvSpPr>
          <p:cNvPr id="3" name="Espace réservé du contenu 2">
            <a:extLst>
              <a:ext uri="{FF2B5EF4-FFF2-40B4-BE49-F238E27FC236}">
                <a16:creationId xmlns:a16="http://schemas.microsoft.com/office/drawing/2014/main" id="{1EFCA7C4-15CB-7BDE-4E40-66FB2EC5EE00}"/>
              </a:ext>
            </a:extLst>
          </p:cNvPr>
          <p:cNvSpPr>
            <a:spLocks noGrp="1"/>
          </p:cNvSpPr>
          <p:nvPr>
            <p:ph type="subTitle" idx="4294967295"/>
          </p:nvPr>
        </p:nvSpPr>
        <p:spPr>
          <a:xfrm>
            <a:off x="388307" y="1604963"/>
            <a:ext cx="11348581" cy="4308475"/>
          </a:xfrm>
          <a:prstGeom prst="rect">
            <a:avLst/>
          </a:prstGeom>
        </p:spPr>
        <p:txBody>
          <a:bodyPr>
            <a:normAutofit/>
          </a:bodyPr>
          <a:lstStyle/>
          <a:p>
            <a:pPr marL="0" marR="0" lvl="0" indent="0" algn="l" defTabSz="914400" rtl="0" eaLnBrk="1" fontAlgn="auto" latinLnBrk="0" hangingPunct="1">
              <a:spcBef>
                <a:spcPts val="1000"/>
              </a:spcBef>
              <a:spcAft>
                <a:spcPts val="0"/>
              </a:spcAft>
              <a:buClr>
                <a:prstClr val="white"/>
              </a:buClr>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la fin de ce module, les participants seront capables de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définir les pratiques traditionnelles néfastes (PTN) et présenter les différents types de PTN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présenter l’importance des services de prévention des PTN dans la réduction de la mortalité maternelle et néonatale ;</a:t>
            </a:r>
          </a:p>
          <a:p>
            <a:pPr lvl="1">
              <a:buClr>
                <a:srgbClr val="03B5ED"/>
              </a:buClr>
              <a:defRPr/>
            </a:pPr>
            <a:r>
              <a:rPr lang="fr-FR" dirty="0">
                <a:solidFill>
                  <a:prstClr val="black"/>
                </a:solidFill>
              </a:rPr>
              <a:t>offrir les services de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prévention contre les PTN en fonction des orientations programmatiques de l’OMS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lang="fr-FR" dirty="0">
                <a:solidFill>
                  <a:prstClr val="black"/>
                </a:solidFill>
              </a:rPr>
              <a:t>p</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rendre en compte les contextes particuliers de crises dans </a:t>
            </a:r>
            <a:r>
              <a:rPr lang="fr-FR" sz="2400" dirty="0">
                <a:solidFill>
                  <a:prstClr val="black"/>
                </a:solidFill>
                <a:latin typeface="Arial" panose="020B0604020202020204" pitchFamily="34" charset="0"/>
                <a:cs typeface="Arial" panose="020B0604020202020204" pitchFamily="34" charset="0"/>
              </a:rPr>
              <a:t>la</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prévention des PTN.</a:t>
            </a:r>
          </a:p>
        </p:txBody>
      </p:sp>
    </p:spTree>
    <p:extLst>
      <p:ext uri="{BB962C8B-B14F-4D97-AF65-F5344CB8AC3E}">
        <p14:creationId xmlns:p14="http://schemas.microsoft.com/office/powerpoint/2010/main" val="12788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E9761-5AA6-6EBA-C51A-9FFE70F2446B}"/>
              </a:ext>
            </a:extLst>
          </p:cNvPr>
          <p:cNvSpPr>
            <a:spLocks noGrp="1"/>
          </p:cNvSpPr>
          <p:nvPr>
            <p:ph type="title" idx="4294967295"/>
          </p:nvPr>
        </p:nvSpPr>
        <p:spPr>
          <a:xfrm>
            <a:off x="147146" y="2530976"/>
            <a:ext cx="3484563" cy="1796047"/>
          </a:xfrm>
          <a:prstGeom prst="rect">
            <a:avLst/>
          </a:prstGeom>
        </p:spPr>
        <p:txBody>
          <a:bodyPr>
            <a:noAutofit/>
          </a:bodyPr>
          <a:lstStyle/>
          <a:p>
            <a:pPr algn="ctr"/>
            <a:r>
              <a:rPr lang="fr-FR" sz="2400" dirty="0">
                <a:solidFill>
                  <a:srgbClr val="03B5ED"/>
                </a:solidFill>
                <a:latin typeface="Arial Black" panose="020B0A04020102020204" pitchFamily="34" charset="0"/>
              </a:rPr>
              <a:t>Les défis en matière de pratiques traditionnelles néfastes</a:t>
            </a:r>
          </a:p>
        </p:txBody>
      </p:sp>
      <p:sp>
        <p:nvSpPr>
          <p:cNvPr id="4" name="ZoneTexte 3">
            <a:extLst>
              <a:ext uri="{FF2B5EF4-FFF2-40B4-BE49-F238E27FC236}">
                <a16:creationId xmlns:a16="http://schemas.microsoft.com/office/drawing/2014/main" id="{B642EEF4-DACC-3E7F-536A-84045938F941}"/>
              </a:ext>
            </a:extLst>
          </p:cNvPr>
          <p:cNvSpPr txBox="1"/>
          <p:nvPr/>
        </p:nvSpPr>
        <p:spPr>
          <a:xfrm>
            <a:off x="3247697" y="689788"/>
            <a:ext cx="8588499" cy="5478423"/>
          </a:xfrm>
          <a:prstGeom prst="rect">
            <a:avLst/>
          </a:prstGeom>
          <a:noFill/>
        </p:spPr>
        <p:txBody>
          <a:bodyPr wrap="square">
            <a:spAutoFit/>
          </a:bodyPr>
          <a:lstStyle/>
          <a:p>
            <a:pPr marL="285750" indent="-285750">
              <a:buClr>
                <a:srgbClr val="03B5ED"/>
              </a:buClr>
              <a:buFont typeface="Arial" panose="020B0604020202020204" pitchFamily="34" charset="0"/>
              <a:buChar char="•"/>
            </a:pPr>
            <a:r>
              <a:rPr lang="fr-FR" sz="2000" i="0" dirty="0">
                <a:effectLst/>
                <a:latin typeface="Arial" panose="020B0604020202020204" pitchFamily="34" charset="0"/>
                <a:cs typeface="Arial" panose="020B0604020202020204" pitchFamily="34" charset="0"/>
              </a:rPr>
              <a:t>La prévalence du mariage des enfants en Afrique de </a:t>
            </a:r>
            <a:r>
              <a:rPr lang="fr-FR" sz="2000" b="0" i="0" dirty="0">
                <a:effectLst/>
                <a:latin typeface="Arial" panose="020B0604020202020204" pitchFamily="34" charset="0"/>
                <a:cs typeface="Arial" panose="020B0604020202020204" pitchFamily="34" charset="0"/>
              </a:rPr>
              <a:t>l'Ouest et du Centre est de 41 %, soit près de 60 millions, ont été mariées avant l'âge de 18 ans.</a:t>
            </a:r>
            <a:r>
              <a:rPr lang="fr-FR" sz="2000" dirty="0">
                <a:latin typeface="Arial" panose="020B0604020202020204" pitchFamily="34" charset="0"/>
                <a:cs typeface="Arial" panose="020B0604020202020204" pitchFamily="34" charset="0"/>
              </a:rPr>
              <a:t>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7</a:t>
            </a:r>
            <a:endParaRPr lang="fr-FR" sz="2000" b="0" i="0" dirty="0">
              <a:effectLst/>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La région comprend six des dix pays où la prévalence du mariage d’enfants est la plus élevée au monde, chacun de ces six pays affichant un taux supérieur à 50 %. </a:t>
            </a:r>
          </a:p>
          <a:p>
            <a:pPr marL="342900" indent="-342900">
              <a:buClr>
                <a:srgbClr val="03B5ED"/>
              </a:buClr>
              <a:buFont typeface="Arial" panose="020B0604020202020204" pitchFamily="34" charset="0"/>
              <a:buChar char="•"/>
            </a:pPr>
            <a:r>
              <a:rPr lang="fr-FR" sz="2000" dirty="0">
                <a:solidFill>
                  <a:srgbClr val="03B5ED"/>
                </a:solidFill>
                <a:latin typeface="Arial" panose="020B0604020202020204" pitchFamily="34" charset="0"/>
                <a:cs typeface="Arial" panose="020B0604020202020204" pitchFamily="34" charset="0"/>
              </a:rPr>
              <a:t>Le Niger affiche le taux de prévalence du ME le plus élevé au monde, avec 76 %, suivi de la République centrafricaine, avec 68 % et du Tchad  67 %.</a:t>
            </a:r>
            <a:r>
              <a:rPr lang="fr-FR" sz="2000" baseline="30000" dirty="0">
                <a:solidFill>
                  <a:srgbClr val="03B5ED"/>
                </a:solidFill>
                <a:effectLst/>
                <a:latin typeface="Arial" panose="020B0604020202020204" pitchFamily="34" charset="0"/>
                <a:ea typeface="Times New Roman" panose="02020603050405020304" pitchFamily="18" charset="0"/>
                <a:cs typeface="Arial" panose="020B0604020202020204" pitchFamily="34" charset="0"/>
              </a:rPr>
              <a:t> 8</a:t>
            </a:r>
            <a:r>
              <a:rPr lang="fr-FR" sz="2000" dirty="0">
                <a:solidFill>
                  <a:srgbClr val="03B5E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fr-FR" sz="2000" b="0" i="0" dirty="0">
              <a:solidFill>
                <a:srgbClr val="03B5ED"/>
              </a:solidFill>
              <a:effectLst/>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Près d’une adolescente (âgée de 15 à 19 ans) victime d’une MGF sur trois a été excisée par du personnel médical.</a:t>
            </a:r>
            <a:r>
              <a:rPr lang="fr-FR" sz="2000" baseline="30000" dirty="0">
                <a:latin typeface="Arial" panose="020B0604020202020204" pitchFamily="34" charset="0"/>
                <a:ea typeface="Times New Roman" panose="02020603050405020304" pitchFamily="18" charset="0"/>
                <a:cs typeface="Arial" panose="020B0604020202020204" pitchFamily="34" charset="0"/>
              </a:rPr>
              <a:t>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8</a:t>
            </a:r>
            <a:endParaRPr lang="fr-FR" sz="2000" dirty="0">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r>
              <a:rPr lang="fr-FR" sz="2000" b="0" i="0" dirty="0">
                <a:effectLst/>
                <a:latin typeface="Arial" panose="020B0604020202020204" pitchFamily="34" charset="0"/>
                <a:cs typeface="Arial" panose="020B0604020202020204" pitchFamily="34" charset="0"/>
              </a:rPr>
              <a:t>Les MGF, ne sont pas approuvées par l’islam ou le christianisme, mais les croyances liées à la religion sont fréquemment invoquées pour justifier leur pratique.</a:t>
            </a:r>
            <a:r>
              <a:rPr lang="fr-FR" sz="2000" baseline="30000" dirty="0">
                <a:latin typeface="Arial" panose="020B0604020202020204" pitchFamily="34" charset="0"/>
                <a:ea typeface="Times New Roman" panose="02020603050405020304" pitchFamily="18" charset="0"/>
                <a:cs typeface="Arial" panose="020B0604020202020204" pitchFamily="34" charset="0"/>
              </a:rPr>
              <a:t>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8</a:t>
            </a:r>
            <a:endParaRPr lang="fr-FR" sz="2000" b="0" i="0" dirty="0">
              <a:effectLst/>
              <a:latin typeface="Arial" panose="020B0604020202020204" pitchFamily="34" charset="0"/>
              <a:cs typeface="Arial" panose="020B0604020202020204" pitchFamily="34" charset="0"/>
            </a:endParaRPr>
          </a:p>
          <a:p>
            <a:pPr marL="342900" indent="-342900">
              <a:spcAft>
                <a:spcPts val="1200"/>
              </a:spcAft>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Le taux des filles âgées 15-19 ans ayant subi une MGF est le suivant : </a:t>
            </a:r>
            <a:r>
              <a:rPr lang="fr-FR" sz="2000" baseline="30000" dirty="0">
                <a:latin typeface="Arial" panose="020B0604020202020204" pitchFamily="34" charset="0"/>
                <a:cs typeface="Arial" panose="020B0604020202020204" pitchFamily="34" charset="0"/>
              </a:rPr>
              <a:t>9</a:t>
            </a:r>
            <a:endParaRPr lang="fr-FR" sz="2000" dirty="0">
              <a:latin typeface="Arial" panose="020B0604020202020204" pitchFamily="34" charset="0"/>
              <a:cs typeface="Arial" panose="020B0604020202020204" pitchFamily="34" charset="0"/>
            </a:endParaRPr>
          </a:p>
          <a:p>
            <a:pPr marL="800100" lvl="1" indent="-342900">
              <a:spcAft>
                <a:spcPts val="1200"/>
              </a:spcAft>
              <a:buClr>
                <a:srgbClr val="03B5ED"/>
              </a:buClr>
              <a:buFont typeface="Wingdings" panose="05000000000000000000" pitchFamily="2" charset="2"/>
              <a:buChar char="Ø"/>
            </a:pPr>
            <a:r>
              <a:rPr lang="fr-FR" sz="2000" dirty="0">
                <a:solidFill>
                  <a:srgbClr val="03B5ED"/>
                </a:solidFill>
                <a:latin typeface="Arial" panose="020B0604020202020204" pitchFamily="34" charset="0"/>
                <a:cs typeface="Arial" panose="020B0604020202020204" pitchFamily="34" charset="0"/>
              </a:rPr>
              <a:t>en Guinée 92 % ; au Mali 86 % ; au Burkina Faso 42 % et au Sénégal 22 %.</a:t>
            </a:r>
          </a:p>
        </p:txBody>
      </p:sp>
    </p:spTree>
    <p:extLst>
      <p:ext uri="{BB962C8B-B14F-4D97-AF65-F5344CB8AC3E}">
        <p14:creationId xmlns:p14="http://schemas.microsoft.com/office/powerpoint/2010/main" val="88492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E9761-5AA6-6EBA-C51A-9FFE70F2446B}"/>
              </a:ext>
            </a:extLst>
          </p:cNvPr>
          <p:cNvSpPr>
            <a:spLocks noGrp="1"/>
          </p:cNvSpPr>
          <p:nvPr>
            <p:ph type="title" idx="4294967295"/>
          </p:nvPr>
        </p:nvSpPr>
        <p:spPr>
          <a:xfrm>
            <a:off x="252247" y="1765300"/>
            <a:ext cx="3484563" cy="3240088"/>
          </a:xfrm>
          <a:prstGeom prst="rect">
            <a:avLst/>
          </a:prstGeom>
        </p:spPr>
        <p:txBody>
          <a:bodyPr>
            <a:noAutofit/>
          </a:bodyPr>
          <a:lstStyle/>
          <a:p>
            <a:pPr algn="ctr"/>
            <a:r>
              <a:rPr lang="fr-FR" sz="3200" dirty="0">
                <a:solidFill>
                  <a:srgbClr val="03B5ED"/>
                </a:solidFill>
                <a:latin typeface="Arial Black" panose="020B0A04020102020204" pitchFamily="34" charset="0"/>
              </a:rPr>
              <a:t>Les défis en matière de pratiques traditionnelles néfastes</a:t>
            </a:r>
          </a:p>
        </p:txBody>
      </p:sp>
      <p:sp>
        <p:nvSpPr>
          <p:cNvPr id="4" name="ZoneTexte 3">
            <a:extLst>
              <a:ext uri="{FF2B5EF4-FFF2-40B4-BE49-F238E27FC236}">
                <a16:creationId xmlns:a16="http://schemas.microsoft.com/office/drawing/2014/main" id="{B642EEF4-DACC-3E7F-536A-84045938F941}"/>
              </a:ext>
            </a:extLst>
          </p:cNvPr>
          <p:cNvSpPr txBox="1"/>
          <p:nvPr/>
        </p:nvSpPr>
        <p:spPr>
          <a:xfrm>
            <a:off x="3749040" y="691962"/>
            <a:ext cx="8036560" cy="5601533"/>
          </a:xfrm>
          <a:prstGeom prst="rect">
            <a:avLst/>
          </a:prstGeom>
          <a:noFill/>
        </p:spPr>
        <p:txBody>
          <a:bodyPr wrap="square">
            <a:spAutoFit/>
          </a:bodyPr>
          <a:lstStyle/>
          <a:p>
            <a:pPr marL="342900" indent="-342900">
              <a:buClr>
                <a:srgbClr val="03B5ED"/>
              </a:buClr>
              <a:buFont typeface="Arial" panose="020B0604020202020204" pitchFamily="34" charset="0"/>
              <a:buChar char="•"/>
            </a:pPr>
            <a:r>
              <a:rPr lang="fr-FR" sz="2000" b="0" i="0" u="none" strike="noStrike" baseline="0" dirty="0">
                <a:latin typeface="Arial" panose="020B0604020202020204" pitchFamily="34" charset="0"/>
                <a:cs typeface="Arial" panose="020B0604020202020204" pitchFamily="34" charset="0"/>
              </a:rPr>
              <a:t>Depuis de nombreuses années, l'Union africaine (UA) déploie des efforts visant à éliminer les MGF. En 1990, la Charte Africaine des droits et du bien-être de l'enfant a été adoptée. Ce traité appelle les États à « </a:t>
            </a:r>
            <a:r>
              <a:rPr lang="fr-FR" sz="2000" b="0" i="0" u="none" strike="noStrike" baseline="0" dirty="0">
                <a:solidFill>
                  <a:srgbClr val="03B5ED"/>
                </a:solidFill>
                <a:latin typeface="Arial" panose="020B0604020202020204" pitchFamily="34" charset="0"/>
                <a:cs typeface="Arial" panose="020B0604020202020204" pitchFamily="34" charset="0"/>
              </a:rPr>
              <a:t>prendre toutes les mesures appropriées pour abolir les coutumes et les pratiques négatives, culturelles et sociales qui sont au détriment du bien-être, de la dignité, de la croissance et du développement normal de l’enfant </a:t>
            </a:r>
            <a:r>
              <a:rPr lang="fr-FR" sz="2000" b="0" i="0" u="none" strike="noStrike" baseline="0" dirty="0">
                <a:latin typeface="Arial" panose="020B0604020202020204" pitchFamily="34" charset="0"/>
                <a:cs typeface="Arial" panose="020B0604020202020204" pitchFamily="34" charset="0"/>
              </a:rPr>
              <a:t>». </a:t>
            </a:r>
          </a:p>
          <a:p>
            <a:pPr marL="342900" indent="-342900">
              <a:buClr>
                <a:srgbClr val="03B5ED"/>
              </a:buClr>
              <a:buFont typeface="Arial" panose="020B0604020202020204" pitchFamily="34" charset="0"/>
              <a:buChar char="•"/>
            </a:pPr>
            <a:endParaRPr lang="fr-FR" sz="2000" b="0" i="0" u="none" strike="noStrike" baseline="0" dirty="0">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r>
              <a:rPr lang="fr-FR" sz="2000" b="0" i="0" u="none" strike="noStrike" baseline="0" dirty="0">
                <a:latin typeface="Arial" panose="020B0604020202020204" pitchFamily="34" charset="0"/>
                <a:cs typeface="Arial" panose="020B0604020202020204" pitchFamily="34" charset="0"/>
              </a:rPr>
              <a:t>En 2003, l'Assemblée de l'UA a adopté le Protocole additionnel à la Charte africaine des droits de l’homme et des peuples relatif aux droits de la femme en Afrique (Protocole de Maputo). Ce protocole est le seul instrument juridiquement contraignant relatif aux droits de l'homme et applicable en Afrique qui mentionne explicitement les MGF. Son article 5, « Élimination des pratiques néfastes », oblige les États parties à prendre toutes les mesures nécessaires, de nature législative ou autre, en vue de garantir l'élimination des MGF.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10</a:t>
            </a:r>
            <a:endParaRPr lang="fr-FR" sz="1800" b="0" i="0" dirty="0">
              <a:effectLst/>
              <a:latin typeface="Arial" panose="020B0604020202020204" pitchFamily="34" charset="0"/>
              <a:cs typeface="Arial" panose="020B0604020202020204" pitchFamily="34" charset="0"/>
            </a:endParaRPr>
          </a:p>
          <a:p>
            <a:pPr marL="285750" indent="-285750">
              <a:buClr>
                <a:srgbClr val="03B5ED"/>
              </a:buClr>
              <a:buFont typeface="Arial" panose="020B0604020202020204" pitchFamily="34" charset="0"/>
              <a:buChar char="•"/>
            </a:pPr>
            <a:endParaRPr lang="fr-FR"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64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B7688-5CC1-2BF5-B904-8900FF8986DC}"/>
              </a:ext>
            </a:extLst>
          </p:cNvPr>
          <p:cNvSpPr>
            <a:spLocks noGrp="1"/>
          </p:cNvSpPr>
          <p:nvPr>
            <p:ph type="title" idx="4294967295"/>
          </p:nvPr>
        </p:nvSpPr>
        <p:spPr>
          <a:xfrm>
            <a:off x="350728" y="324742"/>
            <a:ext cx="11256963" cy="1258887"/>
          </a:xfrm>
          <a:prstGeom prst="rect">
            <a:avLst/>
          </a:prstGeom>
        </p:spPr>
        <p:txBody>
          <a:bodyPr>
            <a:normAutofit/>
          </a:bodyPr>
          <a:lstStyle/>
          <a:p>
            <a:pPr algn="ctr"/>
            <a:r>
              <a:rPr lang="fr-FR" sz="2800" b="1" i="0" dirty="0">
                <a:solidFill>
                  <a:schemeClr val="accent6">
                    <a:lumMod val="75000"/>
                  </a:schemeClr>
                </a:solidFill>
                <a:effectLst/>
                <a:latin typeface="Arial Black" panose="020B0A04020102020204" pitchFamily="34" charset="0"/>
                <a:cs typeface="Times New Roman" panose="02020603050405020304" pitchFamily="18" charset="0"/>
              </a:rPr>
              <a:t>Programme conjoint UNFPA-UNICEF de lutte contre les mutilations génitales féminines </a:t>
            </a:r>
            <a:r>
              <a:rPr lang="fr-FR" sz="2800" baseline="30000" dirty="0">
                <a:solidFill>
                  <a:schemeClr val="accent6">
                    <a:lumMod val="75000"/>
                  </a:schemeClr>
                </a:solidFill>
                <a:effectLst/>
                <a:latin typeface="Arial Black" panose="020B0A04020102020204" pitchFamily="34" charset="0"/>
                <a:ea typeface="Times New Roman" panose="02020603050405020304" pitchFamily="18" charset="0"/>
                <a:cs typeface="Arial" panose="020B0604020202020204" pitchFamily="34" charset="0"/>
              </a:rPr>
              <a:t>11</a:t>
            </a:r>
            <a:br>
              <a:rPr lang="fr-FR" sz="2400" b="0" i="0" dirty="0">
                <a:solidFill>
                  <a:schemeClr val="accent6">
                    <a:lumMod val="75000"/>
                  </a:schemeClr>
                </a:solidFill>
                <a:effectLst/>
                <a:latin typeface="Arial Black" panose="020B0A04020102020204" pitchFamily="34" charset="0"/>
                <a:cs typeface="Arial" panose="020B0604020202020204" pitchFamily="34" charset="0"/>
              </a:rPr>
            </a:br>
            <a:r>
              <a:rPr lang="fr-FR" sz="2800" b="1" i="0" dirty="0">
                <a:solidFill>
                  <a:schemeClr val="accent6">
                    <a:lumMod val="75000"/>
                  </a:schemeClr>
                </a:solidFill>
                <a:effectLst/>
                <a:latin typeface="Arial Black" panose="020B0A04020102020204" pitchFamily="34" charset="0"/>
                <a:cs typeface="Times New Roman" panose="02020603050405020304" pitchFamily="18" charset="0"/>
              </a:rPr>
              <a:t> </a:t>
            </a:r>
            <a:endParaRPr lang="fr-FR" sz="2800" dirty="0">
              <a:solidFill>
                <a:schemeClr val="accent6">
                  <a:lumMod val="75000"/>
                </a:schemeClr>
              </a:solidFill>
              <a:latin typeface="Arial Black" panose="020B0A040201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E214A395-6033-11A8-3642-0ED0596D68EE}"/>
              </a:ext>
            </a:extLst>
          </p:cNvPr>
          <p:cNvSpPr txBox="1"/>
          <p:nvPr/>
        </p:nvSpPr>
        <p:spPr>
          <a:xfrm>
            <a:off x="442485" y="1534160"/>
            <a:ext cx="11423694" cy="4847481"/>
          </a:xfrm>
          <a:prstGeom prst="rect">
            <a:avLst/>
          </a:prstGeom>
          <a:noFill/>
        </p:spPr>
        <p:txBody>
          <a:bodyPr wrap="square">
            <a:spAutoFit/>
          </a:bodyPr>
          <a:lstStyle/>
          <a:p>
            <a:pPr marL="285750" indent="-285750">
              <a:buClr>
                <a:schemeClr val="accent6">
                  <a:lumMod val="75000"/>
                </a:schemeClr>
              </a:buClr>
              <a:buFont typeface="Arial" panose="020B0604020202020204" pitchFamily="34" charset="0"/>
              <a:buChar char="•"/>
            </a:pPr>
            <a:r>
              <a:rPr lang="fr-FR" b="0" i="0" dirty="0">
                <a:solidFill>
                  <a:srgbClr val="000000"/>
                </a:solidFill>
                <a:effectLst/>
                <a:latin typeface="Arial" panose="020B0604020202020204" pitchFamily="34" charset="0"/>
                <a:cs typeface="Arial" panose="020B0604020202020204" pitchFamily="34" charset="0"/>
              </a:rPr>
              <a:t>Mis en œuvre depuis 2008 dans 17 pays, il soutient des initiatives aux différents niveaux. Il est parvenu à sensibiliser à la question des mutilations génitales féminines et à galvaniser un mouvement mondial.</a:t>
            </a:r>
          </a:p>
          <a:p>
            <a:pPr marL="285750" indent="-285750">
              <a:spcAft>
                <a:spcPts val="600"/>
              </a:spcAft>
              <a:buClr>
                <a:schemeClr val="accent6">
                  <a:lumMod val="75000"/>
                </a:schemeClr>
              </a:buClr>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A</a:t>
            </a:r>
            <a:r>
              <a:rPr lang="fr-FR" b="0" i="0" dirty="0">
                <a:solidFill>
                  <a:srgbClr val="000000"/>
                </a:solidFill>
                <a:effectLst/>
                <a:latin typeface="Arial" panose="020B0604020202020204" pitchFamily="34" charset="0"/>
                <a:cs typeface="Arial" panose="020B0604020202020204" pitchFamily="34" charset="0"/>
              </a:rPr>
              <a:t> la lumière des découvertes les plus récentes en matière de sciences sociales et en partenariat avec les gouvernements, les organisations communautaires locales et d’autres acteurs clés; a pu obtenir </a:t>
            </a:r>
            <a:r>
              <a:rPr lang="fr-FR" dirty="0">
                <a:solidFill>
                  <a:srgbClr val="000000"/>
                </a:solidFill>
                <a:latin typeface="Arial" panose="020B0604020202020204" pitchFamily="34" charset="0"/>
                <a:cs typeface="Arial" panose="020B0604020202020204" pitchFamily="34" charset="0"/>
              </a:rPr>
              <a:t>l</a:t>
            </a:r>
            <a:r>
              <a:rPr lang="fr-FR" b="0" i="0" dirty="0">
                <a:solidFill>
                  <a:srgbClr val="000000"/>
                </a:solidFill>
                <a:effectLst/>
                <a:latin typeface="Arial" panose="020B0604020202020204" pitchFamily="34" charset="0"/>
                <a:cs typeface="Arial" panose="020B0604020202020204" pitchFamily="34" charset="0"/>
              </a:rPr>
              <a:t>es résultats suivants</a:t>
            </a:r>
            <a:r>
              <a:rPr lang="fr-FR" dirty="0">
                <a:solidFill>
                  <a:srgbClr val="000000"/>
                </a:solidFill>
                <a:latin typeface="Arial" panose="020B0604020202020204" pitchFamily="34" charset="0"/>
                <a:cs typeface="Arial" panose="020B0604020202020204" pitchFamily="34" charset="0"/>
              </a:rPr>
              <a:t> :</a:t>
            </a:r>
            <a:endParaRPr lang="fr-FR" b="0" i="0" dirty="0">
              <a:solidFill>
                <a:srgbClr val="000000"/>
              </a:solidFill>
              <a:effectLst/>
              <a:latin typeface="Arial" panose="020B0604020202020204" pitchFamily="34" charset="0"/>
              <a:cs typeface="Arial" panose="020B0604020202020204" pitchFamily="34" charset="0"/>
            </a:endParaRPr>
          </a:p>
          <a:p>
            <a:pPr marL="742950" lvl="1" indent="-285750">
              <a:buClr>
                <a:schemeClr val="accent6">
                  <a:lumMod val="75000"/>
                </a:schemeClr>
              </a:buClr>
              <a:buFont typeface="Arial" panose="020B0604020202020204" pitchFamily="34" charset="0"/>
              <a:buChar char="•"/>
            </a:pPr>
            <a:r>
              <a:rPr lang="fr-FR" b="1" dirty="0">
                <a:solidFill>
                  <a:schemeClr val="accent6">
                    <a:lumMod val="75000"/>
                  </a:schemeClr>
                </a:solidFill>
                <a:latin typeface="Arial" panose="020B0604020202020204" pitchFamily="34" charset="0"/>
                <a:cs typeface="Arial" panose="020B0604020202020204" pitchFamily="34" charset="0"/>
              </a:rPr>
              <a:t>c</a:t>
            </a:r>
            <a:r>
              <a:rPr lang="fr-FR" b="1" i="0" dirty="0">
                <a:solidFill>
                  <a:schemeClr val="accent6">
                    <a:lumMod val="75000"/>
                  </a:schemeClr>
                </a:solidFill>
                <a:effectLst/>
                <a:latin typeface="Arial" panose="020B0604020202020204" pitchFamily="34" charset="0"/>
                <a:cs typeface="Arial" panose="020B0604020202020204" pitchFamily="34" charset="0"/>
              </a:rPr>
              <a:t>adres juridiques et politiques</a:t>
            </a:r>
            <a:r>
              <a:rPr lang="fr-FR" b="0" i="0" dirty="0">
                <a:solidFill>
                  <a:schemeClr val="accent6">
                    <a:lumMod val="75000"/>
                  </a:schemeClr>
                </a:solidFill>
                <a:effectLst/>
                <a:latin typeface="Arial" panose="020B0604020202020204" pitchFamily="34" charset="0"/>
                <a:cs typeface="Arial" panose="020B0604020202020204" pitchFamily="34" charset="0"/>
              </a:rPr>
              <a:t> </a:t>
            </a:r>
            <a:r>
              <a:rPr lang="fr-FR" b="0" i="0" dirty="0">
                <a:solidFill>
                  <a:srgbClr val="000000"/>
                </a:solidFill>
                <a:effectLst/>
                <a:latin typeface="Arial" panose="020B0604020202020204" pitchFamily="34" charset="0"/>
                <a:cs typeface="Arial" panose="020B0604020202020204" pitchFamily="34" charset="0"/>
              </a:rPr>
              <a:t>: 14 des 17 pays soutenus par le </a:t>
            </a:r>
            <a:r>
              <a:rPr lang="fr-FR" dirty="0">
                <a:solidFill>
                  <a:srgbClr val="000000"/>
                </a:solidFill>
                <a:latin typeface="Arial" panose="020B0604020202020204" pitchFamily="34" charset="0"/>
                <a:cs typeface="Arial" panose="020B0604020202020204" pitchFamily="34" charset="0"/>
              </a:rPr>
              <a:t>p</a:t>
            </a:r>
            <a:r>
              <a:rPr lang="fr-FR" b="0" i="0" dirty="0">
                <a:solidFill>
                  <a:srgbClr val="000000"/>
                </a:solidFill>
                <a:effectLst/>
                <a:latin typeface="Arial" panose="020B0604020202020204" pitchFamily="34" charset="0"/>
                <a:cs typeface="Arial" panose="020B0604020202020204" pitchFamily="34" charset="0"/>
              </a:rPr>
              <a:t>rogramme disposent de cadres juridiques et politiques interdisant la pratique des MGF ; </a:t>
            </a:r>
            <a:endParaRPr lang="fr-FR" dirty="0">
              <a:solidFill>
                <a:srgbClr val="000000"/>
              </a:solidFill>
              <a:latin typeface="Arial" panose="020B0604020202020204" pitchFamily="34" charset="0"/>
              <a:cs typeface="Arial" panose="020B0604020202020204" pitchFamily="34" charset="0"/>
            </a:endParaRPr>
          </a:p>
          <a:p>
            <a:pPr marL="742950" lvl="1" indent="-285750">
              <a:buClr>
                <a:schemeClr val="accent6">
                  <a:lumMod val="75000"/>
                </a:schemeClr>
              </a:buClr>
              <a:buFont typeface="Arial" panose="020B0604020202020204" pitchFamily="34" charset="0"/>
              <a:buChar char="•"/>
            </a:pPr>
            <a:r>
              <a:rPr lang="fr-FR" b="1" dirty="0">
                <a:solidFill>
                  <a:schemeClr val="accent6">
                    <a:lumMod val="75000"/>
                  </a:schemeClr>
                </a:solidFill>
                <a:latin typeface="Arial" panose="020B0604020202020204" pitchFamily="34" charset="0"/>
                <a:cs typeface="Arial" panose="020B0604020202020204" pitchFamily="34" charset="0"/>
              </a:rPr>
              <a:t>a</a:t>
            </a:r>
            <a:r>
              <a:rPr lang="fr-FR" b="1" i="0" dirty="0">
                <a:solidFill>
                  <a:schemeClr val="accent6">
                    <a:lumMod val="75000"/>
                  </a:schemeClr>
                </a:solidFill>
                <a:effectLst/>
                <a:latin typeface="Arial" panose="020B0604020202020204" pitchFamily="34" charset="0"/>
                <a:cs typeface="Arial" panose="020B0604020202020204" pitchFamily="34" charset="0"/>
              </a:rPr>
              <a:t>ppropriation par les gouvernements</a:t>
            </a:r>
            <a:r>
              <a:rPr lang="fr-FR" b="0" i="0" dirty="0">
                <a:solidFill>
                  <a:schemeClr val="accent6">
                    <a:lumMod val="75000"/>
                  </a:schemeClr>
                </a:solidFill>
                <a:effectLst/>
                <a:latin typeface="Arial" panose="020B0604020202020204" pitchFamily="34" charset="0"/>
                <a:cs typeface="Arial" panose="020B0604020202020204" pitchFamily="34" charset="0"/>
              </a:rPr>
              <a:t> </a:t>
            </a:r>
            <a:r>
              <a:rPr lang="fr-FR" b="0" i="0" dirty="0">
                <a:solidFill>
                  <a:srgbClr val="000000"/>
                </a:solidFill>
                <a:effectLst/>
                <a:latin typeface="Arial" panose="020B0604020202020204" pitchFamily="34" charset="0"/>
                <a:cs typeface="Arial" panose="020B0604020202020204" pitchFamily="34" charset="0"/>
              </a:rPr>
              <a:t>: en 2021, 14 pays soutenus disposaient d'un mécanisme national de coordination pour impliquer systématiquement tous les acteurs au niveau national ;</a:t>
            </a:r>
          </a:p>
          <a:p>
            <a:pPr marL="742950" lvl="1" indent="-285750">
              <a:buClr>
                <a:schemeClr val="accent6">
                  <a:lumMod val="75000"/>
                </a:schemeClr>
              </a:buClr>
              <a:buFont typeface="Arial" panose="020B0604020202020204" pitchFamily="34" charset="0"/>
              <a:buChar char="•"/>
            </a:pPr>
            <a:r>
              <a:rPr lang="fr-FR" b="1" dirty="0">
                <a:solidFill>
                  <a:schemeClr val="accent6">
                    <a:lumMod val="75000"/>
                  </a:schemeClr>
                </a:solidFill>
                <a:latin typeface="Arial" panose="020B0604020202020204" pitchFamily="34" charset="0"/>
                <a:cs typeface="Arial" panose="020B0604020202020204" pitchFamily="34" charset="0"/>
              </a:rPr>
              <a:t>c</a:t>
            </a:r>
            <a:r>
              <a:rPr lang="fr-FR" b="1" i="0" dirty="0">
                <a:solidFill>
                  <a:schemeClr val="accent6">
                    <a:lumMod val="75000"/>
                  </a:schemeClr>
                </a:solidFill>
                <a:effectLst/>
                <a:latin typeface="Arial" panose="020B0604020202020204" pitchFamily="34" charset="0"/>
                <a:cs typeface="Arial" panose="020B0604020202020204" pitchFamily="34" charset="0"/>
              </a:rPr>
              <a:t>roissance de l’engagement communautaire</a:t>
            </a:r>
            <a:r>
              <a:rPr lang="fr-FR" b="0" i="0" dirty="0">
                <a:solidFill>
                  <a:schemeClr val="accent6">
                    <a:lumMod val="75000"/>
                  </a:schemeClr>
                </a:solidFill>
                <a:effectLst/>
                <a:latin typeface="Arial" panose="020B0604020202020204" pitchFamily="34" charset="0"/>
                <a:cs typeface="Arial" panose="020B0604020202020204" pitchFamily="34" charset="0"/>
              </a:rPr>
              <a:t> </a:t>
            </a:r>
            <a:r>
              <a:rPr lang="fr-FR" b="0" i="0" dirty="0">
                <a:solidFill>
                  <a:srgbClr val="000000"/>
                </a:solidFill>
                <a:effectLst/>
                <a:latin typeface="Arial" panose="020B0604020202020204" pitchFamily="34" charset="0"/>
                <a:cs typeface="Arial" panose="020B0604020202020204" pitchFamily="34" charset="0"/>
              </a:rPr>
              <a:t>: grâce à l'engagement communautaire qui passe par l’éducation, le dialogue et la construction d’un consensus, plus de 45 millions de personnes issues de 34 659 communautés ont fait des déclarations publiques sur l’abandon des MGF ;</a:t>
            </a:r>
            <a:endParaRPr lang="fr-FR" dirty="0">
              <a:solidFill>
                <a:srgbClr val="000000"/>
              </a:solidFill>
              <a:latin typeface="Arial" panose="020B0604020202020204" pitchFamily="34" charset="0"/>
              <a:cs typeface="Arial" panose="020B0604020202020204" pitchFamily="34" charset="0"/>
            </a:endParaRPr>
          </a:p>
          <a:p>
            <a:pPr marL="742950" lvl="1" indent="-285750">
              <a:buClr>
                <a:schemeClr val="accent6">
                  <a:lumMod val="75000"/>
                </a:schemeClr>
              </a:buClr>
              <a:buFont typeface="Arial" panose="020B0604020202020204" pitchFamily="34" charset="0"/>
              <a:buChar char="•"/>
            </a:pPr>
            <a:r>
              <a:rPr lang="fr-FR" b="1" dirty="0">
                <a:solidFill>
                  <a:schemeClr val="accent6">
                    <a:lumMod val="75000"/>
                  </a:schemeClr>
                </a:solidFill>
                <a:latin typeface="Arial" panose="020B0604020202020204" pitchFamily="34" charset="0"/>
                <a:cs typeface="Arial" panose="020B0604020202020204" pitchFamily="34" charset="0"/>
              </a:rPr>
              <a:t>p</a:t>
            </a:r>
            <a:r>
              <a:rPr lang="fr-FR" b="1" i="0" dirty="0">
                <a:solidFill>
                  <a:schemeClr val="accent6">
                    <a:lumMod val="75000"/>
                  </a:schemeClr>
                </a:solidFill>
                <a:effectLst/>
                <a:latin typeface="Arial" panose="020B0604020202020204" pitchFamily="34" charset="0"/>
                <a:cs typeface="Arial" panose="020B0604020202020204" pitchFamily="34" charset="0"/>
              </a:rPr>
              <a:t>restation de services adaptés et de qualité</a:t>
            </a:r>
            <a:r>
              <a:rPr lang="fr-FR" b="0" i="0" dirty="0">
                <a:solidFill>
                  <a:schemeClr val="accent6">
                    <a:lumMod val="75000"/>
                  </a:schemeClr>
                </a:solidFill>
                <a:effectLst/>
                <a:latin typeface="Arial" panose="020B0604020202020204" pitchFamily="34" charset="0"/>
                <a:cs typeface="Arial" panose="020B0604020202020204" pitchFamily="34" charset="0"/>
              </a:rPr>
              <a:t> </a:t>
            </a:r>
            <a:r>
              <a:rPr lang="fr-FR" b="0" i="0" dirty="0">
                <a:solidFill>
                  <a:srgbClr val="000000"/>
                </a:solidFill>
                <a:effectLst/>
                <a:latin typeface="Arial" panose="020B0604020202020204" pitchFamily="34" charset="0"/>
                <a:cs typeface="Arial" panose="020B0604020202020204" pitchFamily="34" charset="0"/>
              </a:rPr>
              <a:t>: plus de 6 millions de femmes et de filles dans les 17 pays soutenus ont bénéficié de services de protection et de soins spécialisés pour les MGF ;</a:t>
            </a:r>
          </a:p>
          <a:p>
            <a:pPr marL="742950" lvl="1" indent="-285750">
              <a:buClr>
                <a:schemeClr val="accent6">
                  <a:lumMod val="75000"/>
                </a:schemeClr>
              </a:buClr>
              <a:buFont typeface="Arial" panose="020B0604020202020204" pitchFamily="34" charset="0"/>
              <a:buChar char="•"/>
            </a:pPr>
            <a:r>
              <a:rPr lang="fr-FR" b="1" dirty="0">
                <a:solidFill>
                  <a:schemeClr val="accent6">
                    <a:lumMod val="75000"/>
                  </a:schemeClr>
                </a:solidFill>
                <a:latin typeface="Arial" panose="020B0604020202020204" pitchFamily="34" charset="0"/>
                <a:cs typeface="Arial" panose="020B0604020202020204" pitchFamily="34" charset="0"/>
              </a:rPr>
              <a:t>p</a:t>
            </a:r>
            <a:r>
              <a:rPr lang="fr-FR" b="1" i="0" dirty="0">
                <a:solidFill>
                  <a:schemeClr val="accent6">
                    <a:lumMod val="75000"/>
                  </a:schemeClr>
                </a:solidFill>
                <a:effectLst/>
                <a:latin typeface="Arial" panose="020B0604020202020204" pitchFamily="34" charset="0"/>
                <a:cs typeface="Arial" panose="020B0604020202020204" pitchFamily="34" charset="0"/>
              </a:rPr>
              <a:t>laidoyer et sensibilisation</a:t>
            </a:r>
            <a:r>
              <a:rPr lang="fr-FR" b="0" i="0" dirty="0">
                <a:solidFill>
                  <a:schemeClr val="accent6">
                    <a:lumMod val="75000"/>
                  </a:schemeClr>
                </a:solidFill>
                <a:effectLst/>
                <a:latin typeface="Arial" panose="020B0604020202020204" pitchFamily="34" charset="0"/>
                <a:cs typeface="Arial" panose="020B0604020202020204" pitchFamily="34" charset="0"/>
              </a:rPr>
              <a:t> </a:t>
            </a:r>
            <a:r>
              <a:rPr lang="fr-FR" b="0" i="0" dirty="0">
                <a:solidFill>
                  <a:srgbClr val="000000"/>
                </a:solidFill>
                <a:effectLst/>
                <a:latin typeface="Arial" panose="020B0604020202020204" pitchFamily="34" charset="0"/>
                <a:cs typeface="Arial" panose="020B0604020202020204" pitchFamily="34" charset="0"/>
              </a:rPr>
              <a:t>: près de 84,3 millions d’individus ont été touchés par des programmes de radio et de télévision traitant des MGF.</a:t>
            </a:r>
          </a:p>
          <a:p>
            <a:pPr marL="285750" indent="-285750">
              <a:buClr>
                <a:schemeClr val="accent6">
                  <a:lumMod val="75000"/>
                </a:schemeClr>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52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34643-F691-E518-6948-6FB2FE64AE0F}"/>
              </a:ext>
            </a:extLst>
          </p:cNvPr>
          <p:cNvSpPr>
            <a:spLocks noGrp="1"/>
          </p:cNvSpPr>
          <p:nvPr>
            <p:ph type="title" idx="4294967295"/>
          </p:nvPr>
        </p:nvSpPr>
        <p:spPr>
          <a:xfrm>
            <a:off x="263046" y="338877"/>
            <a:ext cx="11277600" cy="1106487"/>
          </a:xfrm>
          <a:prstGeom prst="rect">
            <a:avLst/>
          </a:prstGeom>
        </p:spPr>
        <p:txBody>
          <a:bodyPr>
            <a:noAutofit/>
          </a:bodyPr>
          <a:lstStyle/>
          <a:p>
            <a:pPr algn="ctr"/>
            <a:r>
              <a:rPr lang="fr-FR" sz="2000" i="1" dirty="0">
                <a:solidFill>
                  <a:srgbClr val="0070C0"/>
                </a:solidFill>
                <a:latin typeface="Arial Black" panose="020B0A04020102020204" pitchFamily="34" charset="0"/>
              </a:rPr>
              <a:t>SALEEMA</a:t>
            </a:r>
            <a:r>
              <a:rPr lang="fr-FR" sz="2000" i="1" dirty="0">
                <a:solidFill>
                  <a:srgbClr val="D60093"/>
                </a:solidFill>
                <a:latin typeface="Arial Black" panose="020B0A04020102020204" pitchFamily="34" charset="0"/>
              </a:rPr>
              <a:t> </a:t>
            </a:r>
            <a:br>
              <a:rPr lang="fr-FR" sz="2000" dirty="0">
                <a:solidFill>
                  <a:srgbClr val="FFFF00"/>
                </a:solidFill>
                <a:latin typeface="Arial Black" panose="020B0A04020102020204" pitchFamily="34" charset="0"/>
              </a:rPr>
            </a:br>
            <a:r>
              <a:rPr lang="fr-FR" sz="2000" dirty="0">
                <a:solidFill>
                  <a:srgbClr val="FFFF00"/>
                </a:solidFill>
                <a:latin typeface="Arial Black" panose="020B0A04020102020204" pitchFamily="34" charset="0"/>
              </a:rPr>
              <a:t>INITIATIVE DE L'UNION AFRICAINE POUR L'ÉLIMINATION DES MUTILATIONS GÉNITALES FÉMININES </a:t>
            </a:r>
            <a:r>
              <a:rPr lang="fr-FR" sz="2000" baseline="30000"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rPr>
              <a:t>12</a:t>
            </a:r>
            <a:endParaRPr lang="fr-FR" sz="2000" dirty="0">
              <a:solidFill>
                <a:srgbClr val="FFFF00"/>
              </a:solidFill>
              <a:latin typeface="Arial Black" panose="020B0A04020102020204" pitchFamily="34" charset="0"/>
            </a:endParaRPr>
          </a:p>
        </p:txBody>
      </p:sp>
      <p:sp>
        <p:nvSpPr>
          <p:cNvPr id="6" name="ZoneTexte 5">
            <a:extLst>
              <a:ext uri="{FF2B5EF4-FFF2-40B4-BE49-F238E27FC236}">
                <a16:creationId xmlns:a16="http://schemas.microsoft.com/office/drawing/2014/main" id="{BF878296-A253-353D-CEC4-F30BE641D3FA}"/>
              </a:ext>
            </a:extLst>
          </p:cNvPr>
          <p:cNvSpPr txBox="1"/>
          <p:nvPr/>
        </p:nvSpPr>
        <p:spPr>
          <a:xfrm>
            <a:off x="188030" y="1249680"/>
            <a:ext cx="8067040" cy="5109091"/>
          </a:xfrm>
          <a:prstGeom prst="rect">
            <a:avLst/>
          </a:prstGeom>
          <a:solidFill>
            <a:schemeClr val="bg1"/>
          </a:solidFill>
        </p:spPr>
        <p:txBody>
          <a:bodyPr wrap="square">
            <a:spAutoFit/>
          </a:bodyPr>
          <a:lstStyle/>
          <a:p>
            <a:pPr>
              <a:spcAft>
                <a:spcPts val="600"/>
              </a:spcAft>
            </a:pPr>
            <a:r>
              <a:rPr lang="fr-FR" b="1" dirty="0" err="1">
                <a:solidFill>
                  <a:srgbClr val="D60093"/>
                </a:solidFill>
                <a:latin typeface="Arial" panose="020B0604020202020204" pitchFamily="34" charset="0"/>
                <a:cs typeface="Arial" panose="020B0604020202020204" pitchFamily="34" charset="0"/>
              </a:rPr>
              <a:t>Saleema</a:t>
            </a:r>
            <a:r>
              <a:rPr lang="fr-FR" dirty="0">
                <a:latin typeface="Arial" panose="020B0604020202020204" pitchFamily="34" charset="0"/>
                <a:cs typeface="Arial" panose="020B0604020202020204" pitchFamily="34" charset="0"/>
              </a:rPr>
              <a:t> a été approuvée et lancée, en février 2019, en marge de la 32e Session du Sommet des chefs d'État et de gouvernement.</a:t>
            </a:r>
          </a:p>
          <a:p>
            <a:pPr>
              <a:spcAft>
                <a:spcPts val="600"/>
              </a:spcAft>
            </a:pPr>
            <a:r>
              <a:rPr lang="fr-FR" b="1" dirty="0">
                <a:solidFill>
                  <a:srgbClr val="03B5ED"/>
                </a:solidFill>
                <a:latin typeface="Arial" panose="020B0604020202020204" pitchFamily="34" charset="0"/>
                <a:cs typeface="Arial" panose="020B0604020202020204" pitchFamily="34" charset="0"/>
              </a:rPr>
              <a:t>Objectif</a:t>
            </a:r>
            <a:r>
              <a:rPr lang="fr-FR" dirty="0">
                <a:latin typeface="Arial" panose="020B0604020202020204" pitchFamily="34" charset="0"/>
                <a:cs typeface="Arial" panose="020B0604020202020204" pitchFamily="34" charset="0"/>
              </a:rPr>
              <a:t> : engager les mécanismes politiques en Afrique, notamment par le biais de l’UA, afin de susciter des engagements et des actions destinées à accélérer l'élimination des MGF.</a:t>
            </a:r>
          </a:p>
          <a:p>
            <a:pPr>
              <a:spcAft>
                <a:spcPts val="600"/>
              </a:spcAft>
            </a:pPr>
            <a:r>
              <a:rPr lang="fr-FR" dirty="0">
                <a:latin typeface="Arial" panose="020B0604020202020204" pitchFamily="34" charset="0"/>
                <a:cs typeface="Arial" panose="020B0604020202020204" pitchFamily="34" charset="0"/>
              </a:rPr>
              <a:t>Mise en œuvre à l'échelle continentale, elle permettra de cibler tous les États membres, avec un accent particulier sur les pays où les MGF sont répandues.</a:t>
            </a:r>
          </a:p>
          <a:p>
            <a:pPr>
              <a:spcAft>
                <a:spcPts val="600"/>
              </a:spcAft>
            </a:pPr>
            <a:r>
              <a:rPr lang="fr-FR" dirty="0">
                <a:latin typeface="Arial" panose="020B0604020202020204" pitchFamily="34" charset="0"/>
                <a:cs typeface="Arial" panose="020B0604020202020204" pitchFamily="34" charset="0"/>
              </a:rPr>
              <a:t>Les modalités de mise en œuvre :</a:t>
            </a:r>
          </a:p>
          <a:p>
            <a:pPr marL="285750" indent="-285750">
              <a:buClr>
                <a:srgbClr val="03B5ED"/>
              </a:buClr>
              <a:buFont typeface="Wingdings" panose="05000000000000000000" pitchFamily="2" charset="2"/>
              <a:buChar char="ü"/>
            </a:pPr>
            <a:r>
              <a:rPr lang="fr-FR" b="1" dirty="0">
                <a:latin typeface="Arial" panose="020B0604020202020204" pitchFamily="34" charset="0"/>
                <a:cs typeface="Arial" panose="020B0604020202020204" pitchFamily="34" charset="0"/>
              </a:rPr>
              <a:t>au niveau continental et des communautés économiques régionales :</a:t>
            </a:r>
            <a:r>
              <a:rPr lang="fr-FR" dirty="0">
                <a:latin typeface="Arial" panose="020B0604020202020204" pitchFamily="34" charset="0"/>
                <a:cs typeface="Arial" panose="020B0604020202020204" pitchFamily="34" charset="0"/>
              </a:rPr>
              <a:t> la Commission de l'Union africaine à Addis-Abeba a mené et mènera le processus de conception, d’élaboration, de suivi, d'établissement de rapports et de reddition de comptes de cette Initiative ;</a:t>
            </a:r>
            <a:endParaRPr lang="fr-FR" b="1" dirty="0">
              <a:latin typeface="Arial" panose="020B0604020202020204" pitchFamily="34" charset="0"/>
              <a:cs typeface="Arial" panose="020B0604020202020204" pitchFamily="34" charset="0"/>
            </a:endParaRPr>
          </a:p>
          <a:p>
            <a:pPr marL="285750" indent="-285750">
              <a:buClr>
                <a:srgbClr val="03B5ED"/>
              </a:buClr>
              <a:buFont typeface="Wingdings" panose="05000000000000000000" pitchFamily="2" charset="2"/>
              <a:buChar char="ü"/>
            </a:pPr>
            <a:r>
              <a:rPr lang="fr-FR" b="1" dirty="0">
                <a:latin typeface="Arial" panose="020B0604020202020204" pitchFamily="34" charset="0"/>
                <a:cs typeface="Arial" panose="020B0604020202020204" pitchFamily="34" charset="0"/>
              </a:rPr>
              <a:t>au niveau national, </a:t>
            </a:r>
            <a:r>
              <a:rPr lang="fr-FR" dirty="0">
                <a:latin typeface="Arial" panose="020B0604020202020204" pitchFamily="34" charset="0"/>
                <a:cs typeface="Arial" panose="020B0604020202020204" pitchFamily="34" charset="0"/>
              </a:rPr>
              <a:t>chaque État membre sera chargé de la mise en œuvre, du suivi et de l’élaboration de rapport sur cette Initiative ;</a:t>
            </a:r>
          </a:p>
          <a:p>
            <a:pPr marL="285750" indent="-285750">
              <a:buClr>
                <a:srgbClr val="03B5ED"/>
              </a:buClr>
              <a:buFont typeface="Wingdings" panose="05000000000000000000" pitchFamily="2" charset="2"/>
              <a:buChar char="ü"/>
            </a:pPr>
            <a:r>
              <a:rPr lang="fr-FR" b="1" dirty="0">
                <a:latin typeface="Arial" panose="020B0604020202020204" pitchFamily="34" charset="0"/>
                <a:cs typeface="Arial" panose="020B0604020202020204" pitchFamily="34" charset="0"/>
              </a:rPr>
              <a:t>au niveau communautaire</a:t>
            </a:r>
            <a:r>
              <a:rPr lang="fr-FR" dirty="0">
                <a:latin typeface="Arial" panose="020B0604020202020204" pitchFamily="34" charset="0"/>
                <a:cs typeface="Arial" panose="020B0604020202020204" pitchFamily="34" charset="0"/>
              </a:rPr>
              <a:t>, chaque État membre identifiera des communautés spécifiques en recensant les domaines les plus pertinents.</a:t>
            </a:r>
          </a:p>
        </p:txBody>
      </p:sp>
      <p:pic>
        <p:nvPicPr>
          <p:cNvPr id="8" name="Image 7">
            <a:extLst>
              <a:ext uri="{FF2B5EF4-FFF2-40B4-BE49-F238E27FC236}">
                <a16:creationId xmlns:a16="http://schemas.microsoft.com/office/drawing/2014/main" id="{D1F18975-2167-CA4A-01BC-A95689DF93D0}"/>
              </a:ext>
            </a:extLst>
          </p:cNvPr>
          <p:cNvPicPr>
            <a:picLocks noChangeAspect="1"/>
          </p:cNvPicPr>
          <p:nvPr/>
        </p:nvPicPr>
        <p:blipFill>
          <a:blip r:embed="rId3"/>
          <a:stretch>
            <a:fillRect/>
          </a:stretch>
        </p:blipFill>
        <p:spPr>
          <a:xfrm>
            <a:off x="8442960" y="1412240"/>
            <a:ext cx="3619758" cy="4693920"/>
          </a:xfrm>
          <a:prstGeom prst="rect">
            <a:avLst/>
          </a:prstGeom>
        </p:spPr>
      </p:pic>
    </p:spTree>
    <p:extLst>
      <p:ext uri="{BB962C8B-B14F-4D97-AF65-F5344CB8AC3E}">
        <p14:creationId xmlns:p14="http://schemas.microsoft.com/office/powerpoint/2010/main" val="226566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1C9F5-A525-EB27-2DE7-C8CEF43C7273}"/>
              </a:ext>
            </a:extLst>
          </p:cNvPr>
          <p:cNvSpPr>
            <a:spLocks noGrp="1"/>
          </p:cNvSpPr>
          <p:nvPr>
            <p:ph type="title" idx="4294967295"/>
          </p:nvPr>
        </p:nvSpPr>
        <p:spPr>
          <a:xfrm>
            <a:off x="400832" y="341729"/>
            <a:ext cx="11422063" cy="1422400"/>
          </a:xfrm>
          <a:prstGeom prst="rect">
            <a:avLst/>
          </a:prstGeom>
        </p:spPr>
        <p:txBody>
          <a:bodyPr>
            <a:normAutofit/>
          </a:bodyPr>
          <a:lstStyle/>
          <a:p>
            <a:r>
              <a:rPr lang="fr-FR" sz="2800" i="0" dirty="0">
                <a:solidFill>
                  <a:schemeClr val="accent6">
                    <a:lumMod val="75000"/>
                  </a:schemeClr>
                </a:solidFill>
                <a:effectLst/>
                <a:latin typeface="Arial Black" panose="020B0A04020102020204" pitchFamily="34" charset="0"/>
              </a:rPr>
              <a:t>Le Programme mondial UNFPA-UNICEF visant à mettre fin au mariage d'enfants : </a:t>
            </a:r>
            <a:r>
              <a:rPr lang="fr-FR" sz="2400" b="0" i="1" dirty="0">
                <a:solidFill>
                  <a:srgbClr val="D60093"/>
                </a:solidFill>
                <a:effectLst/>
                <a:latin typeface="Arial Black" panose="020B0A04020102020204" pitchFamily="34" charset="0"/>
              </a:rPr>
              <a:t>Agir pour protéger les filles les plus vulnérables. </a:t>
            </a:r>
            <a:r>
              <a:rPr lang="fr-FR" sz="2400" baseline="30000" dirty="0">
                <a:effectLst/>
                <a:latin typeface="Arial Black" panose="020B0A04020102020204" pitchFamily="34" charset="0"/>
                <a:ea typeface="Times New Roman" panose="02020603050405020304" pitchFamily="18" charset="0"/>
                <a:cs typeface="Arial" panose="020B0604020202020204" pitchFamily="34" charset="0"/>
              </a:rPr>
              <a:t>13</a:t>
            </a:r>
            <a:r>
              <a:rPr lang="fr-FR" sz="2400" b="0" i="1" dirty="0">
                <a:solidFill>
                  <a:srgbClr val="D60093"/>
                </a:solidFill>
                <a:effectLst/>
                <a:latin typeface="Arial Black" panose="020B0A04020102020204" pitchFamily="34" charset="0"/>
              </a:rPr>
              <a:t> </a:t>
            </a:r>
            <a:endParaRPr lang="fr-FR" dirty="0">
              <a:solidFill>
                <a:srgbClr val="D60093"/>
              </a:solidFill>
              <a:latin typeface="Arial Black" panose="020B0A04020102020204" pitchFamily="34" charset="0"/>
            </a:endParaRPr>
          </a:p>
        </p:txBody>
      </p:sp>
      <p:sp>
        <p:nvSpPr>
          <p:cNvPr id="3" name="ZoneTexte 2">
            <a:extLst>
              <a:ext uri="{FF2B5EF4-FFF2-40B4-BE49-F238E27FC236}">
                <a16:creationId xmlns:a16="http://schemas.microsoft.com/office/drawing/2014/main" id="{1DE29120-767F-54CC-6484-13CA53AECBE0}"/>
              </a:ext>
            </a:extLst>
          </p:cNvPr>
          <p:cNvSpPr txBox="1"/>
          <p:nvPr/>
        </p:nvSpPr>
        <p:spPr>
          <a:xfrm>
            <a:off x="325120" y="2021840"/>
            <a:ext cx="11257280" cy="3862596"/>
          </a:xfrm>
          <a:prstGeom prst="rect">
            <a:avLst/>
          </a:prstGeom>
          <a:noFill/>
        </p:spPr>
        <p:txBody>
          <a:bodyPr wrap="square">
            <a:spAutoFit/>
          </a:bodyPr>
          <a:lstStyle/>
          <a:p>
            <a:r>
              <a:rPr lang="fr-FR" sz="2000" dirty="0">
                <a:latin typeface="Arial" panose="020B0604020202020204" pitchFamily="34" charset="0"/>
                <a:cs typeface="Arial" panose="020B0604020202020204" pitchFamily="34" charset="0"/>
              </a:rPr>
              <a:t>En 2016, l’UNICEF, en collaboration avec UNFPA, a lancé un programme mondial destiné à lutter contre le mariage d’enfants dans 12 des pays où la prévalence est la plus élevée : le Bangladesh, </a:t>
            </a:r>
            <a:r>
              <a:rPr lang="fr-FR" sz="2000" b="1" dirty="0">
                <a:solidFill>
                  <a:schemeClr val="accent6">
                    <a:lumMod val="75000"/>
                  </a:schemeClr>
                </a:solidFill>
                <a:latin typeface="Arial" panose="020B0604020202020204" pitchFamily="34" charset="0"/>
                <a:cs typeface="Arial" panose="020B0604020202020204" pitchFamily="34" charset="0"/>
              </a:rPr>
              <a:t>le Burkina Faso, </a:t>
            </a:r>
            <a:r>
              <a:rPr lang="fr-FR" sz="2000" dirty="0">
                <a:latin typeface="Arial" panose="020B0604020202020204" pitchFamily="34" charset="0"/>
                <a:cs typeface="Arial" panose="020B0604020202020204" pitchFamily="34" charset="0"/>
              </a:rPr>
              <a:t>l’Éthiopie, le Ghana, l’Inde, le Mozambique, le Népal, </a:t>
            </a:r>
            <a:r>
              <a:rPr lang="fr-FR" sz="2000" b="1" dirty="0">
                <a:solidFill>
                  <a:schemeClr val="accent6">
                    <a:lumMod val="75000"/>
                  </a:schemeClr>
                </a:solidFill>
                <a:latin typeface="Arial" panose="020B0604020202020204" pitchFamily="34" charset="0"/>
                <a:cs typeface="Arial" panose="020B0604020202020204" pitchFamily="34" charset="0"/>
              </a:rPr>
              <a:t>le Niger</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l’Ouganda, la Sierra Leone, le Yémen et la Zambie.</a:t>
            </a:r>
          </a:p>
          <a:p>
            <a:endParaRPr lang="fr-FR" sz="20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fr-FR" sz="2000" b="0" i="0" dirty="0">
                <a:effectLst/>
                <a:latin typeface="Arial" panose="020B0604020202020204" pitchFamily="34" charset="0"/>
                <a:cs typeface="Arial" panose="020B0604020202020204" pitchFamily="34" charset="0"/>
              </a:rPr>
              <a:t>Au Burkina Faso, le programme a soutenu plus de </a:t>
            </a:r>
            <a:r>
              <a:rPr lang="fr-FR" sz="2000" b="0" i="0" dirty="0">
                <a:solidFill>
                  <a:schemeClr val="accent6">
                    <a:lumMod val="75000"/>
                  </a:schemeClr>
                </a:solidFill>
                <a:effectLst/>
                <a:latin typeface="Arial" panose="020B0604020202020204" pitchFamily="34" charset="0"/>
                <a:cs typeface="Arial" panose="020B0604020202020204" pitchFamily="34" charset="0"/>
              </a:rPr>
              <a:t>14 000 adolescentes </a:t>
            </a:r>
            <a:r>
              <a:rPr lang="fr-FR" sz="2000" b="0" i="0" dirty="0">
                <a:effectLst/>
                <a:latin typeface="Arial" panose="020B0604020202020204" pitchFamily="34" charset="0"/>
                <a:cs typeface="Arial" panose="020B0604020202020204" pitchFamily="34" charset="0"/>
              </a:rPr>
              <a:t>en leur fournissant du matériel scolaire, en payant la cantine scolaire et en gérant leur dossier afin qu’elles puissent poursuivre leur éducation.</a:t>
            </a:r>
          </a:p>
          <a:p>
            <a:pPr marL="285750" indent="-285750">
              <a:spcAft>
                <a:spcPts val="600"/>
              </a:spcAft>
              <a:buFont typeface="Wingdings" panose="05000000000000000000" pitchFamily="2" charset="2"/>
              <a:buChar char="Ø"/>
            </a:pPr>
            <a:r>
              <a:rPr lang="fr-FR" sz="2000" b="0" i="0" dirty="0">
                <a:effectLst/>
                <a:latin typeface="Arial" panose="020B0604020202020204" pitchFamily="34" charset="0"/>
                <a:cs typeface="Arial" panose="020B0604020202020204" pitchFamily="34" charset="0"/>
              </a:rPr>
              <a:t>Au Niger, le programme a soutenu des campagnes diffusées sur les médias sociaux et à la radio dans le but de mobiliser plus </a:t>
            </a:r>
            <a:r>
              <a:rPr lang="fr-FR" sz="2000" b="0" i="0" dirty="0">
                <a:solidFill>
                  <a:schemeClr val="accent6">
                    <a:lumMod val="75000"/>
                  </a:schemeClr>
                </a:solidFill>
                <a:effectLst/>
                <a:latin typeface="Arial" panose="020B0604020202020204" pitchFamily="34" charset="0"/>
                <a:cs typeface="Arial" panose="020B0604020202020204" pitchFamily="34" charset="0"/>
              </a:rPr>
              <a:t>de 6 millions de personnes </a:t>
            </a:r>
            <a:r>
              <a:rPr lang="fr-FR" sz="2000" b="0" i="0" dirty="0">
                <a:effectLst/>
                <a:latin typeface="Arial" panose="020B0604020202020204" pitchFamily="34" charset="0"/>
                <a:cs typeface="Arial" panose="020B0604020202020204" pitchFamily="34" charset="0"/>
              </a:rPr>
              <a:t>sur les thèmes du mariage d’enfants et des droits des filles, ce qui a provoqué des conversations lors du troisième Sommet des filles africaines organisé dans le pays au cours de l’année.</a:t>
            </a:r>
          </a:p>
        </p:txBody>
      </p:sp>
    </p:spTree>
    <p:extLst>
      <p:ext uri="{BB962C8B-B14F-4D97-AF65-F5344CB8AC3E}">
        <p14:creationId xmlns:p14="http://schemas.microsoft.com/office/powerpoint/2010/main" val="341652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29E69-E937-86CC-9457-75ACB30F98FD}"/>
              </a:ext>
            </a:extLst>
          </p:cNvPr>
          <p:cNvSpPr>
            <a:spLocks noGrp="1"/>
          </p:cNvSpPr>
          <p:nvPr>
            <p:ph type="title" idx="4294967295"/>
          </p:nvPr>
        </p:nvSpPr>
        <p:spPr>
          <a:xfrm>
            <a:off x="250825" y="274638"/>
            <a:ext cx="11941175" cy="850900"/>
          </a:xfrm>
          <a:prstGeom prst="rect">
            <a:avLst/>
          </a:prstGeom>
        </p:spPr>
        <p:txBody>
          <a:bodyPr>
            <a:noAutofit/>
          </a:bodyPr>
          <a:lstStyle/>
          <a:p>
            <a:pPr algn="ctr"/>
            <a:r>
              <a:rPr lang="fr-FR" sz="2400" dirty="0">
                <a:solidFill>
                  <a:srgbClr val="FFFF00"/>
                </a:solidFill>
                <a:latin typeface="Arial Black" panose="020B0A04020102020204" pitchFamily="34" charset="0"/>
              </a:rPr>
              <a:t>CAMPAGNE POUR L’ELIMINATION DU MARIAGE D’ENFANTS EN AFRIQUE : </a:t>
            </a:r>
            <a:r>
              <a:rPr lang="fr-FR" sz="2400" dirty="0">
                <a:solidFill>
                  <a:srgbClr val="0070C0"/>
                </a:solidFill>
                <a:latin typeface="Arial Black" panose="020B0A04020102020204" pitchFamily="34" charset="0"/>
              </a:rPr>
              <a:t>L’APPEL DE CLAIRON </a:t>
            </a:r>
            <a:r>
              <a:rPr lang="fr-FR" sz="2400" baseline="3000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t>14</a:t>
            </a:r>
            <a:r>
              <a:rPr lang="fr-FR" sz="2400" i="1" dirty="0">
                <a:solidFill>
                  <a:srgbClr val="0070C0"/>
                </a:solidFill>
                <a:latin typeface="Arial Black" panose="020B0A04020102020204" pitchFamily="34" charset="0"/>
                <a:cs typeface="Arial" panose="020B0604020202020204" pitchFamily="34" charset="0"/>
              </a:rPr>
              <a:t> </a:t>
            </a:r>
            <a:r>
              <a:rPr lang="fr-FR" sz="2400" baseline="30000" dirty="0">
                <a:solidFill>
                  <a:srgbClr val="0070C0"/>
                </a:solidFill>
                <a:latin typeface="Arial Black" panose="020B0A04020102020204" pitchFamily="34" charset="0"/>
                <a:ea typeface="Times New Roman" panose="02020603050405020304" pitchFamily="18" charset="0"/>
                <a:cs typeface="Arial" panose="020B0604020202020204" pitchFamily="34" charset="0"/>
              </a:rPr>
              <a:t>15</a:t>
            </a:r>
            <a:endParaRPr lang="fr-FR" sz="2400" dirty="0">
              <a:solidFill>
                <a:srgbClr val="0070C0"/>
              </a:solidFill>
              <a:latin typeface="Arial Black" panose="020B0A04020102020204" pitchFamily="34" charset="0"/>
            </a:endParaRPr>
          </a:p>
        </p:txBody>
      </p:sp>
      <p:sp>
        <p:nvSpPr>
          <p:cNvPr id="4" name="ZoneTexte 3">
            <a:extLst>
              <a:ext uri="{FF2B5EF4-FFF2-40B4-BE49-F238E27FC236}">
                <a16:creationId xmlns:a16="http://schemas.microsoft.com/office/drawing/2014/main" id="{B32BCA08-07E6-165B-1C65-2A67D89D5540}"/>
              </a:ext>
            </a:extLst>
          </p:cNvPr>
          <p:cNvSpPr txBox="1"/>
          <p:nvPr/>
        </p:nvSpPr>
        <p:spPr>
          <a:xfrm>
            <a:off x="286328" y="1161689"/>
            <a:ext cx="7282731" cy="4462760"/>
          </a:xfrm>
          <a:prstGeom prst="rect">
            <a:avLst/>
          </a:prstGeom>
          <a:solidFill>
            <a:schemeClr val="bg1"/>
          </a:solidFill>
        </p:spPr>
        <p:txBody>
          <a:bodyPr wrap="square">
            <a:spAutoFit/>
          </a:bodyPr>
          <a:lstStyle/>
          <a:p>
            <a:pPr fontAlgn="base"/>
            <a:r>
              <a:rPr lang="fr-FR" sz="1600" b="0" i="0" dirty="0">
                <a:effectLst/>
                <a:latin typeface="Arial" panose="020B0604020202020204" pitchFamily="34" charset="0"/>
                <a:cs typeface="Arial" panose="020B0604020202020204" pitchFamily="34" charset="0"/>
              </a:rPr>
              <a:t>Lancée en 2013, le but principal de cette campagne est d’accélérer l’élimination du mariage d’enfants en Afrique, à travers la prise de conscience des effets néfastes du mariage d’enfants au niveau continental.</a:t>
            </a:r>
          </a:p>
          <a:p>
            <a:pPr fontAlgn="base"/>
            <a:r>
              <a:rPr lang="fr-FR" sz="1600" b="1" i="0" dirty="0">
                <a:solidFill>
                  <a:srgbClr val="FF3399"/>
                </a:solidFill>
                <a:effectLst/>
                <a:latin typeface="Arial" panose="020B0604020202020204" pitchFamily="34" charset="0"/>
                <a:cs typeface="Arial" panose="020B0604020202020204" pitchFamily="34" charset="0"/>
              </a:rPr>
              <a:t>Composantes de la campagne :</a:t>
            </a:r>
          </a:p>
          <a:p>
            <a:pPr fontAlgn="base"/>
            <a:r>
              <a:rPr lang="fr-FR" sz="1600" b="0" i="0" dirty="0">
                <a:effectLst/>
                <a:latin typeface="Arial" panose="020B0604020202020204" pitchFamily="34" charset="0"/>
                <a:cs typeface="Arial" panose="020B0604020202020204" pitchFamily="34" charset="0"/>
              </a:rPr>
              <a:t>(a) Plaidoyer</a:t>
            </a:r>
          </a:p>
          <a:p>
            <a:pPr fontAlgn="base"/>
            <a:r>
              <a:rPr lang="fr-FR" sz="1600" b="0" i="0" dirty="0">
                <a:effectLst/>
                <a:latin typeface="Arial" panose="020B0604020202020204" pitchFamily="34" charset="0"/>
                <a:cs typeface="Arial" panose="020B0604020202020204" pitchFamily="34" charset="0"/>
              </a:rPr>
              <a:t>(b) Suivi et Évaluation (S&amp;E)</a:t>
            </a:r>
          </a:p>
          <a:p>
            <a:pPr fontAlgn="base"/>
            <a:r>
              <a:rPr lang="fr-FR" sz="1600" b="0" i="0" dirty="0">
                <a:effectLst/>
                <a:latin typeface="Arial" panose="020B0604020202020204" pitchFamily="34" charset="0"/>
                <a:cs typeface="Arial" panose="020B0604020202020204" pitchFamily="34" charset="0"/>
              </a:rPr>
              <a:t>(c) Facilitation de l’assistance technique et renforcement des capacités</a:t>
            </a:r>
          </a:p>
          <a:p>
            <a:pPr fontAlgn="base"/>
            <a:endParaRPr lang="fr-FR" sz="1600" b="0" i="0" dirty="0">
              <a:effectLst/>
              <a:latin typeface="Arial" panose="020B0604020202020204" pitchFamily="34" charset="0"/>
              <a:cs typeface="Arial" panose="020B0604020202020204" pitchFamily="34" charset="0"/>
            </a:endParaRPr>
          </a:p>
          <a:p>
            <a:pPr fontAlgn="base">
              <a:spcAft>
                <a:spcPts val="600"/>
              </a:spcAft>
            </a:pPr>
            <a:r>
              <a:rPr lang="fr-FR" sz="1600" b="1" dirty="0">
                <a:solidFill>
                  <a:srgbClr val="FF3399"/>
                </a:solidFill>
                <a:latin typeface="Arial" panose="020B0604020202020204" pitchFamily="34" charset="0"/>
                <a:cs typeface="Arial" panose="020B0604020202020204" pitchFamily="34" charset="0"/>
              </a:rPr>
              <a:t>Enseignements tirés du programme exécuté au Malawi et en Zambie avec l’appui de l’ONU FEMMES </a:t>
            </a:r>
            <a:r>
              <a:rPr lang="fr-FR" sz="1600" b="1" i="0" dirty="0">
                <a:solidFill>
                  <a:srgbClr val="FF3399"/>
                </a:solidFill>
                <a:effectLst/>
                <a:latin typeface="Arial" panose="020B0604020202020204" pitchFamily="34" charset="0"/>
                <a:cs typeface="Arial" panose="020B0604020202020204" pitchFamily="34" charset="0"/>
              </a:rPr>
              <a:t>:</a:t>
            </a:r>
          </a:p>
          <a:p>
            <a:pPr marL="285750" indent="-285750" fontAlgn="base">
              <a:spcAft>
                <a:spcPts val="600"/>
              </a:spcAft>
              <a:buFont typeface="Wingdings" panose="05000000000000000000" pitchFamily="2" charset="2"/>
              <a:buChar char="ü"/>
            </a:pPr>
            <a:r>
              <a:rPr lang="fr-FR" sz="1600" b="0" i="0" dirty="0">
                <a:effectLst/>
                <a:latin typeface="Arial" panose="020B0604020202020204" pitchFamily="34" charset="0"/>
                <a:cs typeface="Arial" panose="020B0604020202020204" pitchFamily="34" charset="0"/>
              </a:rPr>
              <a:t>la création de clubs d’aptitudes à la vie pour les survivantes du mariage d’enfants dans les établissements éducatifs, pour leur permettre de comprendre et d’exercer leurs droits à des services essentiels de qualité ;</a:t>
            </a:r>
          </a:p>
          <a:p>
            <a:pPr marL="285750" indent="-285750" fontAlgn="base">
              <a:buFont typeface="Wingdings" panose="05000000000000000000" pitchFamily="2" charset="2"/>
              <a:buChar char="ü"/>
            </a:pPr>
            <a:r>
              <a:rPr lang="en-US" sz="1600" dirty="0">
                <a:latin typeface="Arial" panose="020B0604020202020204" pitchFamily="34" charset="0"/>
                <a:cs typeface="Arial" panose="020B0604020202020204" pitchFamily="34" charset="0"/>
              </a:rPr>
              <a:t>m</a:t>
            </a:r>
            <a:r>
              <a:rPr lang="en-US" sz="1600" b="0" i="0" u="none" strike="noStrike" baseline="0" dirty="0">
                <a:latin typeface="Arial" panose="020B0604020202020204" pitchFamily="34" charset="0"/>
                <a:cs typeface="Arial" panose="020B0604020202020204" pitchFamily="34" charset="0"/>
              </a:rPr>
              <a:t>ise à disposition </a:t>
            </a:r>
            <a:r>
              <a:rPr lang="en-US" sz="1600" b="0" i="0" u="none" strike="noStrike" baseline="0" dirty="0" err="1">
                <a:latin typeface="Arial" panose="020B0604020202020204" pitchFamily="34" charset="0"/>
                <a:cs typeface="Arial" panose="020B0604020202020204" pitchFamily="34" charset="0"/>
              </a:rPr>
              <a:t>d’informations</a:t>
            </a:r>
            <a:r>
              <a:rPr lang="en-US" sz="1600" b="0" i="0" u="none" strike="noStrike" baseline="0" dirty="0">
                <a:latin typeface="Arial" panose="020B0604020202020204" pitchFamily="34" charset="0"/>
                <a:cs typeface="Arial" panose="020B0604020202020204" pitchFamily="34" charset="0"/>
              </a:rPr>
              <a:t> </a:t>
            </a:r>
            <a:r>
              <a:rPr lang="fr-FR" sz="1600" b="0" i="0" u="none" strike="noStrike" baseline="0" dirty="0">
                <a:latin typeface="Arial" panose="020B0604020202020204" pitchFamily="34" charset="0"/>
                <a:cs typeface="Arial" panose="020B0604020202020204" pitchFamily="34" charset="0"/>
              </a:rPr>
              <a:t>et de services juridiques et de santé/ santé sexuelle et </a:t>
            </a:r>
            <a:r>
              <a:rPr lang="en-US" sz="1600" b="0" i="0" u="none" strike="noStrike" baseline="0" dirty="0">
                <a:latin typeface="Arial" panose="020B0604020202020204" pitchFamily="34" charset="0"/>
                <a:cs typeface="Arial" panose="020B0604020202020204" pitchFamily="34" charset="0"/>
              </a:rPr>
              <a:t>reproductive </a:t>
            </a:r>
            <a:r>
              <a:rPr lang="en-US" sz="1600" b="0" i="0" u="none" strike="noStrike" baseline="0" dirty="0" err="1">
                <a:latin typeface="Arial" panose="020B0604020202020204" pitchFamily="34" charset="0"/>
                <a:cs typeface="Arial" panose="020B0604020202020204" pitchFamily="34" charset="0"/>
              </a:rPr>
              <a:t>intégrés</a:t>
            </a:r>
            <a:r>
              <a:rPr lang="en-US" sz="1600" b="0" i="0" u="none" strike="noStrike" baseline="0" dirty="0">
                <a:latin typeface="Arial" panose="020B0604020202020204" pitchFamily="34" charset="0"/>
                <a:cs typeface="Arial" panose="020B0604020202020204" pitchFamily="34" charset="0"/>
              </a:rPr>
              <a:t>, </a:t>
            </a:r>
            <a:r>
              <a:rPr lang="en-US" sz="1600" b="0" i="0" u="none" strike="noStrike" baseline="0" dirty="0" err="1">
                <a:latin typeface="Arial" panose="020B0604020202020204" pitchFamily="34" charset="0"/>
                <a:cs typeface="Arial" panose="020B0604020202020204" pitchFamily="34" charset="0"/>
              </a:rPr>
              <a:t>afin</a:t>
            </a:r>
            <a:r>
              <a:rPr lang="en-US" sz="1600" b="0" i="0" u="none" strike="noStrike" baseline="0" dirty="0">
                <a:latin typeface="Arial" panose="020B0604020202020204" pitchFamily="34" charset="0"/>
                <a:cs typeface="Arial" panose="020B0604020202020204" pitchFamily="34" charset="0"/>
              </a:rPr>
              <a:t> </a:t>
            </a:r>
            <a:r>
              <a:rPr lang="en-US" sz="1600" b="0" i="0" u="none" strike="noStrike" baseline="0" dirty="0" err="1">
                <a:latin typeface="Arial" panose="020B0604020202020204" pitchFamily="34" charset="0"/>
                <a:cs typeface="Arial" panose="020B0604020202020204" pitchFamily="34" charset="0"/>
              </a:rPr>
              <a:t>d’en</a:t>
            </a:r>
            <a:r>
              <a:rPr lang="en-US" sz="1600" b="0" i="0" u="none" strike="noStrike" baseline="0" dirty="0">
                <a:latin typeface="Arial" panose="020B0604020202020204" pitchFamily="34" charset="0"/>
                <a:cs typeface="Arial" panose="020B0604020202020204" pitchFamily="34" charset="0"/>
              </a:rPr>
              <a:t> </a:t>
            </a:r>
            <a:r>
              <a:rPr lang="fr-FR" sz="1600" b="0" i="0" u="none" strike="noStrike" baseline="0" dirty="0">
                <a:latin typeface="Arial" panose="020B0604020202020204" pitchFamily="34" charset="0"/>
                <a:cs typeface="Arial" panose="020B0604020202020204" pitchFamily="34" charset="0"/>
              </a:rPr>
              <a:t>faciliter l’accès et d’offrir un </a:t>
            </a:r>
            <a:r>
              <a:rPr lang="en-US" sz="1600" b="0" i="0" u="none" strike="noStrike" baseline="0" dirty="0" err="1">
                <a:latin typeface="Arial" panose="020B0604020202020204" pitchFamily="34" charset="0"/>
                <a:cs typeface="Arial" panose="020B0604020202020204" pitchFamily="34" charset="0"/>
              </a:rPr>
              <a:t>appui</a:t>
            </a:r>
            <a:r>
              <a:rPr lang="en-US" sz="1600" b="0" i="0" u="none" strike="noStrike" baseline="0" dirty="0">
                <a:latin typeface="Arial" panose="020B0604020202020204" pitchFamily="34" charset="0"/>
                <a:cs typeface="Arial" panose="020B0604020202020204" pitchFamily="34" charset="0"/>
              </a:rPr>
              <a:t> </a:t>
            </a:r>
            <a:r>
              <a:rPr lang="en-US" sz="1600" b="0" i="0" u="none" strike="noStrike" baseline="0" dirty="0" err="1">
                <a:latin typeface="Arial" panose="020B0604020202020204" pitchFamily="34" charset="0"/>
                <a:cs typeface="Arial" panose="020B0604020202020204" pitchFamily="34" charset="0"/>
              </a:rPr>
              <a:t>holistique</a:t>
            </a:r>
            <a:r>
              <a:rPr lang="en-US" sz="1600" b="0" i="0" u="none" strike="noStrike" baseline="0" dirty="0">
                <a:latin typeface="Arial" panose="020B0604020202020204" pitchFamily="34" charset="0"/>
                <a:cs typeface="Arial" panose="020B0604020202020204" pitchFamily="34" charset="0"/>
              </a:rPr>
              <a:t> aux </a:t>
            </a:r>
            <a:r>
              <a:rPr lang="en-US" sz="1600" b="0" i="0" u="none" strike="noStrike" baseline="0" dirty="0" err="1">
                <a:latin typeface="Arial" panose="020B0604020202020204" pitchFamily="34" charset="0"/>
                <a:cs typeface="Arial" panose="020B0604020202020204" pitchFamily="34" charset="0"/>
              </a:rPr>
              <a:t>survivantes</a:t>
            </a:r>
            <a:r>
              <a:rPr lang="en-US" sz="1600" b="0" i="0" u="none" strike="noStrike" baseline="0" dirty="0">
                <a:latin typeface="Arial" panose="020B0604020202020204" pitchFamily="34" charset="0"/>
                <a:cs typeface="Arial" panose="020B0604020202020204" pitchFamily="34" charset="0"/>
              </a:rPr>
              <a:t> du </a:t>
            </a:r>
            <a:r>
              <a:rPr lang="en-US" sz="1600" b="0" i="0" u="none" strike="noStrike" baseline="0" dirty="0" err="1">
                <a:latin typeface="Arial" panose="020B0604020202020204" pitchFamily="34" charset="0"/>
                <a:cs typeface="Arial" panose="020B0604020202020204" pitchFamily="34" charset="0"/>
              </a:rPr>
              <a:t>mariage</a:t>
            </a:r>
            <a:r>
              <a:rPr lang="en-US" sz="1600" b="0" i="0" u="none" strike="noStrike" baseline="0" dirty="0">
                <a:latin typeface="Arial" panose="020B0604020202020204" pitchFamily="34" charset="0"/>
                <a:cs typeface="Arial" panose="020B0604020202020204" pitchFamily="34" charset="0"/>
              </a:rPr>
              <a:t> </a:t>
            </a:r>
            <a:r>
              <a:rPr lang="en-US" sz="1600" b="0" i="0" u="none" strike="noStrike" baseline="0" dirty="0" err="1">
                <a:latin typeface="Arial" panose="020B0604020202020204" pitchFamily="34" charset="0"/>
                <a:cs typeface="Arial" panose="020B0604020202020204" pitchFamily="34" charset="0"/>
              </a:rPr>
              <a:t>d’enfants</a:t>
            </a:r>
            <a:r>
              <a:rPr lang="en-US" sz="1600" dirty="0">
                <a:latin typeface="Arial" panose="020B0604020202020204" pitchFamily="34" charset="0"/>
                <a:cs typeface="Arial" panose="020B0604020202020204" pitchFamily="34" charset="0"/>
              </a:rPr>
              <a:t>.</a:t>
            </a:r>
          </a:p>
          <a:p>
            <a:pPr fontAlgn="base"/>
            <a:endParaRPr lang="fr-FR" b="0" i="0" dirty="0">
              <a:effectLst/>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99C64B8-098E-503F-FFCD-D128020323BF}"/>
              </a:ext>
            </a:extLst>
          </p:cNvPr>
          <p:cNvPicPr>
            <a:picLocks noChangeAspect="1"/>
          </p:cNvPicPr>
          <p:nvPr/>
        </p:nvPicPr>
        <p:blipFill>
          <a:blip r:embed="rId3"/>
          <a:stretch>
            <a:fillRect/>
          </a:stretch>
        </p:blipFill>
        <p:spPr>
          <a:xfrm>
            <a:off x="7588232" y="1170926"/>
            <a:ext cx="4311178" cy="1577477"/>
          </a:xfrm>
          <a:prstGeom prst="rect">
            <a:avLst/>
          </a:prstGeom>
        </p:spPr>
      </p:pic>
      <p:pic>
        <p:nvPicPr>
          <p:cNvPr id="9" name="Image 8">
            <a:extLst>
              <a:ext uri="{FF2B5EF4-FFF2-40B4-BE49-F238E27FC236}">
                <a16:creationId xmlns:a16="http://schemas.microsoft.com/office/drawing/2014/main" id="{E2535BB3-590B-08F8-FF7A-7B7C7BD15AB7}"/>
              </a:ext>
            </a:extLst>
          </p:cNvPr>
          <p:cNvPicPr>
            <a:picLocks noChangeAspect="1"/>
          </p:cNvPicPr>
          <p:nvPr/>
        </p:nvPicPr>
        <p:blipFill>
          <a:blip r:embed="rId4"/>
          <a:stretch>
            <a:fillRect/>
          </a:stretch>
        </p:blipFill>
        <p:spPr>
          <a:xfrm>
            <a:off x="7588232" y="2737374"/>
            <a:ext cx="4311178" cy="1464588"/>
          </a:xfrm>
          <a:prstGeom prst="rect">
            <a:avLst/>
          </a:prstGeom>
        </p:spPr>
      </p:pic>
    </p:spTree>
    <p:extLst>
      <p:ext uri="{BB962C8B-B14F-4D97-AF65-F5344CB8AC3E}">
        <p14:creationId xmlns:p14="http://schemas.microsoft.com/office/powerpoint/2010/main" val="396410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E78D6-0BED-A3CF-8093-33BC7B5A346B}"/>
              </a:ext>
            </a:extLst>
          </p:cNvPr>
          <p:cNvSpPr>
            <a:spLocks noGrp="1"/>
          </p:cNvSpPr>
          <p:nvPr>
            <p:ph type="title" idx="4294967295"/>
          </p:nvPr>
        </p:nvSpPr>
        <p:spPr>
          <a:xfrm>
            <a:off x="450936" y="424950"/>
            <a:ext cx="10972800" cy="850900"/>
          </a:xfrm>
          <a:prstGeom prst="rect">
            <a:avLst/>
          </a:prstGeom>
        </p:spPr>
        <p:txBody>
          <a:bodyPr/>
          <a:lstStyle/>
          <a:p>
            <a:pPr algn="ctr"/>
            <a:r>
              <a:rPr lang="fr-FR" sz="2800" dirty="0">
                <a:solidFill>
                  <a:srgbClr val="FFFF00"/>
                </a:solidFill>
                <a:latin typeface="Arial Black" panose="020B0A04020102020204" pitchFamily="34" charset="0"/>
              </a:rPr>
              <a:t>Expérience de l’abandon des MGF : cas du Sénégal</a:t>
            </a:r>
            <a:r>
              <a:rPr lang="fr-FR" sz="2800" baseline="30000" dirty="0">
                <a:latin typeface="Arial Black" panose="020B0A04020102020204" pitchFamily="34" charset="0"/>
                <a:ea typeface="Times New Roman" panose="02020603050405020304" pitchFamily="18" charset="0"/>
                <a:cs typeface="Arial" panose="020B0604020202020204" pitchFamily="34" charset="0"/>
              </a:rPr>
              <a:t> </a:t>
            </a:r>
            <a:r>
              <a:rPr lang="fr-FR" sz="2800" baseline="30000"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rPr>
              <a:t>16</a:t>
            </a:r>
            <a:endParaRPr lang="fr-FR" sz="2800" dirty="0">
              <a:solidFill>
                <a:srgbClr val="FFFF00"/>
              </a:solidFill>
              <a:latin typeface="Arial Black" panose="020B0A04020102020204" pitchFamily="34" charset="0"/>
            </a:endParaRPr>
          </a:p>
        </p:txBody>
      </p:sp>
      <p:pic>
        <p:nvPicPr>
          <p:cNvPr id="4" name="Image 3">
            <a:extLst>
              <a:ext uri="{FF2B5EF4-FFF2-40B4-BE49-F238E27FC236}">
                <a16:creationId xmlns:a16="http://schemas.microsoft.com/office/drawing/2014/main" id="{0C08ABAA-028C-0113-ECC8-213BA5488F80}"/>
              </a:ext>
            </a:extLst>
          </p:cNvPr>
          <p:cNvPicPr>
            <a:picLocks noChangeAspect="1"/>
          </p:cNvPicPr>
          <p:nvPr/>
        </p:nvPicPr>
        <p:blipFill>
          <a:blip r:embed="rId3"/>
          <a:stretch>
            <a:fillRect/>
          </a:stretch>
        </p:blipFill>
        <p:spPr>
          <a:xfrm>
            <a:off x="2681944" y="1878196"/>
            <a:ext cx="6828112" cy="3101609"/>
          </a:xfrm>
          <a:prstGeom prst="rect">
            <a:avLst/>
          </a:prstGeom>
        </p:spPr>
      </p:pic>
    </p:spTree>
    <p:extLst>
      <p:ext uri="{BB962C8B-B14F-4D97-AF65-F5344CB8AC3E}">
        <p14:creationId xmlns:p14="http://schemas.microsoft.com/office/powerpoint/2010/main" val="416014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3B160CE-5686-29C8-1B48-AC9629F1271E}"/>
              </a:ext>
            </a:extLst>
          </p:cNvPr>
          <p:cNvPicPr>
            <a:picLocks noChangeAspect="1"/>
          </p:cNvPicPr>
          <p:nvPr/>
        </p:nvPicPr>
        <p:blipFill>
          <a:blip r:embed="rId3"/>
          <a:stretch>
            <a:fillRect/>
          </a:stretch>
        </p:blipFill>
        <p:spPr>
          <a:xfrm>
            <a:off x="2598117" y="1520025"/>
            <a:ext cx="6995766" cy="3817951"/>
          </a:xfrm>
          <a:prstGeom prst="rect">
            <a:avLst/>
          </a:prstGeom>
        </p:spPr>
      </p:pic>
      <p:sp>
        <p:nvSpPr>
          <p:cNvPr id="3" name="Titre 1">
            <a:extLst>
              <a:ext uri="{FF2B5EF4-FFF2-40B4-BE49-F238E27FC236}">
                <a16:creationId xmlns:a16="http://schemas.microsoft.com/office/drawing/2014/main" id="{6CD9059E-8D0E-521B-F181-2396543D6B13}"/>
              </a:ext>
            </a:extLst>
          </p:cNvPr>
          <p:cNvSpPr>
            <a:spLocks noGrp="1"/>
          </p:cNvSpPr>
          <p:nvPr>
            <p:ph type="title" idx="4294967295"/>
          </p:nvPr>
        </p:nvSpPr>
        <p:spPr>
          <a:xfrm>
            <a:off x="425884" y="362320"/>
            <a:ext cx="10972800" cy="850900"/>
          </a:xfrm>
          <a:prstGeom prst="rect">
            <a:avLst/>
          </a:prstGeom>
        </p:spPr>
        <p:txBody>
          <a:bodyPr/>
          <a:lstStyle/>
          <a:p>
            <a:pPr algn="ctr"/>
            <a:r>
              <a:rPr lang="fr-FR" sz="2800" dirty="0">
                <a:solidFill>
                  <a:srgbClr val="FFFF00"/>
                </a:solidFill>
                <a:latin typeface="Arial Black" panose="020B0A04020102020204" pitchFamily="34" charset="0"/>
              </a:rPr>
              <a:t>Expérience de l’abandon des MGF : cas du Sénégal</a:t>
            </a:r>
            <a:r>
              <a:rPr lang="fr-FR" sz="2800" baseline="30000" dirty="0">
                <a:latin typeface="Arial Black" panose="020B0A04020102020204" pitchFamily="34" charset="0"/>
                <a:ea typeface="Times New Roman" panose="02020603050405020304" pitchFamily="18" charset="0"/>
                <a:cs typeface="Arial" panose="020B0604020202020204" pitchFamily="34" charset="0"/>
              </a:rPr>
              <a:t> </a:t>
            </a:r>
            <a:r>
              <a:rPr lang="fr-FR" sz="2800" baseline="30000"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rPr>
              <a:t>16</a:t>
            </a:r>
            <a:endParaRPr lang="fr-FR" sz="28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40226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50B3BE4-AD21-F3CF-6E5F-CFCAF81BDFDF}"/>
              </a:ext>
            </a:extLst>
          </p:cNvPr>
          <p:cNvPicPr>
            <a:picLocks noChangeAspect="1"/>
          </p:cNvPicPr>
          <p:nvPr/>
        </p:nvPicPr>
        <p:blipFill>
          <a:blip r:embed="rId3"/>
          <a:stretch>
            <a:fillRect/>
          </a:stretch>
        </p:blipFill>
        <p:spPr>
          <a:xfrm>
            <a:off x="2464756" y="1039923"/>
            <a:ext cx="7262489" cy="4778154"/>
          </a:xfrm>
          <a:prstGeom prst="rect">
            <a:avLst/>
          </a:prstGeom>
        </p:spPr>
      </p:pic>
      <p:sp>
        <p:nvSpPr>
          <p:cNvPr id="3" name="Titre 1">
            <a:extLst>
              <a:ext uri="{FF2B5EF4-FFF2-40B4-BE49-F238E27FC236}">
                <a16:creationId xmlns:a16="http://schemas.microsoft.com/office/drawing/2014/main" id="{64DB4BB2-441B-DD18-F38D-7D606D1A6495}"/>
              </a:ext>
            </a:extLst>
          </p:cNvPr>
          <p:cNvSpPr>
            <a:spLocks noGrp="1"/>
          </p:cNvSpPr>
          <p:nvPr>
            <p:ph type="title" idx="4294967295"/>
          </p:nvPr>
        </p:nvSpPr>
        <p:spPr>
          <a:xfrm>
            <a:off x="388306" y="299690"/>
            <a:ext cx="10972800" cy="538162"/>
          </a:xfrm>
          <a:prstGeom prst="rect">
            <a:avLst/>
          </a:prstGeom>
        </p:spPr>
        <p:txBody>
          <a:bodyPr>
            <a:normAutofit/>
          </a:bodyPr>
          <a:lstStyle/>
          <a:p>
            <a:pPr algn="ctr"/>
            <a:r>
              <a:rPr lang="fr-FR" sz="2600" dirty="0">
                <a:solidFill>
                  <a:srgbClr val="FFFF00"/>
                </a:solidFill>
                <a:latin typeface="Arial Black" panose="020B0A04020102020204" pitchFamily="34" charset="0"/>
              </a:rPr>
              <a:t>Expérience de l’abandon des MGF : cas du Burkina Faso</a:t>
            </a:r>
            <a:r>
              <a:rPr lang="fr-FR" sz="2600" baseline="30000" dirty="0">
                <a:latin typeface="Arial Black" panose="020B0A04020102020204" pitchFamily="34" charset="0"/>
                <a:ea typeface="Times New Roman" panose="02020603050405020304" pitchFamily="18" charset="0"/>
                <a:cs typeface="Arial" panose="020B0604020202020204" pitchFamily="34" charset="0"/>
              </a:rPr>
              <a:t> </a:t>
            </a:r>
            <a:r>
              <a:rPr lang="fr-FR" sz="2600" baseline="30000"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rPr>
              <a:t>16</a:t>
            </a:r>
            <a:endParaRPr lang="fr-FR" sz="26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84581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5F5F35-9B3E-A9F6-FF6C-BBFE47FA1E01}"/>
              </a:ext>
            </a:extLst>
          </p:cNvPr>
          <p:cNvPicPr>
            <a:picLocks noChangeAspect="1"/>
          </p:cNvPicPr>
          <p:nvPr/>
        </p:nvPicPr>
        <p:blipFill>
          <a:blip r:embed="rId3"/>
          <a:stretch>
            <a:fillRect/>
          </a:stretch>
        </p:blipFill>
        <p:spPr>
          <a:xfrm>
            <a:off x="1801758" y="948475"/>
            <a:ext cx="8588484" cy="4961050"/>
          </a:xfrm>
          <a:prstGeom prst="rect">
            <a:avLst/>
          </a:prstGeom>
        </p:spPr>
      </p:pic>
      <p:sp>
        <p:nvSpPr>
          <p:cNvPr id="5" name="Titre 1">
            <a:extLst>
              <a:ext uri="{FF2B5EF4-FFF2-40B4-BE49-F238E27FC236}">
                <a16:creationId xmlns:a16="http://schemas.microsoft.com/office/drawing/2014/main" id="{B921C34F-CC96-B043-5F93-B0221200B379}"/>
              </a:ext>
            </a:extLst>
          </p:cNvPr>
          <p:cNvSpPr>
            <a:spLocks noGrp="1"/>
          </p:cNvSpPr>
          <p:nvPr>
            <p:ph type="title" idx="4294967295"/>
          </p:nvPr>
        </p:nvSpPr>
        <p:spPr>
          <a:xfrm>
            <a:off x="313150" y="324742"/>
            <a:ext cx="10972800" cy="538162"/>
          </a:xfrm>
          <a:prstGeom prst="rect">
            <a:avLst/>
          </a:prstGeom>
        </p:spPr>
        <p:txBody>
          <a:bodyPr>
            <a:normAutofit/>
          </a:bodyPr>
          <a:lstStyle/>
          <a:p>
            <a:pPr algn="ctr"/>
            <a:r>
              <a:rPr lang="fr-FR" sz="2600" dirty="0">
                <a:solidFill>
                  <a:srgbClr val="FFFF00"/>
                </a:solidFill>
                <a:latin typeface="Arial Black" panose="020B0A04020102020204" pitchFamily="34" charset="0"/>
              </a:rPr>
              <a:t>Expérience de l’abandon des MGF : cas du Burkina Faso</a:t>
            </a:r>
            <a:r>
              <a:rPr lang="fr-FR" sz="2600" baseline="30000" dirty="0">
                <a:solidFill>
                  <a:srgbClr val="FFFF00"/>
                </a:solidFill>
                <a:latin typeface="Arial Black" panose="020B0A04020102020204" pitchFamily="34" charset="0"/>
                <a:cs typeface="Arial" panose="020B0604020202020204" pitchFamily="34" charset="0"/>
              </a:rPr>
              <a:t> </a:t>
            </a:r>
            <a:r>
              <a:rPr lang="fr-FR" sz="2600" baseline="30000" dirty="0">
                <a:solidFill>
                  <a:srgbClr val="FFFF00"/>
                </a:solidFill>
                <a:effectLst/>
                <a:latin typeface="Arial Black" panose="020B0A04020102020204" pitchFamily="34" charset="0"/>
                <a:ea typeface="Times New Roman" panose="02020603050405020304" pitchFamily="18" charset="0"/>
                <a:cs typeface="Arial" panose="020B0604020202020204" pitchFamily="34" charset="0"/>
              </a:rPr>
              <a:t>16</a:t>
            </a:r>
            <a:endParaRPr lang="fr-FR" sz="26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3029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DC4AEB-4BAF-EB0A-3414-69FD51A075AD}"/>
              </a:ext>
            </a:extLst>
          </p:cNvPr>
          <p:cNvSpPr>
            <a:spLocks noGrp="1"/>
          </p:cNvSpPr>
          <p:nvPr>
            <p:ph type="ctrTitle" idx="4294967295"/>
          </p:nvPr>
        </p:nvSpPr>
        <p:spPr>
          <a:xfrm>
            <a:off x="1250736" y="492125"/>
            <a:ext cx="10363200" cy="795338"/>
          </a:xfrm>
          <a:prstGeom prst="rect">
            <a:avLst/>
          </a:prstGeom>
        </p:spPr>
        <p:txBody>
          <a:bodyPr/>
          <a:lstStyle/>
          <a:p>
            <a:r>
              <a:rPr kumimoji="0" lang="fr-FR" sz="4000" b="1" i="0" u="none" strike="noStrike" kern="1200" cap="none" spc="0" normalizeH="0" baseline="0" noProof="0" dirty="0">
                <a:ln>
                  <a:noFill/>
                </a:ln>
                <a:solidFill>
                  <a:srgbClr val="03B5ED"/>
                </a:solidFill>
                <a:effectLst/>
                <a:uLnTx/>
                <a:uFillTx/>
                <a:latin typeface="Arial Black" panose="020B0604020202020204" pitchFamily="34" charset="0"/>
                <a:ea typeface="+mj-ea"/>
              </a:rPr>
              <a:t>Plan du module</a:t>
            </a:r>
            <a:endParaRPr lang="fr-FR" dirty="0">
              <a:solidFill>
                <a:srgbClr val="03B5ED"/>
              </a:solidFill>
            </a:endParaRPr>
          </a:p>
        </p:txBody>
      </p:sp>
      <p:sp>
        <p:nvSpPr>
          <p:cNvPr id="6" name="Subtitle 1">
            <a:extLst>
              <a:ext uri="{FF2B5EF4-FFF2-40B4-BE49-F238E27FC236}">
                <a16:creationId xmlns:a16="http://schemas.microsoft.com/office/drawing/2014/main" id="{6B950682-0A35-E9F7-292F-14D7EF6E5A6B}"/>
              </a:ext>
            </a:extLst>
          </p:cNvPr>
          <p:cNvSpPr txBox="1">
            <a:spLocks/>
          </p:cNvSpPr>
          <p:nvPr/>
        </p:nvSpPr>
        <p:spPr>
          <a:xfrm>
            <a:off x="375920" y="1606551"/>
            <a:ext cx="11623039" cy="4237638"/>
          </a:xfrm>
          <a:prstGeom prst="rect">
            <a:avLst/>
          </a:prstGeom>
        </p:spPr>
        <p:txBody>
          <a:bodyPr numCol="2" spcCol="91440"/>
          <a:lstStyle>
            <a:lvl1pPr marL="0" indent="0" algn="l" defTabSz="914400" rtl="0" eaLnBrk="1" latinLnBrk="0" hangingPunct="1">
              <a:lnSpc>
                <a:spcPct val="90000"/>
              </a:lnSpc>
              <a:spcBef>
                <a:spcPts val="1000"/>
              </a:spcBef>
              <a:buClr>
                <a:schemeClr val="bg1"/>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ysClr val="window" lastClr="FFFFFF"/>
              </a:buClr>
              <a:buSzTx/>
              <a:buFont typeface="Arial" panose="020B0604020202020204" pitchFamily="34" charset="0"/>
              <a:buNone/>
              <a:tabLst/>
              <a:defRPr/>
            </a:pPr>
            <a:r>
              <a:rPr kumimoji="0" lang="fr-FR" sz="24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PERSPECTIVE GLOBALE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Définition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PTN </a:t>
            </a:r>
            <a:endPar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Rationnel en matière de conseil et d’offres de services de prévention des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PTN </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Obligations en matière de droit de l’homme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Considérations d’ordre programmatique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Mesures spécifiques </a:t>
            </a:r>
            <a:r>
              <a:rPr lang="fr-FR" sz="2200" dirty="0">
                <a:solidFill>
                  <a:sysClr val="windowText" lastClr="000000"/>
                </a:solidFill>
              </a:rPr>
              <a:t>dans le</a:t>
            </a: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contexte de crises humanitaires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Lignes directrices </a:t>
            </a:r>
          </a:p>
          <a:p>
            <a:pPr marL="0" marR="0" lvl="0" indent="0" algn="l" defTabSz="914400" rtl="0" eaLnBrk="1" fontAlgn="auto" latinLnBrk="0" hangingPunct="1">
              <a:lnSpc>
                <a:spcPct val="90000"/>
              </a:lnSpc>
              <a:spcBef>
                <a:spcPts val="1000"/>
              </a:spcBef>
              <a:spcAft>
                <a:spcPts val="0"/>
              </a:spcAft>
              <a:buClr>
                <a:sysClr val="window" lastClr="FFFFFF"/>
              </a:buClr>
              <a:buSzTx/>
              <a:buFont typeface="Arial" panose="020B0604020202020204" pitchFamily="34" charset="0"/>
              <a:buNone/>
              <a:tabLst/>
              <a:defRPr/>
            </a:pPr>
            <a:r>
              <a:rPr kumimoji="0" lang="fr-FR" sz="24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PERSPECTIVES REGIONALES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Contexte régional (pays francophones)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Défis et initiatives régionales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Principaux messages sur la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gsw-FR" sz="2200" dirty="0">
                <a:solidFill>
                  <a:sysClr val="windowText" lastClr="000000"/>
                </a:solidFill>
              </a:rPr>
              <a:t>prévention</a:t>
            </a:r>
            <a:r>
              <a:rPr lang="en-US" sz="2200" dirty="0">
                <a:solidFill>
                  <a:sysClr val="windowText" lastClr="000000"/>
                </a:solidFill>
              </a:rPr>
              <a:t> des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PTN </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959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921C34F-CC96-B043-5F93-B0221200B379}"/>
              </a:ext>
            </a:extLst>
          </p:cNvPr>
          <p:cNvSpPr>
            <a:spLocks noGrp="1"/>
          </p:cNvSpPr>
          <p:nvPr>
            <p:ph type="title" idx="4294967295"/>
          </p:nvPr>
        </p:nvSpPr>
        <p:spPr>
          <a:xfrm>
            <a:off x="300624" y="324740"/>
            <a:ext cx="11464655" cy="723371"/>
          </a:xfrm>
          <a:prstGeom prst="rect">
            <a:avLst/>
          </a:prstGeom>
        </p:spPr>
        <p:txBody>
          <a:bodyPr>
            <a:noAutofit/>
          </a:bodyPr>
          <a:lstStyle/>
          <a:p>
            <a:pPr algn="ctr"/>
            <a:r>
              <a:rPr lang="fr-FR" sz="2400" dirty="0">
                <a:solidFill>
                  <a:srgbClr val="FFFF00"/>
                </a:solidFill>
                <a:latin typeface="Arial Black" panose="020B0A04020102020204" pitchFamily="34" charset="0"/>
              </a:rPr>
              <a:t>Expérience de l’abandon du Mariage d’Enfants : cas du Niger</a:t>
            </a:r>
            <a:r>
              <a:rPr lang="fr-FR" sz="2400" baseline="30000" dirty="0">
                <a:latin typeface="Arial Black" panose="020B0A04020102020204" pitchFamily="34" charset="0"/>
                <a:ea typeface="Times New Roman" panose="02020603050405020304" pitchFamily="18" charset="0"/>
                <a:cs typeface="Arial" panose="020B0604020202020204" pitchFamily="34" charset="0"/>
              </a:rPr>
              <a:t> </a:t>
            </a:r>
            <a:r>
              <a:rPr lang="fr-FR" sz="2400" baseline="30000" dirty="0">
                <a:solidFill>
                  <a:srgbClr val="FFFF00"/>
                </a:solidFill>
                <a:latin typeface="Arial Black" panose="020B0A04020102020204" pitchFamily="34" charset="0"/>
                <a:ea typeface="Times New Roman" panose="02020603050405020304" pitchFamily="18" charset="0"/>
                <a:cs typeface="Arial" panose="020B0604020202020204" pitchFamily="34" charset="0"/>
              </a:rPr>
              <a:t>17</a:t>
            </a:r>
            <a:endParaRPr lang="fr-FR" sz="2400" dirty="0">
              <a:solidFill>
                <a:srgbClr val="FFFF00"/>
              </a:solidFill>
              <a:latin typeface="Arial Black" panose="020B0A04020102020204" pitchFamily="34" charset="0"/>
            </a:endParaRPr>
          </a:p>
        </p:txBody>
      </p:sp>
      <p:pic>
        <p:nvPicPr>
          <p:cNvPr id="3" name="Image 2">
            <a:extLst>
              <a:ext uri="{FF2B5EF4-FFF2-40B4-BE49-F238E27FC236}">
                <a16:creationId xmlns:a16="http://schemas.microsoft.com/office/drawing/2014/main" id="{7C9FB7C0-C82D-756D-528D-BC03A89BB7A6}"/>
              </a:ext>
            </a:extLst>
          </p:cNvPr>
          <p:cNvPicPr>
            <a:picLocks noChangeAspect="1"/>
          </p:cNvPicPr>
          <p:nvPr/>
        </p:nvPicPr>
        <p:blipFill>
          <a:blip r:embed="rId3"/>
          <a:stretch>
            <a:fillRect/>
          </a:stretch>
        </p:blipFill>
        <p:spPr>
          <a:xfrm>
            <a:off x="2609548" y="998010"/>
            <a:ext cx="6972904" cy="4861981"/>
          </a:xfrm>
          <a:prstGeom prst="rect">
            <a:avLst/>
          </a:prstGeom>
        </p:spPr>
      </p:pic>
    </p:spTree>
    <p:extLst>
      <p:ext uri="{BB962C8B-B14F-4D97-AF65-F5344CB8AC3E}">
        <p14:creationId xmlns:p14="http://schemas.microsoft.com/office/powerpoint/2010/main" val="352476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C8480AA-EA2D-14A9-E4BB-C511FA81943F}"/>
              </a:ext>
            </a:extLst>
          </p:cNvPr>
          <p:cNvSpPr>
            <a:spLocks noGrp="1"/>
          </p:cNvSpPr>
          <p:nvPr>
            <p:ph type="title" idx="4294967295"/>
          </p:nvPr>
        </p:nvSpPr>
        <p:spPr>
          <a:xfrm>
            <a:off x="274320" y="283632"/>
            <a:ext cx="11585523" cy="850900"/>
          </a:xfrm>
          <a:prstGeom prst="rect">
            <a:avLst/>
          </a:prstGeom>
        </p:spPr>
        <p:txBody>
          <a:bodyPr>
            <a:noAutofit/>
          </a:bodyPr>
          <a:lstStyle/>
          <a:p>
            <a:pPr algn="ctr"/>
            <a:r>
              <a:rPr lang="fr-FR" sz="2800" dirty="0">
                <a:solidFill>
                  <a:srgbClr val="FFFF00"/>
                </a:solidFill>
                <a:latin typeface="Arial Black" panose="020B0A04020102020204" pitchFamily="34" charset="0"/>
              </a:rPr>
              <a:t>Expérience de l’abandon du Mariage d’Enfants : cas du Burkina Faso</a:t>
            </a:r>
            <a:r>
              <a:rPr lang="fr-FR" sz="2800" baseline="30000" dirty="0">
                <a:latin typeface="Arial Black" panose="020B0A04020102020204" pitchFamily="34" charset="0"/>
                <a:ea typeface="Times New Roman" panose="02020603050405020304" pitchFamily="18" charset="0"/>
                <a:cs typeface="Arial" panose="020B0604020202020204" pitchFamily="34" charset="0"/>
              </a:rPr>
              <a:t> </a:t>
            </a:r>
            <a:r>
              <a:rPr lang="fr-FR" sz="2800" baseline="30000" dirty="0">
                <a:solidFill>
                  <a:srgbClr val="FFFF00"/>
                </a:solidFill>
                <a:latin typeface="Arial Black" panose="020B0A04020102020204" pitchFamily="34" charset="0"/>
                <a:ea typeface="Times New Roman" panose="02020603050405020304" pitchFamily="18" charset="0"/>
                <a:cs typeface="Arial" panose="020B0604020202020204" pitchFamily="34" charset="0"/>
              </a:rPr>
              <a:t>18</a:t>
            </a:r>
            <a:endParaRPr lang="fr-FR" sz="2800" dirty="0">
              <a:solidFill>
                <a:srgbClr val="FFFF00"/>
              </a:solidFill>
              <a:latin typeface="Arial Black" panose="020B0A04020102020204" pitchFamily="34" charset="0"/>
            </a:endParaRPr>
          </a:p>
        </p:txBody>
      </p:sp>
      <p:pic>
        <p:nvPicPr>
          <p:cNvPr id="8" name="Image 7">
            <a:extLst>
              <a:ext uri="{FF2B5EF4-FFF2-40B4-BE49-F238E27FC236}">
                <a16:creationId xmlns:a16="http://schemas.microsoft.com/office/drawing/2014/main" id="{C3B58ADF-F5ED-3280-C740-2D4E55C1B489}"/>
              </a:ext>
            </a:extLst>
          </p:cNvPr>
          <p:cNvPicPr>
            <a:picLocks noChangeAspect="1"/>
          </p:cNvPicPr>
          <p:nvPr/>
        </p:nvPicPr>
        <p:blipFill>
          <a:blip r:embed="rId3"/>
          <a:stretch>
            <a:fillRect/>
          </a:stretch>
        </p:blipFill>
        <p:spPr>
          <a:xfrm>
            <a:off x="2982960" y="1363968"/>
            <a:ext cx="6226080" cy="4900085"/>
          </a:xfrm>
          <a:prstGeom prst="rect">
            <a:avLst/>
          </a:prstGeom>
        </p:spPr>
      </p:pic>
    </p:spTree>
    <p:extLst>
      <p:ext uri="{BB962C8B-B14F-4D97-AF65-F5344CB8AC3E}">
        <p14:creationId xmlns:p14="http://schemas.microsoft.com/office/powerpoint/2010/main" val="329457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0712A-AF03-8B81-0F36-215091235CE5}"/>
              </a:ext>
            </a:extLst>
          </p:cNvPr>
          <p:cNvSpPr>
            <a:spLocks noGrp="1"/>
          </p:cNvSpPr>
          <p:nvPr>
            <p:ph type="title" idx="4294967295"/>
          </p:nvPr>
        </p:nvSpPr>
        <p:spPr>
          <a:xfrm>
            <a:off x="0" y="236538"/>
            <a:ext cx="11950700" cy="1096962"/>
          </a:xfrm>
          <a:prstGeom prst="rect">
            <a:avLst/>
          </a:prstGeom>
        </p:spPr>
        <p:txBody>
          <a:bodyPr>
            <a:normAutofit fontScale="90000"/>
          </a:bodyPr>
          <a:lstStyle/>
          <a:p>
            <a:pPr algn="ctr"/>
            <a:r>
              <a:rPr kumimoji="0" lang="fr-FR" sz="2800" b="1" i="0" u="none" strike="noStrike" kern="1200" cap="none" spc="0" normalizeH="0" baseline="0" noProof="0" dirty="0">
                <a:ln>
                  <a:noFill/>
                </a:ln>
                <a:solidFill>
                  <a:schemeClr val="accent6">
                    <a:lumMod val="75000"/>
                  </a:schemeClr>
                </a:solidFill>
                <a:effectLst/>
                <a:uLnTx/>
                <a:uFillTx/>
                <a:latin typeface="Arial Black" panose="020B0604020202020204" pitchFamily="34" charset="0"/>
                <a:ea typeface="+mj-ea"/>
              </a:rPr>
              <a:t>Considérations régionales pour la mise en œuvre d'interventions pour d’abandon des pratiques traditionnelles néfaste</a:t>
            </a:r>
            <a:r>
              <a:rPr lang="fr-FR" sz="2800" baseline="30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2800" baseline="30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fr-FR" sz="2800" dirty="0">
              <a:solidFill>
                <a:schemeClr val="accent6">
                  <a:lumMod val="75000"/>
                </a:schemeClr>
              </a:solidFill>
            </a:endParaRPr>
          </a:p>
        </p:txBody>
      </p:sp>
      <p:sp>
        <p:nvSpPr>
          <p:cNvPr id="4" name="ZoneTexte 3">
            <a:extLst>
              <a:ext uri="{FF2B5EF4-FFF2-40B4-BE49-F238E27FC236}">
                <a16:creationId xmlns:a16="http://schemas.microsoft.com/office/drawing/2014/main" id="{42AD7EC3-8CC5-2088-312C-A1EC63155CC3}"/>
              </a:ext>
            </a:extLst>
          </p:cNvPr>
          <p:cNvSpPr txBox="1"/>
          <p:nvPr/>
        </p:nvSpPr>
        <p:spPr>
          <a:xfrm>
            <a:off x="819396" y="1056764"/>
            <a:ext cx="11131303" cy="5027017"/>
          </a:xfrm>
          <a:prstGeom prst="rect">
            <a:avLst/>
          </a:prstGeom>
          <a:noFill/>
        </p:spPr>
        <p:txBody>
          <a:bodyPr wrap="square">
            <a:spAutoFit/>
          </a:bodyPr>
          <a:lstStyle/>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Collaborer directement avec les familles et les communautés pour influer sur les normes sociales.</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Collaborer avec les leaders d’opinion, en particulier les leaders religieux et traditionnels, pour remettre en question l’idée selon laquelle le mariage des enfants et les MGF sont un impératif religieux.</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Fournir aux jeunes filles des mentors et des modèles à émuler.</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Investir dans les initiatives qui encouragent la rétention scolaire des filles.</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Mettre en œuvre des dispositions législatives et améliorer l’application des lois existantes.</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Collaborer avec les communautés dans le cadre de campagnes de communication en faveur de changements sociaux.</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Renforcer les systèmes de protection de l’enfance officiels et les réseaux de signalement officieux. </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Associer les jeunes aux initiatives de plaidoyer. </a:t>
            </a:r>
          </a:p>
          <a:p>
            <a:pPr marL="285750" indent="-285750">
              <a:lnSpc>
                <a:spcPct val="150000"/>
              </a:lnSpc>
              <a:buClr>
                <a:schemeClr val="accent6">
                  <a:lumMod val="75000"/>
                </a:schemeClr>
              </a:buClr>
              <a:buFont typeface="Wingdings" panose="05000000000000000000" pitchFamily="2" charset="2"/>
              <a:buChar char="Ø"/>
            </a:pPr>
            <a:r>
              <a:rPr lang="fr-FR" dirty="0">
                <a:latin typeface="Arial" panose="020B0604020202020204" pitchFamily="34" charset="0"/>
                <a:cs typeface="Arial" panose="020B0604020202020204" pitchFamily="34" charset="0"/>
              </a:rPr>
              <a:t>Intégrer le travail pour la fin du mariage des enfants et des MGF aux programmes liés à l’égalité des genres.</a:t>
            </a:r>
          </a:p>
        </p:txBody>
      </p:sp>
    </p:spTree>
    <p:extLst>
      <p:ext uri="{BB962C8B-B14F-4D97-AF65-F5344CB8AC3E}">
        <p14:creationId xmlns:p14="http://schemas.microsoft.com/office/powerpoint/2010/main" val="803313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51E88-9CA0-8005-D8BA-E61F0A709897}"/>
              </a:ext>
            </a:extLst>
          </p:cNvPr>
          <p:cNvSpPr>
            <a:spLocks noGrp="1"/>
          </p:cNvSpPr>
          <p:nvPr>
            <p:ph type="title" idx="4294967295"/>
          </p:nvPr>
        </p:nvSpPr>
        <p:spPr>
          <a:xfrm>
            <a:off x="609600" y="331652"/>
            <a:ext cx="10972800" cy="850900"/>
          </a:xfrm>
          <a:prstGeom prst="rect">
            <a:avLst/>
          </a:prstGeom>
        </p:spPr>
        <p:txBody>
          <a:bodyPr>
            <a:normAutofit/>
          </a:bodyPr>
          <a:lstStyle/>
          <a:p>
            <a:pPr algn="ctr"/>
            <a:r>
              <a:rPr lang="fr-FR" sz="4000" dirty="0">
                <a:solidFill>
                  <a:srgbClr val="03B5ED"/>
                </a:solidFill>
                <a:latin typeface="Arial Black" panose="020B0A04020102020204" pitchFamily="34" charset="0"/>
                <a:cs typeface="Arial"/>
              </a:rPr>
              <a:t>Principaux Messages</a:t>
            </a:r>
            <a:endParaRPr lang="fr-FR" sz="4000" dirty="0">
              <a:solidFill>
                <a:srgbClr val="03B5ED"/>
              </a:solidFill>
            </a:endParaRPr>
          </a:p>
        </p:txBody>
      </p:sp>
      <p:sp>
        <p:nvSpPr>
          <p:cNvPr id="4" name="ZoneTexte 3">
            <a:extLst>
              <a:ext uri="{FF2B5EF4-FFF2-40B4-BE49-F238E27FC236}">
                <a16:creationId xmlns:a16="http://schemas.microsoft.com/office/drawing/2014/main" id="{4733015B-A235-FABC-F23A-ED4CEE7C4F0B}"/>
              </a:ext>
            </a:extLst>
          </p:cNvPr>
          <p:cNvSpPr txBox="1"/>
          <p:nvPr/>
        </p:nvSpPr>
        <p:spPr>
          <a:xfrm>
            <a:off x="316992" y="1016456"/>
            <a:ext cx="11392408" cy="5093702"/>
          </a:xfrm>
          <a:prstGeom prst="rect">
            <a:avLst/>
          </a:prstGeom>
          <a:noFill/>
        </p:spPr>
        <p:txBody>
          <a:bodyPr wrap="square">
            <a:spAutoFit/>
          </a:bodyPr>
          <a:lstStyle/>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 mariage des enfants et les MGF constituent des violations des droits humains. </a:t>
            </a:r>
          </a:p>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deux pratiques trouvent leur origine dans les inégalités de genre et sont tributaires de normes sociales visant à contrôler la sexualité féminine et à préserver des traditions culturelles, sociales et religieuses. </a:t>
            </a:r>
          </a:p>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 mariage des enfants est aussi étroitement lié à la pauvreté et à un faible niveau d’instruction, tandis que les MGF sont parfois, mais pas toujours, liées à des pressions économiques. </a:t>
            </a:r>
          </a:p>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Là où le mariage des enfants et les MGF coexistent, il convient de mettre en œuvre des solutions coordonnées et d’agir à l’égard des normes sociales genrées qui contribuent à perpétuer les deux pratiques. </a:t>
            </a:r>
          </a:p>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mouvements pour la fin du mariage des enfants et des MGF doivent plaider conjointement en faveur de changements aux niveaux communautaire, national, régional et mondial afin d’accélérer les progrès. </a:t>
            </a:r>
          </a:p>
          <a:p>
            <a:pPr marL="342900" indent="-342900">
              <a:spcAft>
                <a:spcPts val="600"/>
              </a:spcAft>
              <a:buClr>
                <a:srgbClr val="03B5ED"/>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prestataires de santé peuvent jouer un rôle important. Il est nécessaire de renforcer les capacités, du système de santé pour s'assurer que les services de prévention et de soins des MGF soient intégrés dans la SSR de routine et d'autres services de santé.</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63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9226C3-2879-5325-CDB6-22775FE808E5}"/>
              </a:ext>
            </a:extLst>
          </p:cNvPr>
          <p:cNvPicPr>
            <a:picLocks noChangeAspect="1"/>
          </p:cNvPicPr>
          <p:nvPr/>
        </p:nvPicPr>
        <p:blipFill>
          <a:blip r:embed="rId3"/>
          <a:stretch>
            <a:fillRect/>
          </a:stretch>
        </p:blipFill>
        <p:spPr>
          <a:xfrm>
            <a:off x="3226822" y="1485732"/>
            <a:ext cx="5738357" cy="3886537"/>
          </a:xfrm>
          <a:prstGeom prst="rect">
            <a:avLst/>
          </a:prstGeom>
        </p:spPr>
      </p:pic>
    </p:spTree>
    <p:extLst>
      <p:ext uri="{BB962C8B-B14F-4D97-AF65-F5344CB8AC3E}">
        <p14:creationId xmlns:p14="http://schemas.microsoft.com/office/powerpoint/2010/main" val="289974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35720"/>
            <a:ext cx="9144000" cy="2387600"/>
          </a:xfrm>
        </p:spPr>
        <p:txBody>
          <a:bodyPr/>
          <a:lstStyle/>
          <a:p>
            <a:r>
              <a:rPr lang="fr-FR" dirty="0">
                <a:solidFill>
                  <a:schemeClr val="bg1"/>
                </a:solidFill>
              </a:rPr>
              <a:t>RÉFÉRENCES</a:t>
            </a:r>
          </a:p>
        </p:txBody>
      </p:sp>
    </p:spTree>
    <p:extLst>
      <p:ext uri="{BB962C8B-B14F-4D97-AF65-F5344CB8AC3E}">
        <p14:creationId xmlns:p14="http://schemas.microsoft.com/office/powerpoint/2010/main" val="318009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50729" y="863174"/>
            <a:ext cx="11373633" cy="5613460"/>
          </a:xfrm>
          <a:prstGeom prst="rect">
            <a:avLst/>
          </a:prstGeom>
        </p:spPr>
        <p:txBody>
          <a:bodyPr wrap="square">
            <a:spAutoFit/>
          </a:bodyPr>
          <a:lstStyle/>
          <a:p>
            <a:pPr marL="342900" lvl="0" indent="-342900" rtl="0">
              <a:lnSpc>
                <a:spcPct val="107000"/>
              </a:lnSpc>
              <a:buFont typeface="+mj-lt"/>
              <a:buAutoNum type="arabicPeriod"/>
            </a:pPr>
            <a:r>
              <a:rPr lang="fr-CH" sz="1600" dirty="0">
                <a:effectLst/>
                <a:latin typeface="Calibri" panose="020F0502020204030204" pitchFamily="34" charset="0"/>
                <a:ea typeface="Calibri" panose="020F0502020204030204" pitchFamily="34" charset="0"/>
                <a:cs typeface="Arial" panose="020B0604020202020204" pitchFamily="34" charset="0"/>
              </a:rPr>
              <a:t>OMS. Orientations sur les aspects éthiques à prendre en considération pour planifier et examiner des recherches sur la santé sexuelle et reproductive des adolescents [Guidance on </a:t>
            </a:r>
            <a:r>
              <a:rPr lang="fr-CH" sz="1600" dirty="0" err="1">
                <a:effectLst/>
                <a:latin typeface="Calibri" panose="020F0502020204030204" pitchFamily="34" charset="0"/>
                <a:ea typeface="Calibri" panose="020F0502020204030204" pitchFamily="34" charset="0"/>
                <a:cs typeface="Arial" panose="020B0604020202020204" pitchFamily="34" charset="0"/>
              </a:rPr>
              <a:t>ethical</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considerations</a:t>
            </a:r>
            <a:r>
              <a:rPr lang="fr-CH" sz="1600" dirty="0">
                <a:effectLst/>
                <a:latin typeface="Calibri" panose="020F0502020204030204" pitchFamily="34" charset="0"/>
                <a:ea typeface="Calibri" panose="020F0502020204030204" pitchFamily="34" charset="0"/>
                <a:cs typeface="Arial" panose="020B0604020202020204" pitchFamily="34" charset="0"/>
              </a:rPr>
              <a:t> in planning and </a:t>
            </a:r>
            <a:r>
              <a:rPr lang="fr-CH" sz="1600" dirty="0" err="1">
                <a:effectLst/>
                <a:latin typeface="Calibri" panose="020F0502020204030204" pitchFamily="34" charset="0"/>
                <a:ea typeface="Calibri" panose="020F0502020204030204" pitchFamily="34" charset="0"/>
                <a:cs typeface="Arial" panose="020B0604020202020204" pitchFamily="34" charset="0"/>
              </a:rPr>
              <a:t>reviewing</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research</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studies</a:t>
            </a:r>
            <a:r>
              <a:rPr lang="fr-CH" sz="1600" dirty="0">
                <a:effectLst/>
                <a:latin typeface="Calibri" panose="020F0502020204030204" pitchFamily="34" charset="0"/>
                <a:ea typeface="Calibri" panose="020F0502020204030204" pitchFamily="34" charset="0"/>
                <a:cs typeface="Arial" panose="020B0604020202020204" pitchFamily="34" charset="0"/>
              </a:rPr>
              <a:t> on </a:t>
            </a:r>
            <a:r>
              <a:rPr lang="fr-CH" sz="1600" dirty="0" err="1">
                <a:effectLst/>
                <a:latin typeface="Calibri" panose="020F0502020204030204" pitchFamily="34" charset="0"/>
                <a:ea typeface="Calibri" panose="020F0502020204030204" pitchFamily="34" charset="0"/>
                <a:cs typeface="Arial" panose="020B0604020202020204" pitchFamily="34" charset="0"/>
              </a:rPr>
              <a:t>sexual</a:t>
            </a:r>
            <a:r>
              <a:rPr lang="fr-CH" sz="1600" dirty="0">
                <a:effectLst/>
                <a:latin typeface="Calibri" panose="020F0502020204030204" pitchFamily="34" charset="0"/>
                <a:ea typeface="Calibri" panose="020F0502020204030204" pitchFamily="34" charset="0"/>
                <a:cs typeface="Arial" panose="020B0604020202020204" pitchFamily="34" charset="0"/>
              </a:rPr>
              <a:t> and reproductive </a:t>
            </a:r>
            <a:r>
              <a:rPr lang="fr-CH" sz="1600" dirty="0" err="1">
                <a:effectLst/>
                <a:latin typeface="Calibri" panose="020F0502020204030204" pitchFamily="34" charset="0"/>
                <a:ea typeface="Calibri" panose="020F0502020204030204" pitchFamily="34" charset="0"/>
                <a:cs typeface="Arial" panose="020B0604020202020204" pitchFamily="34" charset="0"/>
              </a:rPr>
              <a:t>health</a:t>
            </a:r>
            <a:r>
              <a:rPr lang="fr-CH" sz="1600" dirty="0">
                <a:effectLst/>
                <a:latin typeface="Calibri" panose="020F0502020204030204" pitchFamily="34" charset="0"/>
                <a:ea typeface="Calibri" panose="020F0502020204030204" pitchFamily="34" charset="0"/>
                <a:cs typeface="Arial" panose="020B0604020202020204" pitchFamily="34" charset="0"/>
              </a:rPr>
              <a:t> in adolescents]. Genève : Organisation mondiale de la Santé, 2019. Licence : CC BY-NC-SA 3.0 IGO. </a:t>
            </a:r>
            <a:r>
              <a:rPr lang="fr-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https://apps.who.int/iris/handle/10665/280148</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FR" sz="1600" dirty="0">
                <a:effectLst/>
                <a:latin typeface="Calibri" panose="020F0502020204030204" pitchFamily="34" charset="0"/>
                <a:ea typeface="Calibri" panose="020F0502020204030204" pitchFamily="34" charset="0"/>
                <a:cs typeface="Arial" panose="020B0604020202020204" pitchFamily="34" charset="0"/>
              </a:rPr>
              <a:t>UNICEF. Pratiques néfastes : Le mariage d’enfants et les mutilations génitales féminines constituent des violations des droits humains reconnues à l’échelle internationale. </a:t>
            </a:r>
            <a:r>
              <a:rPr lang="en-GB" sz="1600" dirty="0">
                <a:effectLst/>
                <a:latin typeface="Calibri" panose="020F0502020204030204" pitchFamily="34" charset="0"/>
                <a:ea typeface="Calibri" panose="020F0502020204030204" pitchFamily="34" charset="0"/>
                <a:cs typeface="Arial" panose="020B0604020202020204" pitchFamily="34" charset="0"/>
              </a:rPr>
              <a:t>UNICEF, 2022.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https://www.unicef.org/fr/protection/des-pratiques-n%C3%A9fastes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Filles, Pas Epouses</a:t>
            </a:r>
            <a:r>
              <a:rPr lang="fr-CH" sz="1600" dirty="0">
                <a:effectLst/>
                <a:latin typeface="Calibri" panose="020F0502020204030204" pitchFamily="34" charset="0"/>
                <a:ea typeface="Calibri" panose="020F0502020204030204" pitchFamily="34" charset="0"/>
                <a:cs typeface="Arial" panose="020B0604020202020204" pitchFamily="34" charset="0"/>
              </a:rPr>
              <a:t>. Le mariage des enfants et la santé et les droits sexuels et reproductifs. Filles, Pas Epouses, 2018. </a:t>
            </a:r>
            <a:r>
              <a:rPr lang="fr-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https://www.girlsnotbrides.org/documents/875/Child_Marriage_SRHR_Infographic_FR_web.pdf</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600" dirty="0">
                <a:effectLst/>
                <a:latin typeface="Calibri" panose="020F0502020204030204" pitchFamily="34" charset="0"/>
                <a:ea typeface="Calibri" panose="020F0502020204030204" pitchFamily="34" charset="0"/>
                <a:cs typeface="Arial" panose="020B0604020202020204" pitchFamily="34" charset="0"/>
              </a:rPr>
              <a:t>UNICEF DATA. </a:t>
            </a:r>
            <a:r>
              <a:rPr lang="fr-FR" sz="1600" dirty="0">
                <a:effectLst/>
                <a:latin typeface="Calibri" panose="020F0502020204030204" pitchFamily="34" charset="0"/>
                <a:ea typeface="Calibri" panose="020F0502020204030204" pitchFamily="34" charset="0"/>
                <a:cs typeface="Arial" panose="020B0604020202020204" pitchFamily="34" charset="0"/>
              </a:rPr>
              <a:t>COVID-19 : une menace pour les progrès contre le mariage des enfants </a:t>
            </a:r>
            <a:r>
              <a:rPr lang="fr-CH" sz="1600" dirty="0">
                <a:effectLst/>
                <a:latin typeface="Calibri" panose="020F0502020204030204" pitchFamily="34" charset="0"/>
                <a:ea typeface="Calibri" panose="020F0502020204030204" pitchFamily="34" charset="0"/>
                <a:cs typeface="Arial" panose="020B0604020202020204" pitchFamily="34" charset="0"/>
              </a:rPr>
              <a:t>[COVID-19: A </a:t>
            </a:r>
            <a:r>
              <a:rPr lang="fr-CH" sz="1600" dirty="0" err="1">
                <a:effectLst/>
                <a:latin typeface="Calibri" panose="020F0502020204030204" pitchFamily="34" charset="0"/>
                <a:ea typeface="Calibri" panose="020F0502020204030204" pitchFamily="34" charset="0"/>
                <a:cs typeface="Arial" panose="020B0604020202020204" pitchFamily="34" charset="0"/>
              </a:rPr>
              <a:t>threat</a:t>
            </a:r>
            <a:r>
              <a:rPr lang="fr-CH" sz="1600" dirty="0">
                <a:effectLst/>
                <a:latin typeface="Calibri" panose="020F0502020204030204" pitchFamily="34" charset="0"/>
                <a:ea typeface="Calibri" panose="020F0502020204030204" pitchFamily="34" charset="0"/>
                <a:cs typeface="Arial" panose="020B0604020202020204" pitchFamily="34" charset="0"/>
              </a:rPr>
              <a:t> to </a:t>
            </a:r>
            <a:r>
              <a:rPr lang="fr-CH" sz="1600" dirty="0" err="1">
                <a:effectLst/>
                <a:latin typeface="Calibri" panose="020F0502020204030204" pitchFamily="34" charset="0"/>
                <a:ea typeface="Calibri" panose="020F0502020204030204" pitchFamily="34" charset="0"/>
                <a:cs typeface="Arial" panose="020B0604020202020204" pitchFamily="34" charset="0"/>
              </a:rPr>
              <a:t>progress</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against</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child</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fr-CH" sz="1600" dirty="0" err="1">
                <a:effectLst/>
                <a:latin typeface="Calibri" panose="020F0502020204030204" pitchFamily="34" charset="0"/>
                <a:ea typeface="Calibri" panose="020F0502020204030204" pitchFamily="34" charset="0"/>
                <a:cs typeface="Arial" panose="020B0604020202020204" pitchFamily="34" charset="0"/>
              </a:rPr>
              <a:t>marriage</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en-GB" sz="1600" dirty="0">
                <a:effectLst/>
                <a:latin typeface="Calibri" panose="020F0502020204030204" pitchFamily="34" charset="0"/>
                <a:ea typeface="Calibri" panose="020F0502020204030204" pitchFamily="34" charset="0"/>
                <a:cs typeface="Arial" panose="020B0604020202020204" pitchFamily="34" charset="0"/>
              </a:rPr>
              <a:t>UNICEF DATA, 2021.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https://data.unicef.org/resources/covid-19-a-threat-to-progress-against-child-marriage/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600" dirty="0">
                <a:effectLst/>
                <a:latin typeface="Calibri" panose="020F0502020204030204" pitchFamily="34" charset="0"/>
                <a:ea typeface="Calibri" panose="020F0502020204030204" pitchFamily="34" charset="0"/>
                <a:cs typeface="Arial" panose="020B0604020202020204" pitchFamily="34" charset="0"/>
              </a:rPr>
              <a:t>Filles, Pas Epouses. Le mariage des enfants et les mutilations génitales féminines/l’excision. Filles, Pas Epouses, 2021. </a:t>
            </a:r>
            <a:r>
              <a:rPr lang="fr-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https://www.girlsnotbrides.org/documents/1551/PO52479-Girls_Not_Brides-Child_marriage_and_FGMC_FRENCH_June_21-MR.pdf</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600" dirty="0">
                <a:effectLst/>
                <a:latin typeface="Calibri" panose="020F0502020204030204" pitchFamily="34" charset="0"/>
                <a:ea typeface="Calibri" panose="020F0502020204030204" pitchFamily="34" charset="0"/>
                <a:cs typeface="Arial" panose="020B0604020202020204" pitchFamily="34" charset="0"/>
              </a:rPr>
              <a:t>UNFPA. Tableau de bord des mutilations génitales féminines : Jeunes filles * qui ont subi une forme de MGF. Fonds des Nations Unies pour la population, 2022. </a:t>
            </a:r>
            <a:r>
              <a:rPr lang="fr-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https://www.unfpa.org/fr/data/dashboard/fgm</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600" dirty="0">
                <a:effectLst/>
                <a:latin typeface="Calibri" panose="020F0502020204030204" pitchFamily="34" charset="0"/>
                <a:ea typeface="Calibri" panose="020F0502020204030204" pitchFamily="34" charset="0"/>
                <a:cs typeface="Arial" panose="020B0604020202020204" pitchFamily="34" charset="0"/>
              </a:rPr>
              <a:t>UNICEF. </a:t>
            </a:r>
            <a:r>
              <a:rPr lang="fr-FR" sz="1600" dirty="0">
                <a:effectLst/>
                <a:latin typeface="Calibri" panose="020F0502020204030204" pitchFamily="34" charset="0"/>
                <a:ea typeface="Calibri" panose="020F0502020204030204" pitchFamily="34" charset="0"/>
                <a:cs typeface="Arial" panose="020B0604020202020204" pitchFamily="34" charset="0"/>
              </a:rPr>
              <a:t>Le mariage des enfants en Afrique de l’Ouest et du Centre : En bref. </a:t>
            </a:r>
            <a:r>
              <a:rPr lang="en-GB" sz="1600" dirty="0">
                <a:effectLst/>
                <a:latin typeface="Calibri" panose="020F0502020204030204" pitchFamily="34" charset="0"/>
                <a:ea typeface="Calibri" panose="020F0502020204030204" pitchFamily="34" charset="0"/>
                <a:cs typeface="Arial" panose="020B0604020202020204" pitchFamily="34" charset="0"/>
              </a:rPr>
              <a:t>UNICEF, 2018.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https://www.unicef.org/wca/sites/unicef.org.wca/files/2018-11/UNFPA-WCARO-UNICEF_FR_final.pdf</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FR" sz="1600" dirty="0">
                <a:effectLst/>
                <a:latin typeface="Calibri" panose="020F0502020204030204" pitchFamily="34" charset="0"/>
                <a:ea typeface="Calibri" panose="020F0502020204030204" pitchFamily="34" charset="0"/>
                <a:cs typeface="Arial" panose="020B0604020202020204" pitchFamily="34" charset="0"/>
              </a:rPr>
              <a:t>UNICEF. Que sont les mutilations génitales féminines ? Tout savoir sur les mutilations génitales féminines et sur l’action menée par l’UNICEF pour y mettre un terme</a:t>
            </a:r>
            <a:r>
              <a:rPr lang="fr-CH" sz="1600" dirty="0">
                <a:effectLst/>
                <a:latin typeface="Calibri" panose="020F0502020204030204" pitchFamily="34" charset="0"/>
                <a:ea typeface="Calibri" panose="020F0502020204030204" pitchFamily="34" charset="0"/>
                <a:cs typeface="Arial" panose="020B0604020202020204" pitchFamily="34" charset="0"/>
              </a:rPr>
              <a:t>.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https://www.unicef.org/fr/recits/mutilations-genitales-feminines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Arial" panose="020B0604020202020204" pitchFamily="34" charset="0"/>
              </a:rPr>
              <a:t>UNFPA-UNICEF Joint Programme on the Elimination of Female Genital Mutilation: Accelerating the elimination of an extreme form of violence against girls. UNICEF, 2023.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1"/>
              </a:rPr>
              <a:t>https://www.unicef.org/protection/unfpa-unicef-joint-programme-eliminating-fgm</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207981" y="304525"/>
            <a:ext cx="7631300"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b="1" dirty="0" err="1">
                <a:solidFill>
                  <a:srgbClr val="03B5ED"/>
                </a:solidFill>
                <a:latin typeface="Arial Black" panose="020B0A04020102020204" pitchFamily="34" charset="0"/>
              </a:rPr>
              <a:t>Références</a:t>
            </a:r>
            <a:endParaRPr lang="en-US" sz="3600" b="1" dirty="0">
              <a:solidFill>
                <a:srgbClr val="03B5ED"/>
              </a:solidFill>
              <a:latin typeface="Arial Black" panose="020B0A04020102020204" pitchFamily="34" charset="0"/>
            </a:endParaRPr>
          </a:p>
        </p:txBody>
      </p:sp>
    </p:spTree>
    <p:extLst>
      <p:ext uri="{BB962C8B-B14F-4D97-AF65-F5344CB8AC3E}">
        <p14:creationId xmlns:p14="http://schemas.microsoft.com/office/powerpoint/2010/main" val="2460295119"/>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63255" y="910036"/>
            <a:ext cx="11517044" cy="5515164"/>
          </a:xfrm>
          <a:prstGeom prst="rect">
            <a:avLst/>
          </a:prstGeom>
        </p:spPr>
        <p:txBody>
          <a:bodyPr wrap="square">
            <a:spAutoFit/>
          </a:bodyPr>
          <a:lstStyle/>
          <a:p>
            <a:pPr marL="342900" lvl="0" indent="-342900" rtl="0">
              <a:lnSpc>
                <a:spcPct val="107000"/>
              </a:lnSpc>
              <a:buFont typeface="+mj-lt"/>
              <a:buAutoNum type="arabicPeriod" startAt="10"/>
            </a:pPr>
            <a:r>
              <a:rPr lang="fr-CH" sz="1500" dirty="0">
                <a:effectLst/>
                <a:latin typeface="Calibri" panose="020F0502020204030204" pitchFamily="34" charset="0"/>
                <a:ea typeface="Calibri" panose="020F0502020204030204" pitchFamily="34" charset="0"/>
                <a:cs typeface="Arial" panose="020B0604020202020204" pitchFamily="34" charset="0"/>
              </a:rPr>
              <a:t>Bureau régional de l'UNFPA pour l'Afrique de l'Ouest et du Centre (WCARO). Analyse des </a:t>
            </a:r>
            <a:r>
              <a:rPr lang="fr-FR" sz="1500" dirty="0">
                <a:effectLst/>
                <a:latin typeface="Calibri" panose="020F0502020204030204" pitchFamily="34" charset="0"/>
                <a:ea typeface="Calibri" panose="020F0502020204030204" pitchFamily="34" charset="0"/>
                <a:cs typeface="Arial" panose="020B0604020202020204" pitchFamily="34" charset="0"/>
              </a:rPr>
              <a:t>Cadres juridiques relatifs aux Mutilations Génitales Féminines (MGF) de Pays Sélectionnés d'Afrique de l'Ouest. </a:t>
            </a:r>
            <a:r>
              <a:rPr lang="de-CH" sz="1500" dirty="0">
                <a:effectLst/>
                <a:latin typeface="Calibri" panose="020F0502020204030204" pitchFamily="34" charset="0"/>
                <a:ea typeface="Calibri" panose="020F0502020204030204" pitchFamily="34" charset="0"/>
                <a:cs typeface="Arial" panose="020B0604020202020204" pitchFamily="34" charset="0"/>
              </a:rPr>
              <a:t>UNFPA, 2018. </a:t>
            </a:r>
            <a:r>
              <a:rPr lang="de-CH"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https://wcaro.unfpa.org/sites/default/files/pub-pdf/FR-UNFPA-ANALYSIS-ON-FGM-WEB%20%282%29_0.pdf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FR" sz="1500" dirty="0">
                <a:effectLst/>
                <a:latin typeface="Calibri" panose="020F0502020204030204" pitchFamily="34" charset="0"/>
                <a:ea typeface="Calibri" panose="020F0502020204030204" pitchFamily="34" charset="0"/>
                <a:cs typeface="Arial" panose="020B0604020202020204" pitchFamily="34" charset="0"/>
              </a:rPr>
              <a:t>UNFPA. Programme conjoint UNFPA-UNICEF de lutte contre les mutilations génitales féminines. </a:t>
            </a:r>
            <a:r>
              <a:rPr lang="de-CH" sz="1500" dirty="0">
                <a:effectLst/>
                <a:latin typeface="Calibri" panose="020F0502020204030204" pitchFamily="34" charset="0"/>
                <a:ea typeface="Calibri" panose="020F0502020204030204" pitchFamily="34" charset="0"/>
                <a:cs typeface="Arial" panose="020B0604020202020204" pitchFamily="34" charset="0"/>
              </a:rPr>
              <a:t>UNFPA, 2023. </a:t>
            </a:r>
            <a:r>
              <a:rPr lang="de-CH"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https://www.unfpa.org/fr/programme-commun-de-lutte-contre-les-mutilation-genitale-feminine-et-lexcision</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CH" sz="1500" dirty="0">
                <a:effectLst/>
                <a:latin typeface="Calibri" panose="020F0502020204030204" pitchFamily="34" charset="0"/>
                <a:ea typeface="Calibri" panose="020F0502020204030204" pitchFamily="34" charset="0"/>
                <a:cs typeface="Arial" panose="020B0604020202020204" pitchFamily="34" charset="0"/>
              </a:rPr>
              <a:t>Union Africaine. </a:t>
            </a:r>
            <a:r>
              <a:rPr lang="fr-FR" sz="1500" dirty="0">
                <a:effectLst/>
                <a:latin typeface="Calibri" panose="020F0502020204030204" pitchFamily="34" charset="0"/>
                <a:ea typeface="Calibri" panose="020F0502020204030204" pitchFamily="34" charset="0"/>
                <a:cs typeface="Arial" panose="020B0604020202020204" pitchFamily="34" charset="0"/>
              </a:rPr>
              <a:t>Initiative « SALEEMA » initiative de l'union africaine pour l'élimination des mutilations génitales féminines : </a:t>
            </a:r>
            <a:r>
              <a:rPr lang="fr-CH" sz="1500" dirty="0">
                <a:effectLst/>
                <a:latin typeface="Calibri" panose="020F0502020204030204" pitchFamily="34" charset="0"/>
                <a:ea typeface="Calibri" panose="020F0502020204030204" pitchFamily="34" charset="0"/>
                <a:cs typeface="Arial" panose="020B0604020202020204" pitchFamily="34" charset="0"/>
              </a:rPr>
              <a:t>Programme et plan d'action 2019-2023. </a:t>
            </a:r>
            <a:r>
              <a:rPr lang="en-GB" sz="1500" dirty="0">
                <a:effectLst/>
                <a:latin typeface="Calibri" panose="020F0502020204030204" pitchFamily="34" charset="0"/>
                <a:ea typeface="Calibri" panose="020F0502020204030204" pitchFamily="34" charset="0"/>
                <a:cs typeface="Arial" panose="020B0604020202020204" pitchFamily="34" charset="0"/>
              </a:rPr>
              <a:t>Union </a:t>
            </a:r>
            <a:r>
              <a:rPr lang="en-GB" sz="1500" dirty="0" err="1">
                <a:effectLst/>
                <a:latin typeface="Calibri" panose="020F0502020204030204" pitchFamily="34" charset="0"/>
                <a:ea typeface="Calibri" panose="020F0502020204030204" pitchFamily="34" charset="0"/>
                <a:cs typeface="Arial" panose="020B0604020202020204" pitchFamily="34" charset="0"/>
              </a:rPr>
              <a:t>Africaine</a:t>
            </a:r>
            <a:r>
              <a:rPr lang="en-GB" sz="1500" dirty="0">
                <a:effectLst/>
                <a:latin typeface="Calibri" panose="020F0502020204030204" pitchFamily="34" charset="0"/>
                <a:ea typeface="Calibri" panose="020F0502020204030204" pitchFamily="34" charset="0"/>
                <a:cs typeface="Arial" panose="020B0604020202020204" pitchFamily="34" charset="0"/>
              </a:rPr>
              <a:t>, 2022. </a:t>
            </a:r>
            <a:r>
              <a:rPr lang="en-GB"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41106-wd-Saleema_Initiative_Programme_and_Plan_of_Action-FRENCH.pdf (au.int)</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FR" sz="1500" dirty="0">
                <a:effectLst/>
                <a:latin typeface="Calibri" panose="020F0502020204030204" pitchFamily="34" charset="0"/>
                <a:ea typeface="Calibri" panose="020F0502020204030204" pitchFamily="34" charset="0"/>
                <a:cs typeface="Arial" panose="020B0604020202020204" pitchFamily="34" charset="0"/>
              </a:rPr>
              <a:t>UNICEF. Le Programme mondial UNFPA-UNICEF visant à mettre fin au mariage d'enfants : Agir pour protéger les filles les plus vulnérables. </a:t>
            </a:r>
            <a:r>
              <a:rPr lang="en-GB" sz="1500" dirty="0">
                <a:effectLst/>
                <a:latin typeface="Calibri" panose="020F0502020204030204" pitchFamily="34" charset="0"/>
                <a:ea typeface="Calibri" panose="020F0502020204030204" pitchFamily="34" charset="0"/>
                <a:cs typeface="Arial" panose="020B0604020202020204" pitchFamily="34" charset="0"/>
              </a:rPr>
              <a:t>UNICEF, 2022. </a:t>
            </a:r>
            <a:r>
              <a:rPr lang="en-GB"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https://www.unicef.org/fr/protection/programme-mondial-UNFPA-UNICEF-visant-a-accelerer-la-lutte-contre-le-mariage-enfants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CH" sz="1500" dirty="0">
                <a:effectLst/>
                <a:latin typeface="Calibri" panose="020F0502020204030204" pitchFamily="34" charset="0"/>
                <a:ea typeface="Calibri" panose="020F0502020204030204" pitchFamily="34" charset="0"/>
                <a:cs typeface="Arial" panose="020B0604020202020204" pitchFamily="34" charset="0"/>
              </a:rPr>
              <a:t>Union Africaine. </a:t>
            </a:r>
            <a:r>
              <a:rPr lang="fr-FR" sz="1500" dirty="0">
                <a:effectLst/>
                <a:latin typeface="Calibri" panose="020F0502020204030204" pitchFamily="34" charset="0"/>
                <a:ea typeface="Calibri" panose="020F0502020204030204" pitchFamily="34" charset="0"/>
                <a:cs typeface="Arial" panose="020B0604020202020204" pitchFamily="34" charset="0"/>
              </a:rPr>
              <a:t>Campagne pour l’élimination du mariage d’enfants en Afrique : L’appel de clairon. Union Africaine, 2013. </a:t>
            </a:r>
            <a:r>
              <a:rPr lang="fr-FR"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https://au.int/sites/default/files/pages/32905-file-campaign_to_end_child_marriage_in_africa_call_for_action-_french.pdf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CH" sz="1500" dirty="0">
                <a:effectLst/>
                <a:latin typeface="Calibri" panose="020F0502020204030204" pitchFamily="34" charset="0"/>
                <a:ea typeface="Calibri" panose="020F0502020204030204" pitchFamily="34" charset="0"/>
                <a:cs typeface="Arial" panose="020B0604020202020204" pitchFamily="34" charset="0"/>
              </a:rPr>
              <a:t>ONU Femmes. </a:t>
            </a:r>
            <a:r>
              <a:rPr lang="fr-FR" sz="1500" dirty="0">
                <a:effectLst/>
                <a:latin typeface="Calibri" panose="020F0502020204030204" pitchFamily="34" charset="0"/>
                <a:ea typeface="Calibri" panose="020F0502020204030204" pitchFamily="34" charset="0"/>
                <a:cs typeface="Arial" panose="020B0604020202020204" pitchFamily="34" charset="0"/>
              </a:rPr>
              <a:t>Campagne de lutte de l’Union africaine contre le mariage des enfants : </a:t>
            </a:r>
            <a:r>
              <a:rPr lang="fr-CH" sz="1500" dirty="0">
                <a:effectLst/>
                <a:latin typeface="Calibri" panose="020F0502020204030204" pitchFamily="34" charset="0"/>
                <a:ea typeface="Calibri" panose="020F0502020204030204" pitchFamily="34" charset="0"/>
                <a:cs typeface="Arial" panose="020B0604020202020204" pitchFamily="34" charset="0"/>
              </a:rPr>
              <a:t>Enseignements découlant du programme </a:t>
            </a:r>
            <a:r>
              <a:rPr lang="fr-FR" sz="1500" dirty="0">
                <a:effectLst/>
                <a:latin typeface="Calibri" panose="020F0502020204030204" pitchFamily="34" charset="0"/>
                <a:ea typeface="Calibri" panose="020F0502020204030204" pitchFamily="34" charset="0"/>
                <a:cs typeface="Arial" panose="020B0604020202020204" pitchFamily="34" charset="0"/>
              </a:rPr>
              <a:t>exécuté au Malawi et en Zambie. </a:t>
            </a:r>
            <a:r>
              <a:rPr lang="fr-CH" sz="1500" dirty="0">
                <a:effectLst/>
                <a:latin typeface="Calibri" panose="020F0502020204030204" pitchFamily="34" charset="0"/>
                <a:ea typeface="Calibri" panose="020F0502020204030204" pitchFamily="34" charset="0"/>
                <a:cs typeface="Arial" panose="020B0604020202020204" pitchFamily="34" charset="0"/>
              </a:rPr>
              <a:t>ONU Femmes, 2020.  </a:t>
            </a:r>
            <a:r>
              <a:rPr lang="fr-FR"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https://africa.unwomen.org/sites/default/files/Field%20Office%20Africa/Attachments/Publications/2020/10/Policy-paper-Emerging-lessons-from-child-marriage-programming-in-Malawi-and-Zambia-fr.pdf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FR" sz="1500" dirty="0">
                <a:effectLst/>
                <a:latin typeface="Calibri" panose="020F0502020204030204" pitchFamily="34" charset="0"/>
                <a:ea typeface="Calibri" panose="020F0502020204030204" pitchFamily="34" charset="0"/>
                <a:cs typeface="Arial" panose="020B0604020202020204" pitchFamily="34" charset="0"/>
              </a:rPr>
              <a:t>Programme conjoint UNFPA-UNICEF sur les mutilations génitales féminines. Accélérer le changement : </a:t>
            </a:r>
            <a:r>
              <a:rPr lang="fr-CH" sz="1500" dirty="0">
                <a:effectLst/>
                <a:latin typeface="Calibri" panose="020F0502020204030204" pitchFamily="34" charset="0"/>
                <a:ea typeface="Calibri" panose="020F0502020204030204" pitchFamily="34" charset="0"/>
                <a:cs typeface="Arial" panose="020B0604020202020204" pitchFamily="34" charset="0"/>
              </a:rPr>
              <a:t>Rapport annuel 2018. UNFPA, 2019. </a:t>
            </a:r>
            <a:r>
              <a:rPr lang="fr-CH"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https://www.unfpa.org/sites/default/files/pub-pdf/2018_FGM_Annual_Report_-_Final_Version_August_16.pdf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0"/>
            </a:pPr>
            <a:r>
              <a:rPr lang="fr-FR" sz="1500" dirty="0">
                <a:effectLst/>
                <a:latin typeface="Calibri" panose="020F0502020204030204" pitchFamily="34" charset="0"/>
                <a:ea typeface="Calibri" panose="020F0502020204030204" pitchFamily="34" charset="0"/>
                <a:cs typeface="Arial" panose="020B0604020202020204" pitchFamily="34" charset="0"/>
              </a:rPr>
              <a:t>UNICEF. Profil de pays 2021 : programme mondial UNFPA-UNICEF visant à mettre fin au mariage d’enfants – Niger. </a:t>
            </a:r>
            <a:r>
              <a:rPr lang="en-GB" sz="1500" dirty="0">
                <a:effectLst/>
                <a:latin typeface="Calibri" panose="020F0502020204030204" pitchFamily="34" charset="0"/>
                <a:ea typeface="Calibri" panose="020F0502020204030204" pitchFamily="34" charset="0"/>
                <a:cs typeface="Arial" panose="020B0604020202020204" pitchFamily="34" charset="0"/>
              </a:rPr>
              <a:t>UNICEF, 2022. </a:t>
            </a:r>
            <a:r>
              <a:rPr lang="en-GB"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https://www.unicef.org/media/130926/file/Niger-child-marriage-2022-French.pdf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10"/>
            </a:pPr>
            <a:r>
              <a:rPr lang="fr-FR" sz="1500" dirty="0">
                <a:effectLst/>
                <a:latin typeface="Calibri" panose="020F0502020204030204" pitchFamily="34" charset="0"/>
                <a:ea typeface="Calibri" panose="020F0502020204030204" pitchFamily="34" charset="0"/>
                <a:cs typeface="Arial" panose="020B0604020202020204" pitchFamily="34" charset="0"/>
              </a:rPr>
              <a:t>UNICEF. Profil de pays 2021 : programme mondial UNFPA-UNICEF visant à mettre fin au mariage d’enfants – Burkina Faso. </a:t>
            </a:r>
            <a:r>
              <a:rPr lang="en-GB" sz="1500" dirty="0">
                <a:effectLst/>
                <a:latin typeface="Calibri" panose="020F0502020204030204" pitchFamily="34" charset="0"/>
                <a:ea typeface="Calibri" panose="020F0502020204030204" pitchFamily="34" charset="0"/>
                <a:cs typeface="Arial" panose="020B0604020202020204" pitchFamily="34" charset="0"/>
              </a:rPr>
              <a:t>UNICEF, 2022. </a:t>
            </a:r>
            <a:r>
              <a:rPr lang="en-GB"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1"/>
              </a:rPr>
              <a:t>https://www.unicef.org/media/130921/file/Burkina-Faso-child-marriage-2022-French.pdf</a:t>
            </a:r>
            <a:endParaRPr lang="en-GB" sz="1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2">
            <a:extLst>
              <a:ext uri="{FF2B5EF4-FFF2-40B4-BE49-F238E27FC236}">
                <a16:creationId xmlns:a16="http://schemas.microsoft.com/office/drawing/2014/main" id="{9288CF35-FCF8-8CB9-D1F0-BBB264AF3CBB}"/>
              </a:ext>
            </a:extLst>
          </p:cNvPr>
          <p:cNvSpPr txBox="1"/>
          <p:nvPr/>
        </p:nvSpPr>
        <p:spPr>
          <a:xfrm>
            <a:off x="325677" y="331974"/>
            <a:ext cx="6864263"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b="1" dirty="0" err="1">
                <a:solidFill>
                  <a:srgbClr val="03B5ED"/>
                </a:solidFill>
                <a:latin typeface="Arial Black" panose="020B0A04020102020204" pitchFamily="34" charset="0"/>
              </a:rPr>
              <a:t>Références</a:t>
            </a:r>
            <a:endParaRPr lang="en-US" sz="3600" b="1" dirty="0">
              <a:solidFill>
                <a:srgbClr val="03B5ED"/>
              </a:solidFill>
              <a:latin typeface="Arial Black" panose="020B0A04020102020204" pitchFamily="34" charset="0"/>
            </a:endParaRPr>
          </a:p>
        </p:txBody>
      </p:sp>
    </p:spTree>
    <p:extLst>
      <p:ext uri="{BB962C8B-B14F-4D97-AF65-F5344CB8AC3E}">
        <p14:creationId xmlns:p14="http://schemas.microsoft.com/office/powerpoint/2010/main" val="2783618455"/>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437858" y="684692"/>
            <a:ext cx="7316285" cy="5488617"/>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809661"/>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FFFF00"/>
                </a:solidFill>
                <a:latin typeface="Arial" panose="020B0604020202020204" pitchFamily="34" charset="0"/>
                <a:cs typeface="Arial" panose="020B0604020202020204" pitchFamily="34" charset="0"/>
              </a:rPr>
              <a:t>MERCI</a:t>
            </a:r>
            <a:endParaRPr lang="en-US" sz="7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1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5F4620-E6E2-1714-C9D2-B75194EA2BD8}"/>
              </a:ext>
            </a:extLst>
          </p:cNvPr>
          <p:cNvSpPr>
            <a:spLocks noGrp="1"/>
          </p:cNvSpPr>
          <p:nvPr>
            <p:ph type="ctrTitle" idx="4294967295"/>
          </p:nvPr>
        </p:nvSpPr>
        <p:spPr>
          <a:xfrm>
            <a:off x="3108816" y="1968167"/>
            <a:ext cx="6899275" cy="2041525"/>
          </a:xfrm>
          <a:prstGeom prst="rect">
            <a:avLst/>
          </a:prstGeom>
        </p:spPr>
        <p:txBody>
          <a:bodyPr>
            <a:normAutofit/>
          </a:bodyPr>
          <a:lstStyle/>
          <a:p>
            <a:r>
              <a:rPr kumimoji="0" lang="fr-FR" sz="6000" b="1" i="0" u="none" strike="noStrike" kern="1200" cap="none" spc="0" normalizeH="0" baseline="0" noProof="0" dirty="0">
                <a:ln>
                  <a:noFill/>
                </a:ln>
                <a:solidFill>
                  <a:prstClr val="white"/>
                </a:solidFill>
                <a:effectLst/>
                <a:uLnTx/>
                <a:uFillTx/>
                <a:latin typeface="Arial Black" panose="020B0604020202020204" pitchFamily="34" charset="0"/>
                <a:ea typeface="+mj-ea"/>
              </a:rPr>
              <a:t>A L’ÉCHELLE MONDIALE</a:t>
            </a:r>
            <a:endParaRPr lang="fr-FR" dirty="0">
              <a:solidFill>
                <a:schemeClr val="bg1"/>
              </a:solidFill>
            </a:endParaRPr>
          </a:p>
        </p:txBody>
      </p:sp>
    </p:spTree>
    <p:extLst>
      <p:ext uri="{BB962C8B-B14F-4D97-AF65-F5344CB8AC3E}">
        <p14:creationId xmlns:p14="http://schemas.microsoft.com/office/powerpoint/2010/main" val="552960060"/>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3279775" y="320455"/>
            <a:ext cx="8607425" cy="6311900"/>
          </a:xfrm>
          <a:prstGeom prst="rect">
            <a:avLst/>
          </a:prstGeom>
        </p:spPr>
        <p:txBody>
          <a:bodyPr>
            <a:normAutofit/>
          </a:bodyPr>
          <a:lstStyle/>
          <a:p>
            <a:pPr marL="288000" indent="-288000">
              <a:buClr>
                <a:srgbClr val="03B5ED"/>
              </a:buClr>
              <a:buSzPct val="100000"/>
              <a:buFont typeface="Wingdings" panose="05000000000000000000" pitchFamily="2" charset="2"/>
              <a:buChar char="§"/>
            </a:pPr>
            <a:r>
              <a:rPr lang="fr-FR" sz="2400" b="1" dirty="0">
                <a:solidFill>
                  <a:srgbClr val="03B5ED"/>
                </a:solidFill>
                <a:latin typeface="Arial" panose="020B0604020202020204" pitchFamily="34" charset="0"/>
                <a:cs typeface="Arial" panose="020B0604020202020204" pitchFamily="34" charset="0"/>
              </a:rPr>
              <a:t>Pratiques culturelles traditionnelles : </a:t>
            </a:r>
            <a:r>
              <a:rPr lang="fr-FR" sz="2400" dirty="0"/>
              <a:t>e</a:t>
            </a:r>
            <a:r>
              <a:rPr lang="fr-FR" sz="2400" dirty="0">
                <a:latin typeface="Arial" panose="020B0604020202020204" pitchFamily="34" charset="0"/>
                <a:cs typeface="Arial" panose="020B0604020202020204" pitchFamily="34" charset="0"/>
              </a:rPr>
              <a:t>lles reflètent les valeurs et les croyances des membres d’une communauté pendant des périodes qui s’étendent souvent sur plusieurs générations. Les traditions peuvent être positives, neutres ou nuisibles, toutefois cette présentation porte sur les pratiques traditionnelles néfastes. Les pratiques traditionnelles néfastes n'ont aucun avantage pour la santé, seulement des inconvénients par exemple les mutilations génitales féminines et le mariage des enfants.</a:t>
            </a:r>
            <a:r>
              <a:rPr lang="fr-FR"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1</a:t>
            </a:r>
            <a:endParaRPr lang="fr-FR" sz="2400" baseline="30000" dirty="0">
              <a:solidFill>
                <a:srgbClr val="0070C0"/>
              </a:solidFill>
              <a:latin typeface="Arial" panose="020B0604020202020204" pitchFamily="34" charset="0"/>
              <a:cs typeface="Arial" panose="020B0604020202020204" pitchFamily="34" charset="0"/>
            </a:endParaRPr>
          </a:p>
          <a:p>
            <a:pPr marL="288000" indent="-288000">
              <a:buClr>
                <a:srgbClr val="03B5ED"/>
              </a:buClr>
              <a:buSzPct val="100000"/>
              <a:buFont typeface="Wingdings" panose="05000000000000000000" pitchFamily="2" charset="2"/>
              <a:buChar char="§"/>
            </a:pPr>
            <a:endParaRPr lang="fr-FR" sz="800" dirty="0">
              <a:solidFill>
                <a:srgbClr val="0070C0"/>
              </a:solidFill>
              <a:latin typeface="Arial" panose="020B0604020202020204" pitchFamily="34" charset="0"/>
              <a:cs typeface="Arial" panose="020B0604020202020204" pitchFamily="34" charset="0"/>
            </a:endParaRPr>
          </a:p>
          <a:p>
            <a:pPr marL="288000" indent="-288000">
              <a:buClr>
                <a:srgbClr val="03B5ED"/>
              </a:buClr>
              <a:buSzPct val="100000"/>
              <a:buFont typeface="Wingdings" panose="05000000000000000000" pitchFamily="2" charset="2"/>
              <a:buChar char="§"/>
            </a:pPr>
            <a:r>
              <a:rPr lang="fr-FR" sz="2400" b="1" dirty="0">
                <a:solidFill>
                  <a:srgbClr val="03B5ED"/>
                </a:solidFill>
                <a:latin typeface="Arial" panose="020B0604020202020204" pitchFamily="34" charset="0"/>
                <a:cs typeface="Arial" panose="020B0604020202020204" pitchFamily="34" charset="0"/>
              </a:rPr>
              <a:t>Mutilation génitale féminine (MGF) : </a:t>
            </a:r>
            <a:r>
              <a:rPr lang="fr-FR" sz="2400" dirty="0"/>
              <a:t>t</a:t>
            </a:r>
            <a:r>
              <a:rPr lang="fr-FR" sz="2400" dirty="0">
                <a:latin typeface="Arial" panose="020B0604020202020204" pitchFamily="34" charset="0"/>
                <a:cs typeface="Arial" panose="020B0604020202020204" pitchFamily="34" charset="0"/>
              </a:rPr>
              <a:t>oute procédure qui implique l’ablation partielle ou totale des organes génitaux externes ou d’autres lésions des organes génitaux féminins pour des raisons non médicales.</a:t>
            </a:r>
            <a:r>
              <a:rPr lang="fr-FR" sz="2400" baseline="30000" dirty="0">
                <a:latin typeface="Arial" panose="020B0604020202020204" pitchFamily="34" charset="0"/>
                <a:ea typeface="Times New Roman" panose="02020603050405020304" pitchFamily="18" charset="0"/>
                <a:cs typeface="Arial" panose="020B0604020202020204" pitchFamily="34" charset="0"/>
              </a:rPr>
              <a:t> </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1</a:t>
            </a:r>
            <a:endParaRPr lang="fr-FR" sz="2400" dirty="0">
              <a:solidFill>
                <a:srgbClr val="0070C0"/>
              </a:solidFill>
              <a:latin typeface="Arial" panose="020B0604020202020204" pitchFamily="34" charset="0"/>
              <a:cs typeface="Arial" panose="020B0604020202020204" pitchFamily="34" charset="0"/>
            </a:endParaRPr>
          </a:p>
          <a:p>
            <a:pPr marL="288000" indent="-288000">
              <a:buClr>
                <a:srgbClr val="03B5ED"/>
              </a:buClr>
              <a:buSzPct val="100000"/>
              <a:buFont typeface="Wingdings" panose="05000000000000000000" pitchFamily="2" charset="2"/>
              <a:buChar char="§"/>
            </a:pPr>
            <a:endParaRPr lang="fr-FR" sz="800" dirty="0">
              <a:solidFill>
                <a:srgbClr val="0070C0"/>
              </a:solidFill>
              <a:latin typeface="Arial" panose="020B0604020202020204" pitchFamily="34" charset="0"/>
              <a:cs typeface="Arial" panose="020B0604020202020204" pitchFamily="34" charset="0"/>
            </a:endParaRPr>
          </a:p>
          <a:p>
            <a:pPr marL="288000" indent="-288000">
              <a:buClr>
                <a:srgbClr val="03B5ED"/>
              </a:buClr>
              <a:buSzPct val="100000"/>
              <a:buFont typeface="Wingdings" panose="05000000000000000000" pitchFamily="2" charset="2"/>
              <a:buChar char="§"/>
            </a:pPr>
            <a:r>
              <a:rPr lang="fr-FR" sz="2400" b="1" dirty="0">
                <a:solidFill>
                  <a:srgbClr val="03B5ED"/>
                </a:solidFill>
                <a:latin typeface="Arial" panose="020B0604020202020204" pitchFamily="34" charset="0"/>
                <a:cs typeface="Arial" panose="020B0604020202020204" pitchFamily="34" charset="0"/>
              </a:rPr>
              <a:t>Mariage d’enfants (ME) : </a:t>
            </a:r>
            <a:r>
              <a:rPr lang="fr-FR" sz="2400" dirty="0"/>
              <a:t>m</a:t>
            </a:r>
            <a:r>
              <a:rPr lang="fr-FR" sz="2400" dirty="0">
                <a:latin typeface="Arial" panose="020B0604020202020204" pitchFamily="34" charset="0"/>
                <a:cs typeface="Arial" panose="020B0604020202020204" pitchFamily="34" charset="0"/>
              </a:rPr>
              <a:t>ariage formel ou union informelle avant l’âge de 18 ans.</a:t>
            </a:r>
            <a:r>
              <a:rPr lang="fr-FR" sz="2400" baseline="30000" dirty="0">
                <a:latin typeface="Arial" panose="020B0604020202020204" pitchFamily="34" charset="0"/>
                <a:ea typeface="Times New Roman" panose="02020603050405020304" pitchFamily="18" charset="0"/>
                <a:cs typeface="Arial" panose="020B0604020202020204" pitchFamily="34" charset="0"/>
              </a:rPr>
              <a:t> </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1</a:t>
            </a:r>
            <a:endParaRPr lang="fr-FR"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7B655337-3B42-8D0B-F5C0-FC328C2D279E}"/>
              </a:ext>
            </a:extLst>
          </p:cNvPr>
          <p:cNvSpPr>
            <a:spLocks noGrp="1"/>
          </p:cNvSpPr>
          <p:nvPr>
            <p:ph type="body" sz="half" idx="4294967295"/>
          </p:nvPr>
        </p:nvSpPr>
        <p:spPr>
          <a:xfrm>
            <a:off x="189184" y="3030538"/>
            <a:ext cx="3290888" cy="820737"/>
          </a:xfrm>
          <a:prstGeom prst="rect">
            <a:avLst/>
          </a:prstGeom>
        </p:spPr>
        <p:txBody>
          <a:bodyPr/>
          <a:lstStyle/>
          <a:p>
            <a:r>
              <a:rPr kumimoji="0" lang="fr-FR" sz="4000" b="1" i="0" u="none" strike="noStrike" kern="1200" cap="none" spc="0" normalizeH="0" baseline="0" noProof="0" dirty="0">
                <a:ln>
                  <a:noFill/>
                </a:ln>
                <a:solidFill>
                  <a:srgbClr val="03B5ED"/>
                </a:solidFill>
                <a:effectLst/>
                <a:uLnTx/>
                <a:uFillTx/>
                <a:latin typeface="Arial Black" panose="020B0604020202020204" pitchFamily="34" charset="0"/>
                <a:ea typeface="+mj-ea"/>
              </a:rPr>
              <a:t>Définitions</a:t>
            </a:r>
            <a:endParaRPr lang="fr-FR" dirty="0">
              <a:solidFill>
                <a:srgbClr val="03B5ED"/>
              </a:solidFill>
            </a:endParaRP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71004"/>
    </mc:Choice>
    <mc:Fallback xmlns="">
      <p:transition spd="slow" advTm="710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2354317" y="632370"/>
            <a:ext cx="9553906" cy="4835557"/>
          </a:xfrm>
          <a:prstGeom prst="rect">
            <a:avLst/>
          </a:prstGeom>
        </p:spPr>
        <p:txBody>
          <a:bodyPr>
            <a:noAutofit/>
          </a:bodyPr>
          <a:lstStyle/>
          <a:p>
            <a:pPr marL="285750" indent="-285750">
              <a:spcBef>
                <a:spcPts val="0"/>
              </a:spcBef>
              <a:spcAft>
                <a:spcPts val="1200"/>
              </a:spcAft>
              <a:buClr>
                <a:srgbClr val="03B5ED"/>
              </a:buClr>
              <a:buFont typeface="Arial" panose="020B0604020202020204" pitchFamily="34" charset="0"/>
              <a:buChar char="•"/>
            </a:pPr>
            <a:r>
              <a:rPr lang="fr-FR" sz="1800" b="1" dirty="0">
                <a:solidFill>
                  <a:srgbClr val="03B5ED"/>
                </a:solidFill>
                <a:latin typeface="Arial" panose="020B0604020202020204" pitchFamily="34" charset="0"/>
                <a:cs typeface="Arial" panose="020B0604020202020204" pitchFamily="34" charset="0"/>
              </a:rPr>
              <a:t>L</a:t>
            </a:r>
            <a:r>
              <a:rPr lang="fr-FR" sz="2000" b="1" dirty="0">
                <a:solidFill>
                  <a:srgbClr val="03B5ED"/>
                </a:solidFill>
                <a:latin typeface="Arial" panose="020B0604020202020204" pitchFamily="34" charset="0"/>
                <a:cs typeface="Arial" panose="020B0604020202020204" pitchFamily="34" charset="0"/>
              </a:rPr>
              <a:t>es pratiques traditionnelles néfastes chez les adolescents constituent un problème important. </a:t>
            </a:r>
            <a:r>
              <a:rPr lang="fr-FR" sz="2000" dirty="0">
                <a:latin typeface="Arial" panose="020B0604020202020204" pitchFamily="34" charset="0"/>
                <a:cs typeface="Arial" panose="020B0604020202020204" pitchFamily="34" charset="0"/>
              </a:rPr>
              <a:t>
On estime que plus de 200 millions de filles et de femmes vivent avec les effets des MGF qui sont principalement pratiquées sur les filles de moins de 18 ans. 
</a:t>
            </a:r>
            <a:r>
              <a:rPr lang="fr-FR" sz="2000" dirty="0"/>
              <a:t>C</a:t>
            </a:r>
            <a:r>
              <a:rPr lang="fr-FR" sz="2000" dirty="0">
                <a:latin typeface="Arial" panose="020B0604020202020204" pitchFamily="34" charset="0"/>
                <a:cs typeface="Arial" panose="020B0604020202020204" pitchFamily="34" charset="0"/>
              </a:rPr>
              <a:t>haque année, environ 12 millions de filles sont mariées avant l’âge de 18 ans.</a:t>
            </a:r>
            <a:r>
              <a:rPr lang="fr-FR" sz="2000" baseline="30000" dirty="0"/>
              <a:t>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fr-FR" sz="2000" dirty="0">
              <a:latin typeface="Arial" panose="020B0604020202020204" pitchFamily="34" charset="0"/>
              <a:cs typeface="Arial" panose="020B0604020202020204" pitchFamily="34" charset="0"/>
            </a:endParaRPr>
          </a:p>
          <a:p>
            <a:pPr marL="342900" indent="-342900">
              <a:spcBef>
                <a:spcPts val="0"/>
              </a:spcBef>
              <a:spcAft>
                <a:spcPts val="1200"/>
              </a:spcAft>
              <a:buClr>
                <a:srgbClr val="03B5ED"/>
              </a:buClr>
              <a:buFont typeface="Arial" panose="020B0604020202020204" pitchFamily="34" charset="0"/>
              <a:buChar char="•"/>
            </a:pPr>
            <a:r>
              <a:rPr lang="fr-FR" sz="2000" b="1" dirty="0">
                <a:solidFill>
                  <a:srgbClr val="03B5ED"/>
                </a:solidFill>
                <a:latin typeface="Arial" panose="020B0604020202020204" pitchFamily="34" charset="0"/>
                <a:cs typeface="Arial" panose="020B0604020202020204" pitchFamily="34" charset="0"/>
              </a:rPr>
              <a:t>Les pratiques traditionnelles néfastes chez les adolescents peuvent avoir de graves conséquences sanitaires et sociales.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hlinkClick r:id="rId3"/>
              </a:rPr>
              <a:t> </a:t>
            </a:r>
            <a:r>
              <a:rPr lang="fr-FR" sz="2000" dirty="0">
                <a:latin typeface="Arial" panose="020B0604020202020204" pitchFamily="34" charset="0"/>
                <a:cs typeface="Arial" panose="020B0604020202020204" pitchFamily="34" charset="0"/>
              </a:rPr>
              <a:t>
</a:t>
            </a:r>
            <a:r>
              <a:rPr lang="fr-FR" sz="2000" dirty="0"/>
              <a:t>L</a:t>
            </a:r>
            <a:r>
              <a:rPr lang="fr-FR" sz="2000" dirty="0">
                <a:latin typeface="Arial" panose="020B0604020202020204" pitchFamily="34" charset="0"/>
                <a:cs typeface="Arial" panose="020B0604020202020204" pitchFamily="34" charset="0"/>
              </a:rPr>
              <a:t>es grossesses des adolescentes sont à la fois la cause et la conséquence du mariage des enfants.</a:t>
            </a:r>
          </a:p>
          <a:p>
            <a:pPr marL="342900" indent="-342900">
              <a:spcBef>
                <a:spcPts val="0"/>
              </a:spcBef>
              <a:spcAft>
                <a:spcPts val="1200"/>
              </a:spcAft>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90 % des accouchements d’adolescentes ont lieu dans le cadre du mariage.</a:t>
            </a:r>
          </a:p>
          <a:p>
            <a:pPr marL="342900" indent="-342900">
              <a:spcBef>
                <a:spcPts val="0"/>
              </a:spcBef>
              <a:spcAft>
                <a:spcPts val="1200"/>
              </a:spcAft>
              <a:buClr>
                <a:srgbClr val="03B5ED"/>
              </a:buClr>
              <a:buFont typeface="Arial" panose="020B0604020202020204" pitchFamily="34" charset="0"/>
              <a:buChar char="•"/>
            </a:pPr>
            <a:r>
              <a:rPr lang="fr-FR" sz="2000" dirty="0"/>
              <a:t>C</a:t>
            </a:r>
            <a:r>
              <a:rPr lang="fr-FR" sz="2000" dirty="0">
                <a:latin typeface="Arial" panose="020B0604020202020204" pitchFamily="34" charset="0"/>
                <a:cs typeface="Arial" panose="020B0604020202020204" pitchFamily="34" charset="0"/>
              </a:rPr>
              <a:t>haque année dans les pays en développement, 21 millions de filles âgées de 15 à 19 ans tombent enceintes. </a:t>
            </a:r>
          </a:p>
          <a:p>
            <a:pPr marL="342900" indent="-342900">
              <a:spcBef>
                <a:spcPts val="0"/>
              </a:spcBef>
              <a:spcAft>
                <a:spcPts val="1200"/>
              </a:spcAft>
              <a:buClr>
                <a:srgbClr val="03B5ED"/>
              </a:buClr>
              <a:buFont typeface="Arial" panose="020B0604020202020204" pitchFamily="34" charset="0"/>
              <a:buChar char="•"/>
            </a:pPr>
            <a:r>
              <a:rPr lang="fr-FR" sz="2000" dirty="0"/>
              <a:t>L</a:t>
            </a:r>
            <a:r>
              <a:rPr lang="fr-FR" sz="2000" dirty="0">
                <a:latin typeface="Arial" panose="020B0604020202020204" pitchFamily="34" charset="0"/>
                <a:cs typeface="Arial" panose="020B0604020202020204" pitchFamily="34" charset="0"/>
              </a:rPr>
              <a:t>e manque d'accès à l'avortement sécurisé dans certains contextes.</a:t>
            </a:r>
          </a:p>
        </p:txBody>
      </p:sp>
      <p:sp>
        <p:nvSpPr>
          <p:cNvPr id="4" name="Espace réservé du texte 3">
            <a:extLst>
              <a:ext uri="{FF2B5EF4-FFF2-40B4-BE49-F238E27FC236}">
                <a16:creationId xmlns:a16="http://schemas.microsoft.com/office/drawing/2014/main" id="{08CDBED6-4526-D833-035B-E0393D09CCE9}"/>
              </a:ext>
            </a:extLst>
          </p:cNvPr>
          <p:cNvSpPr>
            <a:spLocks noGrp="1"/>
          </p:cNvSpPr>
          <p:nvPr>
            <p:ph type="body" sz="half" idx="4294967295"/>
          </p:nvPr>
        </p:nvSpPr>
        <p:spPr>
          <a:xfrm>
            <a:off x="223580" y="2642456"/>
            <a:ext cx="2186153" cy="815385"/>
          </a:xfrm>
          <a:prstGeom prst="rect">
            <a:avLst/>
          </a:prstGeom>
        </p:spPr>
        <p:txBody>
          <a:bodyPr>
            <a:noAutofit/>
          </a:bodyPr>
          <a:lstStyle/>
          <a:p>
            <a:pPr>
              <a:spcBef>
                <a:spcPts val="0"/>
              </a:spcBef>
            </a:pPr>
            <a:r>
              <a:rPr lang="fr-FR" b="1" dirty="0">
                <a:solidFill>
                  <a:srgbClr val="03B5ED"/>
                </a:solidFill>
                <a:latin typeface="Arial Black" panose="020B0A04020102020204" pitchFamily="34" charset="0"/>
              </a:rPr>
              <a:t>Rationnel </a:t>
            </a:r>
          </a:p>
          <a:p>
            <a:pPr algn="ctr">
              <a:spcBef>
                <a:spcPts val="0"/>
              </a:spcBef>
            </a:pPr>
            <a:r>
              <a:rPr lang="fr-FR" b="1" dirty="0">
                <a:solidFill>
                  <a:srgbClr val="03B5ED"/>
                </a:solidFill>
                <a:latin typeface="Arial Black" panose="020B0A04020102020204" pitchFamily="34" charset="0"/>
              </a:rPr>
              <a:t>1/3</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2773365" y="621861"/>
            <a:ext cx="9113837" cy="5270940"/>
          </a:xfrm>
          <a:prstGeom prst="rect">
            <a:avLst/>
          </a:prstGeom>
        </p:spPr>
        <p:txBody>
          <a:bodyPr>
            <a:noAutofit/>
          </a:bodyPr>
          <a:lstStyle/>
          <a:p>
            <a:pPr marL="342900" indent="-342900">
              <a:spcBef>
                <a:spcPts val="0"/>
              </a:spcBef>
              <a:spcAft>
                <a:spcPts val="1200"/>
              </a:spcAft>
              <a:buClr>
                <a:srgbClr val="03B5ED"/>
              </a:buClr>
              <a:buFont typeface="Arial" panose="020B0604020202020204" pitchFamily="34" charset="0"/>
              <a:buChar char="•"/>
            </a:pPr>
            <a:r>
              <a:rPr lang="fr-FR" sz="2000" b="1" dirty="0">
                <a:solidFill>
                  <a:srgbClr val="03B5ED"/>
                </a:solidFill>
                <a:latin typeface="Arial" panose="020B0604020202020204" pitchFamily="34" charset="0"/>
                <a:cs typeface="Arial" panose="020B0604020202020204" pitchFamily="34" charset="0"/>
              </a:rPr>
              <a:t>Les pratiques traditionnelles néfastes chez les adolescents peuvent avoir de graves conséquences sanitaires et sociales. </a:t>
            </a:r>
            <a:r>
              <a:rPr lang="fr-FR" sz="2000" dirty="0">
                <a:latin typeface="Arial" panose="020B0604020202020204" pitchFamily="34" charset="0"/>
                <a:cs typeface="Arial" panose="020B0604020202020204" pitchFamily="34" charset="0"/>
              </a:rPr>
              <a:t>
</a:t>
            </a:r>
            <a:r>
              <a:rPr lang="fr-FR" sz="2000" dirty="0"/>
              <a:t>L</a:t>
            </a:r>
            <a:r>
              <a:rPr lang="fr-FR" sz="2000" dirty="0">
                <a:latin typeface="Arial" panose="020B0604020202020204" pitchFamily="34" charset="0"/>
                <a:cs typeface="Arial" panose="020B0604020202020204" pitchFamily="34" charset="0"/>
              </a:rPr>
              <a:t>es MGF n’ont aucun avantage connu pour la santé. Il peut avoir des conséquences immédiates sur la santé : </a:t>
            </a:r>
            <a:r>
              <a:rPr lang="fr-FR" sz="2000" dirty="0">
                <a:solidFill>
                  <a:srgbClr val="03B5ED"/>
                </a:solidFill>
                <a:latin typeface="Arial" panose="020B0604020202020204" pitchFamily="34" charset="0"/>
                <a:cs typeface="Arial" panose="020B0604020202020204" pitchFamily="34" charset="0"/>
              </a:rPr>
              <a:t>hémorragie, choc, infections et décès et peut entraîner des conséquences sanitaires et sociales à long terme telles que le trouble de stress post-traumatique et les problèmes de santé menstruelle. </a:t>
            </a:r>
          </a:p>
          <a:p>
            <a:pPr marL="342900" indent="-342900">
              <a:spcBef>
                <a:spcPts val="0"/>
              </a:spcBef>
              <a:spcAft>
                <a:spcPts val="1200"/>
              </a:spcAft>
              <a:buClr>
                <a:srgbClr val="03B5ED"/>
              </a:buClr>
              <a:buFont typeface="Arial" panose="020B0604020202020204" pitchFamily="34" charset="0"/>
              <a:buChar char="•"/>
            </a:pPr>
            <a:r>
              <a:rPr lang="fr-FR" sz="2000" dirty="0"/>
              <a:t>L</a:t>
            </a:r>
            <a:r>
              <a:rPr lang="fr-FR" sz="2000" dirty="0">
                <a:latin typeface="Arial" panose="020B0604020202020204" pitchFamily="34" charset="0"/>
                <a:cs typeface="Arial" panose="020B0604020202020204" pitchFamily="34" charset="0"/>
              </a:rPr>
              <a:t>es MGF sont liées à des complications non seulement de santé obstétricale, mais aussi de santé gynécologique (par exemple, des complications menstruelles), de santé urologique et de santé sexuelle et de santé mentale.
Les complications liées à la grossesse et à l’accouchement sont l’une des principales causes de mortalité et de morbidité chez les filles de 15 à 19 ans.</a:t>
            </a:r>
          </a:p>
          <a:p>
            <a:pPr marL="342900" indent="-342900">
              <a:spcBef>
                <a:spcPts val="0"/>
              </a:spcBef>
              <a:spcAft>
                <a:spcPts val="1200"/>
              </a:spcAft>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Les nouveau-nés des filles mariées sont plus exposés au risque de retard de croissance et de faible poids à la naissance. </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fr-FR" sz="2000" dirty="0">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08CDBED6-4526-D833-035B-E0393D09CCE9}"/>
              </a:ext>
            </a:extLst>
          </p:cNvPr>
          <p:cNvSpPr>
            <a:spLocks noGrp="1"/>
          </p:cNvSpPr>
          <p:nvPr>
            <p:ph type="body" sz="half" idx="4294967295"/>
          </p:nvPr>
        </p:nvSpPr>
        <p:spPr>
          <a:xfrm>
            <a:off x="262755" y="2806920"/>
            <a:ext cx="2124845" cy="900823"/>
          </a:xfrm>
          <a:prstGeom prst="rect">
            <a:avLst/>
          </a:prstGeom>
        </p:spPr>
        <p:txBody>
          <a:bodyPr>
            <a:noAutofit/>
          </a:bodyPr>
          <a:lstStyle/>
          <a:p>
            <a:pPr>
              <a:spcBef>
                <a:spcPts val="0"/>
              </a:spcBef>
            </a:pPr>
            <a:r>
              <a:rPr lang="fr-FR" b="1" dirty="0">
                <a:solidFill>
                  <a:srgbClr val="03B5ED"/>
                </a:solidFill>
                <a:latin typeface="Arial Black" panose="020B0A04020102020204" pitchFamily="34" charset="0"/>
              </a:rPr>
              <a:t>Rationnel </a:t>
            </a:r>
          </a:p>
          <a:p>
            <a:pPr algn="ctr">
              <a:spcBef>
                <a:spcPts val="0"/>
              </a:spcBef>
            </a:pPr>
            <a:r>
              <a:rPr lang="fr-FR" b="1" dirty="0">
                <a:solidFill>
                  <a:srgbClr val="03B5ED"/>
                </a:solidFill>
                <a:latin typeface="Arial Black" panose="020B0A04020102020204" pitchFamily="34" charset="0"/>
              </a:rPr>
              <a:t>2/3</a:t>
            </a:r>
          </a:p>
        </p:txBody>
      </p:sp>
    </p:spTree>
    <p:extLst>
      <p:ext uri="{BB962C8B-B14F-4D97-AF65-F5344CB8AC3E}">
        <p14:creationId xmlns:p14="http://schemas.microsoft.com/office/powerpoint/2010/main" val="1683273433"/>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2943279" y="668338"/>
            <a:ext cx="8859837" cy="4180753"/>
          </a:xfrm>
          <a:prstGeom prst="rect">
            <a:avLst/>
          </a:prstGeom>
        </p:spPr>
        <p:txBody>
          <a:bodyPr>
            <a:noAutofit/>
          </a:bodyPr>
          <a:lstStyle/>
          <a:p>
            <a:pPr marL="342900" indent="-342900">
              <a:spcBef>
                <a:spcPts val="0"/>
              </a:spcBef>
              <a:spcAft>
                <a:spcPts val="1200"/>
              </a:spcAft>
              <a:buClr>
                <a:srgbClr val="03B5ED"/>
              </a:buClr>
              <a:buFont typeface="Arial" panose="020B0604020202020204" pitchFamily="34" charset="0"/>
              <a:buChar char="•"/>
            </a:pPr>
            <a:r>
              <a:rPr lang="fr-FR" sz="2000" b="1" dirty="0">
                <a:solidFill>
                  <a:srgbClr val="03B5ED"/>
                </a:solidFill>
                <a:latin typeface="Arial" panose="020B0604020202020204" pitchFamily="34" charset="0"/>
                <a:cs typeface="Arial" panose="020B0604020202020204" pitchFamily="34" charset="0"/>
              </a:rPr>
              <a:t>Des interventions pour la prévention des pratiques traditionnelles néfastes se sont avérées efficaces. </a:t>
            </a:r>
          </a:p>
          <a:p>
            <a:pPr marL="342900" indent="-342900">
              <a:spcBef>
                <a:spcPts val="0"/>
              </a:spcBef>
              <a:spcAft>
                <a:spcPts val="1200"/>
              </a:spcAft>
              <a:buClr>
                <a:srgbClr val="03B5ED"/>
              </a:buClr>
              <a:buFont typeface="Arial" panose="020B0604020202020204" pitchFamily="34" charset="0"/>
              <a:buChar char="•"/>
            </a:pPr>
            <a:r>
              <a:rPr lang="fr-FR" sz="2000" dirty="0"/>
              <a:t>I</a:t>
            </a:r>
            <a:r>
              <a:rPr lang="fr-FR" sz="2000" dirty="0">
                <a:latin typeface="Arial" panose="020B0604020202020204" pitchFamily="34" charset="0"/>
                <a:cs typeface="Arial" panose="020B0604020202020204" pitchFamily="34" charset="0"/>
              </a:rPr>
              <a:t>l existe une base croissante de données probantes sur les approches efficaces ainsi que sur celles qui sont prometteuses mais dont l’efficacité n’a pas été démontrée. </a:t>
            </a:r>
          </a:p>
          <a:p>
            <a:pPr marL="342900" indent="-342900">
              <a:spcBef>
                <a:spcPts val="0"/>
              </a:spcBef>
              <a:spcAft>
                <a:spcPts val="1200"/>
              </a:spcAft>
              <a:buClr>
                <a:srgbClr val="03B5ED"/>
              </a:buClr>
              <a:buFont typeface="Arial" panose="020B0604020202020204" pitchFamily="34" charset="0"/>
              <a:buChar char="•"/>
            </a:pPr>
            <a:r>
              <a:rPr lang="fr-FR" sz="2000" b="1" dirty="0">
                <a:solidFill>
                  <a:srgbClr val="03B5ED"/>
                </a:solidFill>
                <a:latin typeface="Arial" panose="020B0604020202020204" pitchFamily="34" charset="0"/>
                <a:cs typeface="Arial" panose="020B0604020202020204" pitchFamily="34" charset="0"/>
              </a:rPr>
              <a:t>Les lois et les politiques, les stratégies de prévention et leur mise en œuvre nécessitent une attention particulière. </a:t>
            </a:r>
          </a:p>
          <a:p>
            <a:pPr marL="342900" indent="-342900">
              <a:spcBef>
                <a:spcPts val="0"/>
              </a:spcBef>
              <a:spcAft>
                <a:spcPts val="1200"/>
              </a:spcAft>
              <a:buClr>
                <a:srgbClr val="03B5ED"/>
              </a:buClr>
              <a:buFont typeface="Arial" panose="020B0604020202020204" pitchFamily="34" charset="0"/>
              <a:buChar char="•"/>
            </a:pPr>
            <a:r>
              <a:rPr lang="fr-FR" sz="2000" dirty="0">
                <a:latin typeface="Arial" panose="020B0604020202020204" pitchFamily="34" charset="0"/>
                <a:cs typeface="Arial" panose="020B0604020202020204" pitchFamily="34" charset="0"/>
              </a:rPr>
              <a:t>Les lois et les politiques ne peuvent à elles seules empêcher les MGF ou les ME. Ils doivent être combinés avec des interventions visant à établir des normes pour résister aux pratiques néfastes dans les familles et les communautés, et pour autonomiser les filles et les jeunes hommes. Les secteurs de la santé, de l'éducation, de la protection sociale et de la justice pénale ont des rôles complémentaires à jouer.</a:t>
            </a:r>
          </a:p>
          <a:p>
            <a:pPr marL="342900" indent="-342900">
              <a:spcBef>
                <a:spcPts val="0"/>
              </a:spcBef>
              <a:spcAft>
                <a:spcPts val="1200"/>
              </a:spcAft>
              <a:buClr>
                <a:srgbClr val="03B5ED"/>
              </a:buClr>
              <a:buFont typeface="Arial" panose="020B0604020202020204" pitchFamily="34" charset="0"/>
              <a:buChar char="•"/>
            </a:pPr>
            <a:endParaRPr lang="fr-FR" sz="2000" b="1" dirty="0">
              <a:solidFill>
                <a:schemeClr val="bg1"/>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08CDBED6-4526-D833-035B-E0393D09CCE9}"/>
              </a:ext>
            </a:extLst>
          </p:cNvPr>
          <p:cNvSpPr>
            <a:spLocks noGrp="1"/>
          </p:cNvSpPr>
          <p:nvPr>
            <p:ph type="body" sz="half" idx="4294967295"/>
          </p:nvPr>
        </p:nvSpPr>
        <p:spPr>
          <a:xfrm>
            <a:off x="304799" y="2371075"/>
            <a:ext cx="2346961" cy="775278"/>
          </a:xfrm>
          <a:prstGeom prst="rect">
            <a:avLst/>
          </a:prstGeom>
        </p:spPr>
        <p:txBody>
          <a:bodyPr>
            <a:noAutofit/>
          </a:bodyPr>
          <a:lstStyle/>
          <a:p>
            <a:pPr>
              <a:spcBef>
                <a:spcPts val="0"/>
              </a:spcBef>
            </a:pPr>
            <a:r>
              <a:rPr lang="fr-FR" b="1" dirty="0">
                <a:solidFill>
                  <a:srgbClr val="03B5ED"/>
                </a:solidFill>
                <a:latin typeface="Arial Black" panose="020B0A04020102020204" pitchFamily="34" charset="0"/>
              </a:rPr>
              <a:t>Rationnel </a:t>
            </a:r>
          </a:p>
          <a:p>
            <a:pPr algn="ctr">
              <a:spcBef>
                <a:spcPts val="0"/>
              </a:spcBef>
            </a:pPr>
            <a:r>
              <a:rPr lang="fr-FR" b="1" dirty="0">
                <a:solidFill>
                  <a:srgbClr val="03B5ED"/>
                </a:solidFill>
                <a:latin typeface="Arial Black" panose="020B0A04020102020204" pitchFamily="34" charset="0"/>
              </a:rPr>
              <a:t>3/3</a:t>
            </a:r>
          </a:p>
        </p:txBody>
      </p:sp>
    </p:spTree>
    <p:extLst>
      <p:ext uri="{BB962C8B-B14F-4D97-AF65-F5344CB8AC3E}">
        <p14:creationId xmlns:p14="http://schemas.microsoft.com/office/powerpoint/2010/main" val="206885778"/>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idx="4294967295"/>
          </p:nvPr>
        </p:nvSpPr>
        <p:spPr>
          <a:xfrm>
            <a:off x="241737" y="2428509"/>
            <a:ext cx="3397390" cy="819077"/>
          </a:xfrm>
          <a:prstGeom prst="rect">
            <a:avLst/>
          </a:prstGeom>
          <a:noFill/>
        </p:spPr>
        <p:txBody>
          <a:bodyPr>
            <a:normAutofit fontScale="90000"/>
          </a:bodyPr>
          <a:lstStyle/>
          <a:p>
            <a:r>
              <a:rPr lang="fr-FR" sz="2800" dirty="0">
                <a:solidFill>
                  <a:srgbClr val="03B5ED"/>
                </a:solidFill>
                <a:latin typeface="Arial Black" panose="020B0A04020102020204" pitchFamily="34" charset="0"/>
              </a:rPr>
              <a:t>CONCEPTS CLÉS À CONSIDÉRER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4294967295"/>
          </p:nvPr>
        </p:nvSpPr>
        <p:spPr>
          <a:xfrm>
            <a:off x="3817011" y="402131"/>
            <a:ext cx="7975600" cy="4871833"/>
          </a:xfrm>
          <a:prstGeom prst="rect">
            <a:avLst/>
          </a:prstGeom>
        </p:spPr>
        <p:txBody>
          <a:bodyPr>
            <a:normAutofit/>
          </a:bodyPr>
          <a:lstStyle/>
          <a:p>
            <a:pPr marL="288000" indent="-288000">
              <a:buClr>
                <a:srgbClr val="03B5ED"/>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Les MGF et le mariage des enfants sont des pratiques traditionnelles profondes et de longue date qui ne peuvent être inversées par des interventions à composante unique brièvement mises en œuvre : </a:t>
            </a:r>
            <a:r>
              <a:rPr lang="fr-FR" sz="2200" dirty="0"/>
              <a:t>l</a:t>
            </a:r>
            <a:r>
              <a:rPr lang="fr-FR" sz="2200" dirty="0">
                <a:latin typeface="Arial" panose="020B0604020202020204" pitchFamily="34" charset="0"/>
                <a:cs typeface="Arial" panose="020B0604020202020204" pitchFamily="34" charset="0"/>
              </a:rPr>
              <a:t>es efforts visant à prévenir les MGF et le ME nécessitent des interventions à long terme et à plusieurs niveaux. </a:t>
            </a:r>
          </a:p>
          <a:p>
            <a:pPr marL="288000" indent="-288000">
              <a:buClr>
                <a:srgbClr val="03B5ED"/>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Les dirigeants, y compris les prestataires de soins de santé, peuvent eux-mêmes soutenir l’abandon des MGF ou le ME : </a:t>
            </a:r>
            <a:r>
              <a:rPr lang="fr-FR" sz="2200" dirty="0"/>
              <a:t>t</a:t>
            </a:r>
            <a:r>
              <a:rPr lang="fr-FR" sz="2200" dirty="0">
                <a:latin typeface="Arial" panose="020B0604020202020204" pitchFamily="34" charset="0"/>
                <a:cs typeface="Arial" panose="020B0604020202020204" pitchFamily="34" charset="0"/>
              </a:rPr>
              <a:t>outes les parties prenantes doivent contribuer aux efforts de prévention des MGF et le ME. </a:t>
            </a:r>
          </a:p>
          <a:p>
            <a:pPr marL="288000" indent="-288000">
              <a:buClr>
                <a:srgbClr val="03B5ED"/>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De nombreuses adolescentes qui ont subi des MGF ou qui ont été mariées avant 18 ans n’ont pas accès aux soins et au soutien : en outre, les filles et les femmes peuvent retarder la recherche de soins parce qu’elles sont gênées ou honteuses.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94691"/>
    </mc:Choice>
    <mc:Fallback xmlns="">
      <p:transition spd="slow" advTm="94691"/>
    </mc:Fallback>
  </mc:AlternateContent>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182</TotalTime>
  <Words>5911</Words>
  <Application>Microsoft Office PowerPoint</Application>
  <PresentationFormat>Widescreen</PresentationFormat>
  <Paragraphs>254</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Courier New</vt:lpstr>
      <vt:lpstr>Times New Roman</vt:lpstr>
      <vt:lpstr>Wingdings</vt:lpstr>
      <vt:lpstr>5_Office Theme</vt:lpstr>
      <vt:lpstr>PRATIQUES TRADITIONNELLES NÉFASTES :  PRÉVENTION</vt:lpstr>
      <vt:lpstr>Objectifs du module</vt:lpstr>
      <vt:lpstr>Plan du module</vt:lpstr>
      <vt:lpstr>A L’ÉCHELLE MONDIALE</vt:lpstr>
      <vt:lpstr>PowerPoint Presentation</vt:lpstr>
      <vt:lpstr>PowerPoint Presentation</vt:lpstr>
      <vt:lpstr>PowerPoint Presentation</vt:lpstr>
      <vt:lpstr>PowerPoint Presentation</vt:lpstr>
      <vt:lpstr>CONCEPTS CLÉS À CONSIDÉRER</vt:lpstr>
      <vt:lpstr>OBLIGATIONS EN MATIÈRE DE DROITS DE L’HOMME</vt:lpstr>
      <vt:lpstr>LIGNES DIRECTRICES DE L’OMS</vt:lpstr>
      <vt:lpstr>DOCUMENTS COMPLÉMENTAIRES AUX LIGNES DIRECTRICES DE L’OMS</vt:lpstr>
      <vt:lpstr>L’impact de la pandémie de COVID-19 sur les progrès </vt:lpstr>
      <vt:lpstr>PowerPoint Presentation</vt:lpstr>
      <vt:lpstr>PERSPECTIVE  RÉGIONALE</vt:lpstr>
      <vt:lpstr>PowerPoint Presentation</vt:lpstr>
      <vt:lpstr>Carte présentant les 20 pays aux taux de prévalence du mariage les plus élevés et les 20 pays aux taux de prévalence des MGF/E les plus élevés. 5</vt:lpstr>
      <vt:lpstr>Rencontre de Haut Niveau pour Mettre Fin au Mariage des Enfants en Afrique de l’Ouest et du Centre (23-25 octobre 2017 à Dakar, Sénégal)</vt:lpstr>
      <vt:lpstr>PowerPoint Presentation</vt:lpstr>
      <vt:lpstr>Les défis en matière de pratiques traditionnelles néfastes</vt:lpstr>
      <vt:lpstr>Les défis en matière de pratiques traditionnelles néfastes</vt:lpstr>
      <vt:lpstr>Programme conjoint UNFPA-UNICEF de lutte contre les mutilations génitales féminines 11  </vt:lpstr>
      <vt:lpstr>SALEEMA  INITIATIVE DE L'UNION AFRICAINE POUR L'ÉLIMINATION DES MUTILATIONS GÉNITALES FÉMININES 12</vt:lpstr>
      <vt:lpstr>Le Programme mondial UNFPA-UNICEF visant à mettre fin au mariage d'enfants : Agir pour protéger les filles les plus vulnérables. 13 </vt:lpstr>
      <vt:lpstr>CAMPAGNE POUR L’ELIMINATION DU MARIAGE D’ENFANTS EN AFRIQUE : L’APPEL DE CLAIRON 14 15</vt:lpstr>
      <vt:lpstr>Expérience de l’abandon des MGF : cas du Sénégal 16</vt:lpstr>
      <vt:lpstr>Expérience de l’abandon des MGF : cas du Sénégal 16</vt:lpstr>
      <vt:lpstr>Expérience de l’abandon des MGF : cas du Burkina Faso 16</vt:lpstr>
      <vt:lpstr>Expérience de l’abandon des MGF : cas du Burkina Faso 16</vt:lpstr>
      <vt:lpstr>Expérience de l’abandon du Mariage d’Enfants : cas du Niger 17</vt:lpstr>
      <vt:lpstr>Expérience de l’abandon du Mariage d’Enfants : cas du Burkina Faso 18</vt:lpstr>
      <vt:lpstr>Considérations régionales pour la mise en œuvre d'interventions pour d’abandon des pratiques traditionnelles néfaste 3</vt:lpstr>
      <vt:lpstr>Principaux Messages</vt:lpstr>
      <vt:lpstr>PowerPoint Presentation</vt:lpstr>
      <vt:lpstr>RÉFÉRENCES</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traditionnelles néfastes : prévention - Venkatraman Chandra-Mouli</dc:title>
  <dc:creator>Venkatraman Chandra-Mouli</dc:creator>
  <cp:lastModifiedBy>Aldo Campana</cp:lastModifiedBy>
  <cp:revision>358</cp:revision>
  <dcterms:created xsi:type="dcterms:W3CDTF">2019-06-05T15:08:02Z</dcterms:created>
  <dcterms:modified xsi:type="dcterms:W3CDTF">2023-07-02T10:57:05Z</dcterms:modified>
</cp:coreProperties>
</file>